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2" r:id="rId1"/>
  </p:sldMasterIdLst>
  <p:notesMasterIdLst>
    <p:notesMasterId r:id="rId19"/>
  </p:notesMasterIdLst>
  <p:sldIdLst>
    <p:sldId id="256" r:id="rId2"/>
    <p:sldId id="273" r:id="rId3"/>
    <p:sldId id="274" r:id="rId4"/>
    <p:sldId id="275" r:id="rId5"/>
    <p:sldId id="276" r:id="rId6"/>
    <p:sldId id="277" r:id="rId7"/>
    <p:sldId id="262" r:id="rId8"/>
    <p:sldId id="264" r:id="rId9"/>
    <p:sldId id="265" r:id="rId10"/>
    <p:sldId id="278" r:id="rId11"/>
    <p:sldId id="279" r:id="rId12"/>
    <p:sldId id="281" r:id="rId13"/>
    <p:sldId id="280" r:id="rId14"/>
    <p:sldId id="282" r:id="rId15"/>
    <p:sldId id="283" r:id="rId16"/>
    <p:sldId id="284" r:id="rId17"/>
    <p:sldId id="272" r:id="rId18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350DEA-7BA8-CF4A-A9B2-ADED6A88C2DC}" v="338" dt="2023-04-22T05:32:27.88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"/>
          <a:ea typeface="Iowan Old Style"/>
          <a:cs typeface="Iowan Old Styl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79" d="100"/>
          <a:sy n="79" d="100"/>
        </p:scale>
        <p:origin x="156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82A6AB">
                <a:alpha val="70000"/>
              </a:srgbClr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chemeClr val="accent1">
                  <a:alpha val="7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0-95EB-1148-8161-D903E59E4A94}"/>
              </c:ext>
            </c:extLst>
          </c:dPt>
          <c:dPt>
            <c:idx val="1"/>
            <c:bubble3D val="0"/>
            <c:spPr>
              <a:solidFill>
                <a:schemeClr val="accent2">
                  <a:alpha val="7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95EB-1148-8161-D903E59E4A94}"/>
              </c:ext>
            </c:extLst>
          </c:dPt>
          <c:dPt>
            <c:idx val="2"/>
            <c:bubble3D val="0"/>
            <c:spPr>
              <a:solidFill>
                <a:schemeClr val="accent3">
                  <a:alpha val="7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95EB-1148-8161-D903E59E4A94}"/>
              </c:ext>
            </c:extLst>
          </c:dPt>
          <c:dPt>
            <c:idx val="3"/>
            <c:bubble3D val="0"/>
            <c:spPr>
              <a:solidFill>
                <a:schemeClr val="accent4">
                  <a:alpha val="7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95EB-1148-8161-D903E59E4A94}"/>
              </c:ext>
            </c:extLst>
          </c:dPt>
          <c:dPt>
            <c:idx val="4"/>
            <c:bubble3D val="0"/>
            <c:spPr>
              <a:solidFill>
                <a:schemeClr val="accent5">
                  <a:alpha val="7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95EB-1148-8161-D903E59E4A94}"/>
              </c:ext>
            </c:extLst>
          </c:dPt>
          <c:dPt>
            <c:idx val="5"/>
            <c:bubble3D val="0"/>
            <c:spPr>
              <a:solidFill>
                <a:schemeClr val="accent6">
                  <a:alpha val="70000"/>
                </a:scheme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95EB-1148-8161-D903E59E4A94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FFFFFF"/>
                      </a:solidFill>
                      <a:latin typeface="DIN Alternate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95EB-1148-8161-D903E59E4A94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FFFFFF"/>
                      </a:solidFill>
                      <a:latin typeface="DIN Alternate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95EB-1148-8161-D903E59E4A94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FFFFFF"/>
                      </a:solidFill>
                      <a:latin typeface="DIN Alternate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95EB-1148-8161-D903E59E4A94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FFFFFF"/>
                      </a:solidFill>
                      <a:latin typeface="DIN Alternate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95EB-1148-8161-D903E59E4A94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FFFFFF"/>
                      </a:solidFill>
                      <a:latin typeface="DIN Alternate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95EB-1148-8161-D903E59E4A94}"/>
                </c:ext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FFFFFF"/>
                      </a:solidFill>
                      <a:latin typeface="DIN Alternate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95EB-1148-8161-D903E59E4A94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400" b="0" i="0" u="none" strike="noStrike">
                    <a:solidFill>
                      <a:srgbClr val="FFFFFF"/>
                    </a:solidFill>
                    <a:latin typeface="DIN Alternate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747676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Screen time</c:v>
                </c:pt>
                <c:pt idx="1">
                  <c:v>School</c:v>
                </c:pt>
                <c:pt idx="2">
                  <c:v>Family time</c:v>
                </c:pt>
                <c:pt idx="3">
                  <c:v>Sleep</c:v>
                </c:pt>
                <c:pt idx="4">
                  <c:v>Physical Health</c:v>
                </c:pt>
                <c:pt idx="5">
                  <c:v>Mental Health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20</c:v>
                </c:pt>
                <c:pt idx="1">
                  <c:v>40</c:v>
                </c:pt>
                <c:pt idx="2">
                  <c:v>8</c:v>
                </c:pt>
                <c:pt idx="3">
                  <c:v>40</c:v>
                </c:pt>
                <c:pt idx="4">
                  <c:v>5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5EB-1148-8161-D903E59E4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2T05:32:05.275"/>
    </inkml:context>
    <inkml:brush xml:id="br0">
      <inkml:brushProperty name="width" value="0.35" units="cm"/>
      <inkml:brushProperty name="height" value="0.35" units="cm"/>
      <inkml:brushProperty name="color" value="#FEFEFE"/>
    </inkml:brush>
  </inkml:definitions>
  <inkml:trace contextRef="#ctx0" brushRef="#br0">157 289 24575,'79'0'0,"-17"0"0,7 0 0,27 0 0,9 0-328,-17 0 0,4 0 0,3 0 0,9 0 0,3 0 0,-2 0 308,-5 0 1,0 0 0,-5 0 19,-15 0 0,-4 0 0,-2 0 326,22 0 0,-7 0-326,-23 0 0,-7 0 334,30 7-334,-35 0 0,-17 7 0,-20-5 983,-6 1-926,-11-3-57,0 6 0,0-4 0,0 3 0,-25-5 0,-29-4 0,3-1 0,-7-1 0,-13-1 0,-3 0 0,-9 0 0,-1 0 0,1 0 0,1 0 0,8 0 0,3 0 0,10 0 0,4 0 0,-32 0 0,26 3 0,17 2 0,12 4 0,5 1 0,2 1 0,-3 0 0,-6 1 0,-3 5 0,-6-1 0,3-2 0,5-2 0,10-5 0,5-2 0,-9-3 0,-9-2 0,-18 0 0,-8-3 0,-6-2 0,-4 1 0,4 0 0,10 4 0,12 0 0,12 0 0,8 0 0,-1 0 0,12 0 0,-11 0 0,21 0 0,-7 0 0,12-17 0,2 10 0,1-19 0,1 19 0,6-4 0,18 4 0,45-1 0,-12 5 0,8 1 0,24-1 0,10 0 0,-17 1 0,3 0 0,3 0-328,3-1 0,3 0 0,0-1 316,3 1 1,2-1 0,-2 1 11,-2-1 0,-2 0 0,-2 0 0,-9 0 0,-1 1 0,-2 0 0,28 0 0,-4 0 0,-17 1 0,-5 0 0,-17 1 0,-4 2 0,28-1 0,-27 0 0,-21 0 983,-7 0-948,-14 0-35,2 0 0,-10 0 0,7 0 0,7 0 0,10 0 0,13 0 0,9 0 0,5 0 0,-3 0 0,5 0 0,-22 0 0,15 0 0,-18 0 0,3 0 0,-6 0 0,-8 0 0,-11 0 0,3 0 0,0 2 0,16 7 0,12 8 0,9 6 0,-2 1 0,-8-6 0,-9 0 0,-8-1 0,-4 3 0,-9-8 0,-4 2 0,-7-5 0,-1 2 0,-1 2 0,-2-2 0,-1-1 0,-1 1 0,0 2 0,0 6 0,0-5 0,0 9 0,-11-1 0,3-5 0,-14 11 0,5-13 0,-8 7 0,-5-1 0,0-3 0,0-3 0,-3-8 0,-4-4 0,-13-2 0,-20-1 0,-18-1 0,-18-9 0,48-1 0,0-2 0,0-5 0,1-3 0,3-3 0,2-2 0,-35-22 0,23 8 0,18 9 0,18 12 0,10 1 0,8 9 0,7-3 0,5 4 0,14 3 0,27 0 0,40 5 0,-23 0 0,4 0 0,9 0 0,3 0 0,2 0 0,0 0 0,-5 0 0,-3 0 0,-9 0 0,-3 0 0,33 0 0,-24 0 0,-15 0 0,-26 0 0,-4 0 0,-19-5 0,0-10 0,-2-11 0,-1-12 0,3-1 0,0-1 0,4 4 0,2 4 0,1 1 0,1 5 0,-1 0 0,-5 10 0,-1 2 0,-14 10 0,-15 1 0,-35 2 0,-34 4 0,34-1 0,-4 1 0,-17 1 0,-5 1 0,-14 1 0,-4-1-136,30-3 1,-2 1 0,0-2 135,-2 1 0,0 0 0,1-1 0,-30-1 0,4-1 0,13-2 0,5-2 0,12-3 0,4-2 0,12-2 0,4-2 0,-24-18 0,27 2 0,18 4 406,14 5-406,10 6 0,4 4 0,3 4 0,1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246" y="847671"/>
            <a:ext cx="10681609" cy="4570997"/>
          </a:xfrm>
        </p:spPr>
        <p:txBody>
          <a:bodyPr anchor="b">
            <a:normAutofit/>
          </a:bodyPr>
          <a:lstStyle>
            <a:lvl1pPr algn="ctr">
              <a:defRPr sz="5689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246" y="5527040"/>
            <a:ext cx="10681609" cy="3156065"/>
          </a:xfrm>
        </p:spPr>
        <p:txBody>
          <a:bodyPr anchor="t">
            <a:normAutofit/>
          </a:bodyPr>
          <a:lstStyle>
            <a:lvl1pPr marL="0" indent="0" algn="ctr">
              <a:buNone/>
              <a:defRPr sz="2560"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8970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5141" y="6225757"/>
            <a:ext cx="10542943" cy="1290674"/>
          </a:xfrm>
        </p:spPr>
        <p:txBody>
          <a:bodyPr anchor="b">
            <a:normAutofit/>
          </a:bodyPr>
          <a:lstStyle>
            <a:lvl1pPr algn="l">
              <a:defRPr sz="2844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05143" y="1416801"/>
            <a:ext cx="10384252" cy="423982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5141" y="7516430"/>
            <a:ext cx="10542943" cy="1162055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05142" y="8791245"/>
            <a:ext cx="7590795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2217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871" y="847670"/>
            <a:ext cx="10682985" cy="4462623"/>
          </a:xfrm>
        </p:spPr>
        <p:txBody>
          <a:bodyPr anchor="ctr">
            <a:normAutofit/>
          </a:bodyPr>
          <a:lstStyle>
            <a:lvl1pPr algn="l">
              <a:defRPr sz="3982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3871" y="6177280"/>
            <a:ext cx="10682985" cy="2501205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3340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0320" y="1223504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19659" y="4246646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30" y="847671"/>
            <a:ext cx="9918741" cy="4329357"/>
          </a:xfrm>
        </p:spPr>
        <p:txBody>
          <a:bodyPr anchor="ctr">
            <a:normAutofit/>
          </a:bodyPr>
          <a:lstStyle>
            <a:lvl1pPr algn="l">
              <a:defRPr sz="3982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86931" y="5191973"/>
            <a:ext cx="9430938" cy="54186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991"/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3872" y="6600826"/>
            <a:ext cx="10682984" cy="2059093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0600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871" y="5125072"/>
            <a:ext cx="10684214" cy="2088960"/>
          </a:xfrm>
        </p:spPr>
        <p:txBody>
          <a:bodyPr anchor="b">
            <a:normAutofit/>
          </a:bodyPr>
          <a:lstStyle>
            <a:lvl1pPr algn="l">
              <a:defRPr sz="3982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7667" y="7214031"/>
            <a:ext cx="10684215" cy="1464454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7470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1217858" y="4095286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0320" y="1072144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30" y="847671"/>
            <a:ext cx="9918741" cy="4045325"/>
          </a:xfrm>
        </p:spPr>
        <p:txBody>
          <a:bodyPr anchor="ctr">
            <a:normAutofit/>
          </a:bodyPr>
          <a:lstStyle>
            <a:lvl1pPr algn="l">
              <a:defRPr sz="3982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63871" y="5527040"/>
            <a:ext cx="10684214" cy="149854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44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3871" y="7025581"/>
            <a:ext cx="10684214" cy="1652904"/>
          </a:xfrm>
        </p:spPr>
        <p:txBody>
          <a:bodyPr anchor="t">
            <a:normAutofit/>
          </a:bodyPr>
          <a:lstStyle>
            <a:lvl1pPr marL="0" indent="0" algn="l">
              <a:buNone/>
              <a:defRPr sz="2276">
                <a:solidFill>
                  <a:schemeClr val="tx1"/>
                </a:solidFill>
              </a:defRPr>
            </a:lvl1pPr>
            <a:lvl2pPr marL="65023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5205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870" y="847671"/>
            <a:ext cx="10682984" cy="392075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982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63870" y="5237961"/>
            <a:ext cx="10682984" cy="149231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413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3871" y="6730274"/>
            <a:ext cx="10682982" cy="1948211"/>
          </a:xfrm>
        </p:spPr>
        <p:txBody>
          <a:bodyPr anchor="t">
            <a:normAutofit/>
          </a:bodyPr>
          <a:lstStyle>
            <a:lvl1pPr marL="0" indent="0" algn="l">
              <a:buNone/>
              <a:defRPr sz="2276">
                <a:solidFill>
                  <a:schemeClr val="tx1"/>
                </a:solidFill>
              </a:defRPr>
            </a:lvl1pPr>
            <a:lvl2pPr marL="65023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4249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63872" y="847670"/>
            <a:ext cx="10682984" cy="18666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2424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17985" y="847670"/>
            <a:ext cx="2528870" cy="783081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3872" y="847670"/>
            <a:ext cx="7998773" cy="7830815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4757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8295074_2675x2907.jpeg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Rectangle"/>
          <p:cNvSpPr>
            <a:spLocks noGrp="1"/>
          </p:cNvSpPr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Line"/>
          <p:cNvSpPr>
            <a:spLocks noGrp="1"/>
          </p:cNvSpPr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9658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118295074_2675x2907.jpeg"/>
          <p:cNvSpPr>
            <a:spLocks noGrp="1"/>
          </p:cNvSpPr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Line"/>
          <p:cNvSpPr>
            <a:spLocks noGrp="1"/>
          </p:cNvSpPr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68982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8855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118295074_2675x2907.jpeg"/>
          <p:cNvSpPr>
            <a:spLocks noGrp="1"/>
          </p:cNvSpPr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182741592_1098x949.jpeg"/>
          <p:cNvSpPr>
            <a:spLocks noGrp="1"/>
          </p:cNvSpPr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182429520_1646x1646.jpeg"/>
          <p:cNvSpPr>
            <a:spLocks noGrp="1"/>
          </p:cNvSpPr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i="1" spc="28"/>
            </a:lvl1pPr>
            <a:lvl2pPr marL="0" indent="0">
              <a:spcBef>
                <a:spcPts val="1400"/>
              </a:spcBef>
              <a:buSzTx/>
              <a:buFontTx/>
              <a:buNone/>
              <a:defRPr sz="2800" i="1" spc="28"/>
            </a:lvl2pPr>
            <a:lvl3pPr marL="0" indent="0">
              <a:spcBef>
                <a:spcPts val="1400"/>
              </a:spcBef>
              <a:buSzTx/>
              <a:buFontTx/>
              <a:buNone/>
              <a:defRPr sz="2800" i="1" spc="28"/>
            </a:lvl3pPr>
            <a:lvl4pPr marL="0" indent="0">
              <a:spcBef>
                <a:spcPts val="1400"/>
              </a:spcBef>
              <a:buSzTx/>
              <a:buFontTx/>
              <a:buNone/>
              <a:defRPr sz="2800" i="1" spc="28"/>
            </a:lvl4pPr>
            <a:lvl5pPr marL="0" indent="0">
              <a:spcBef>
                <a:spcPts val="1400"/>
              </a:spcBef>
              <a:buSzTx/>
              <a:buFontTx/>
              <a:buNone/>
              <a:defRPr sz="2800" i="1" spc="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9664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246" y="4651660"/>
            <a:ext cx="10681609" cy="2593145"/>
          </a:xfrm>
        </p:spPr>
        <p:txBody>
          <a:bodyPr anchor="b">
            <a:normAutofit/>
          </a:bodyPr>
          <a:lstStyle>
            <a:lvl1pPr algn="r">
              <a:defRPr sz="3982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246" y="7258752"/>
            <a:ext cx="10681609" cy="1419733"/>
          </a:xfrm>
        </p:spPr>
        <p:txBody>
          <a:bodyPr anchor="t">
            <a:normAutofit/>
          </a:bodyPr>
          <a:lstStyle>
            <a:lvl1pPr marL="0" indent="0" algn="r">
              <a:buNone/>
              <a:defRPr sz="2560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335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3872" y="2931055"/>
            <a:ext cx="5240993" cy="5733449"/>
          </a:xfrm>
        </p:spPr>
        <p:txBody>
          <a:bodyPr>
            <a:normAutofit/>
          </a:bodyPr>
          <a:lstStyle>
            <a:lvl1pPr>
              <a:defRPr sz="2276"/>
            </a:lvl1pPr>
            <a:lvl2pPr>
              <a:defRPr sz="1991"/>
            </a:lvl2pPr>
            <a:lvl3pPr>
              <a:defRPr sz="1707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9937" y="2931055"/>
            <a:ext cx="5246918" cy="5733447"/>
          </a:xfrm>
        </p:spPr>
        <p:txBody>
          <a:bodyPr>
            <a:normAutofit/>
          </a:bodyPr>
          <a:lstStyle>
            <a:lvl1pPr>
              <a:defRPr sz="2276"/>
            </a:lvl1pPr>
            <a:lvl2pPr>
              <a:defRPr sz="1991"/>
            </a:lvl2pPr>
            <a:lvl3pPr>
              <a:defRPr sz="1707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4/22/23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206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3413" y="2931055"/>
            <a:ext cx="4831450" cy="1043337"/>
          </a:xfrm>
        </p:spPr>
        <p:txBody>
          <a:bodyPr anchor="b">
            <a:noAutofit/>
          </a:bodyPr>
          <a:lstStyle>
            <a:lvl1pPr marL="0" indent="0">
              <a:buNone/>
              <a:defRPr sz="3129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3872" y="3962350"/>
            <a:ext cx="5240993" cy="4716136"/>
          </a:xfrm>
        </p:spPr>
        <p:txBody>
          <a:bodyPr anchor="t">
            <a:normAutofit/>
          </a:bodyPr>
          <a:lstStyle>
            <a:lvl1pPr>
              <a:defRPr sz="2276"/>
            </a:lvl1pPr>
            <a:lvl2pPr>
              <a:defRPr sz="1991"/>
            </a:lvl2pPr>
            <a:lvl3pPr>
              <a:defRPr sz="1707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83324" y="2931055"/>
            <a:ext cx="4863531" cy="1031295"/>
          </a:xfrm>
        </p:spPr>
        <p:txBody>
          <a:bodyPr anchor="b">
            <a:noAutofit/>
          </a:bodyPr>
          <a:lstStyle>
            <a:lvl1pPr marL="0" indent="0">
              <a:buNone/>
              <a:defRPr sz="3129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701" y="3962350"/>
            <a:ext cx="5264384" cy="4716136"/>
          </a:xfrm>
        </p:spPr>
        <p:txBody>
          <a:bodyPr anchor="t">
            <a:normAutofit/>
          </a:bodyPr>
          <a:lstStyle>
            <a:lvl1pPr>
              <a:defRPr sz="2276"/>
            </a:lvl1pPr>
            <a:lvl2pPr>
              <a:defRPr sz="1991"/>
            </a:lvl2pPr>
            <a:lvl3pPr>
              <a:defRPr sz="1707"/>
            </a:lvl3pPr>
            <a:lvl4pPr>
              <a:defRPr sz="1564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658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98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4/22/23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117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4/22/23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89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872" y="2495898"/>
            <a:ext cx="3881988" cy="1950720"/>
          </a:xfrm>
        </p:spPr>
        <p:txBody>
          <a:bodyPr anchor="b">
            <a:normAutofit/>
          </a:bodyPr>
          <a:lstStyle>
            <a:lvl1pPr algn="l">
              <a:defRPr sz="3129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5484" y="847671"/>
            <a:ext cx="6401371" cy="7830814"/>
          </a:xfrm>
        </p:spPr>
        <p:txBody>
          <a:bodyPr anchor="ctr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564"/>
            </a:lvl5pPr>
            <a:lvl6pPr>
              <a:defRPr sz="1564"/>
            </a:lvl6pPr>
            <a:lvl7pPr>
              <a:defRPr sz="1564"/>
            </a:lvl7pPr>
            <a:lvl8pPr>
              <a:defRPr sz="1564"/>
            </a:lvl8pPr>
            <a:lvl9pPr>
              <a:defRPr sz="156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3872" y="4446618"/>
            <a:ext cx="3881988" cy="2600960"/>
          </a:xfrm>
        </p:spPr>
        <p:txBody>
          <a:bodyPr>
            <a:normAutofit/>
          </a:bodyPr>
          <a:lstStyle>
            <a:lvl1pPr marL="0" indent="0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4/22/23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893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872" y="2699760"/>
            <a:ext cx="6291631" cy="1950720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44184" y="-26010"/>
            <a:ext cx="3555644" cy="9818624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2409" y="4650480"/>
            <a:ext cx="6291631" cy="2600960"/>
          </a:xfrm>
        </p:spPr>
        <p:txBody>
          <a:bodyPr>
            <a:normAutofit/>
          </a:bodyPr>
          <a:lstStyle>
            <a:lvl1pPr marL="0" indent="0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3634" y="8791245"/>
            <a:ext cx="1021870" cy="519289"/>
          </a:xfrm>
        </p:spPr>
        <p:txBody>
          <a:bodyPr/>
          <a:lstStyle/>
          <a:p>
            <a:fld id="{042B0DB6-F5C7-45FB-8CF3-31B45F9C2DAC}" type="datetimeFigureOut">
              <a:rPr lang="en-US" smtClean="0"/>
              <a:t>4/22/23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63873" y="8791245"/>
            <a:ext cx="5269760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12284" y="8791245"/>
            <a:ext cx="434042" cy="468267"/>
          </a:xfrm>
        </p:spPr>
        <p:txBody>
          <a:bodyPr/>
          <a:lstStyle/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206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3872" y="847670"/>
            <a:ext cx="10682984" cy="1866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3873" y="2931055"/>
            <a:ext cx="10682982" cy="5747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17985" y="8786859"/>
            <a:ext cx="183106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160EA64-D806-43AC-9DF2-F8C432F32B4C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3872" y="8786859"/>
            <a:ext cx="799877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021" y="8786859"/>
            <a:ext cx="588065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6CB4B4D-7CA3-9044-876B-883B54F8677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2665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p:txStyles>
    <p:titleStyle>
      <a:lvl1pPr algn="l" defTabSz="650230" rtl="0" eaLnBrk="1" latinLnBrk="0" hangingPunct="1">
        <a:spcBef>
          <a:spcPct val="0"/>
        </a:spcBef>
        <a:buNone/>
        <a:defRPr sz="3982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6394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256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2276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706853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1991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2194526" indent="-243836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1991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844756" indent="-243836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1707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1564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1564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1564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1564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1EDFAE-D994-694A-A1CC-64E348CD7058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0E2705-DC68-B416-B0CC-FA16C9C49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131" name="ONLINE HEALTH &amp; WELLBEING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lvl1pPr defTabSz="484886">
              <a:defRPr sz="10043"/>
            </a:lvl1pPr>
          </a:lstStyle>
          <a:p>
            <a:r>
              <a:rPr lang="en-AU" cap="none" dirty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</a:rPr>
              <a:t>ONLINE HEALTH &amp; WELLBEING</a:t>
            </a:r>
          </a:p>
        </p:txBody>
      </p:sp>
      <p:sp>
        <p:nvSpPr>
          <p:cNvPr id="132" name="YEAR 7 PDP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AU" dirty="0"/>
              <a:t>MS PDP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"/>
          <p:cNvSpPr>
            <a:spLocks noGrp="1"/>
          </p:cNvSpPr>
          <p:nvPr>
            <p:ph type="body" sz="quarter" idx="14"/>
          </p:nvPr>
        </p:nvSpPr>
        <p:spPr>
          <a:xfrm>
            <a:off x="584199" y="1574800"/>
            <a:ext cx="11836401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" name="SCREEN / LIFE BALANCE"/>
          <p:cNvSpPr txBox="1">
            <a:spLocks noGrp="1"/>
          </p:cNvSpPr>
          <p:nvPr>
            <p:ph type="title"/>
          </p:nvPr>
        </p:nvSpPr>
        <p:spPr>
          <a:xfrm>
            <a:off x="584200" y="723900"/>
            <a:ext cx="118364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lang="en-AU" dirty="0">
                <a:latin typeface="Sassoon Primary Type Bold" panose="02000700000000000000" pitchFamily="2" charset="77"/>
              </a:rPr>
              <a:t>SLEEPY TIME</a:t>
            </a:r>
            <a:endParaRPr dirty="0">
              <a:latin typeface="Sassoon Primary Type Bold" panose="02000700000000000000" pitchFamily="2" charset="77"/>
            </a:endParaRPr>
          </a:p>
        </p:txBody>
      </p:sp>
      <p:sp>
        <p:nvSpPr>
          <p:cNvPr id="178" name="You need to find a balance – the online world can be great, but can also be pretty stressful.…"/>
          <p:cNvSpPr txBox="1">
            <a:spLocks noGrp="1"/>
          </p:cNvSpPr>
          <p:nvPr>
            <p:ph type="body" sz="half" idx="1"/>
          </p:nvPr>
        </p:nvSpPr>
        <p:spPr>
          <a:xfrm>
            <a:off x="527050" y="1809750"/>
            <a:ext cx="12167542" cy="72263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98827" indent="-398827" defTabSz="566674">
              <a:lnSpc>
                <a:spcPct val="150000"/>
              </a:lnSpc>
              <a:spcBef>
                <a:spcPts val="1700"/>
              </a:spcBef>
              <a:buClr>
                <a:srgbClr val="0096FF"/>
              </a:buClr>
              <a:buSzPct val="160000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Teenagers need </a:t>
            </a:r>
            <a:r>
              <a:rPr lang="en-AU" cap="none" dirty="0">
                <a:solidFill>
                  <a:schemeClr val="accent2"/>
                </a:solidFill>
                <a:latin typeface="Sassoon Primary Type Bold" panose="02000700000000000000" pitchFamily="2" charset="77"/>
              </a:rPr>
              <a:t>8-10 hours </a:t>
            </a:r>
            <a:r>
              <a:rPr lang="en-AU" cap="none" dirty="0">
                <a:latin typeface="SassoonPrimaryType" pitchFamily="2" charset="0"/>
              </a:rPr>
              <a:t>of sleep each night! </a:t>
            </a:r>
          </a:p>
          <a:p>
            <a:pPr marL="398827" indent="-398827" defTabSz="566674">
              <a:lnSpc>
                <a:spcPct val="150000"/>
              </a:lnSpc>
              <a:spcBef>
                <a:spcPts val="1700"/>
              </a:spcBef>
              <a:buClr>
                <a:srgbClr val="0096FF"/>
              </a:buClr>
              <a:buSzPct val="160000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Why? </a:t>
            </a:r>
          </a:p>
          <a:p>
            <a:pPr marL="805227" lvl="1" indent="-398827" defTabSz="566674">
              <a:lnSpc>
                <a:spcPct val="120000"/>
              </a:lnSpc>
              <a:spcBef>
                <a:spcPts val="1700"/>
              </a:spcBef>
              <a:buClr>
                <a:srgbClr val="0096FF"/>
              </a:buClr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maintain a </a:t>
            </a:r>
            <a:r>
              <a:rPr lang="en-AU" cap="none" dirty="0">
                <a:solidFill>
                  <a:schemeClr val="accent1"/>
                </a:solidFill>
                <a:latin typeface="Sassoon Primary Type Bold" panose="02000700000000000000" pitchFamily="2" charset="77"/>
              </a:rPr>
              <a:t>healthy</a:t>
            </a:r>
            <a:r>
              <a:rPr lang="en-AU" cap="none" dirty="0">
                <a:latin typeface="SassoonPrimaryType" pitchFamily="2" charset="0"/>
              </a:rPr>
              <a:t> body</a:t>
            </a:r>
          </a:p>
          <a:p>
            <a:pPr marL="805227" lvl="1" indent="-398827" defTabSz="566674">
              <a:lnSpc>
                <a:spcPct val="120000"/>
              </a:lnSpc>
              <a:spcBef>
                <a:spcPts val="1700"/>
              </a:spcBef>
              <a:buClr>
                <a:srgbClr val="0096FF"/>
              </a:buClr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helps you </a:t>
            </a:r>
            <a:r>
              <a:rPr lang="en-AU" sz="3900" cap="none" dirty="0">
                <a:solidFill>
                  <a:schemeClr val="accent1"/>
                </a:solidFill>
                <a:latin typeface="Sassoon Primary Type Bold" panose="02000700000000000000" pitchFamily="2" charset="77"/>
                <a:ea typeface="Calibri"/>
                <a:cs typeface="Calibri"/>
              </a:rPr>
              <a:t>fight disease</a:t>
            </a:r>
          </a:p>
          <a:p>
            <a:pPr marL="805227" lvl="1" indent="-398827" defTabSz="566674">
              <a:lnSpc>
                <a:spcPct val="120000"/>
              </a:lnSpc>
              <a:spcBef>
                <a:spcPts val="1700"/>
              </a:spcBef>
              <a:buClr>
                <a:srgbClr val="0096FF"/>
              </a:buClr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boosts </a:t>
            </a:r>
            <a:r>
              <a:rPr lang="en-AU" sz="3900" cap="none" dirty="0">
                <a:solidFill>
                  <a:schemeClr val="accent1"/>
                </a:solidFill>
                <a:latin typeface="Sassoon Primary Type Bold" panose="02000700000000000000" pitchFamily="2" charset="77"/>
                <a:ea typeface="Calibri"/>
                <a:cs typeface="Calibri"/>
              </a:rPr>
              <a:t>energy</a:t>
            </a:r>
            <a:r>
              <a:rPr lang="en-AU" cap="none" dirty="0">
                <a:latin typeface="SassoonPrimaryType" pitchFamily="2" charset="0"/>
              </a:rPr>
              <a:t> levels, learning and </a:t>
            </a:r>
            <a:r>
              <a:rPr lang="en-AU" sz="3900" cap="none" dirty="0">
                <a:solidFill>
                  <a:schemeClr val="accent1"/>
                </a:solidFill>
                <a:latin typeface="Sassoon Primary Type Bold" panose="02000700000000000000" pitchFamily="2" charset="77"/>
                <a:ea typeface="Calibri"/>
                <a:cs typeface="Calibri"/>
              </a:rPr>
              <a:t>concentration</a:t>
            </a:r>
          </a:p>
          <a:p>
            <a:pPr marL="805227" lvl="1" indent="-398827" defTabSz="566674">
              <a:lnSpc>
                <a:spcPct val="120000"/>
              </a:lnSpc>
              <a:spcBef>
                <a:spcPts val="1700"/>
              </a:spcBef>
              <a:buClr>
                <a:srgbClr val="0096FF"/>
              </a:buClr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helps move things from short-term to </a:t>
            </a:r>
            <a:r>
              <a:rPr lang="en-AU" sz="3900" cap="none" dirty="0">
                <a:solidFill>
                  <a:schemeClr val="accent1"/>
                </a:solidFill>
                <a:latin typeface="Sassoon Primary Type Bold" panose="02000700000000000000" pitchFamily="2" charset="77"/>
                <a:ea typeface="Calibri"/>
                <a:cs typeface="Calibri"/>
              </a:rPr>
              <a:t>long-term memory</a:t>
            </a:r>
          </a:p>
          <a:p>
            <a:pPr marL="398827" indent="-398827" defTabSz="566674">
              <a:lnSpc>
                <a:spcPct val="150000"/>
              </a:lnSpc>
              <a:spcBef>
                <a:spcPts val="1700"/>
              </a:spcBef>
              <a:buClr>
                <a:srgbClr val="0096FF"/>
              </a:buClr>
              <a:buSzPct val="160000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A lack of sleep can make it </a:t>
            </a:r>
            <a:r>
              <a:rPr lang="en-AU" cap="none" dirty="0">
                <a:solidFill>
                  <a:schemeClr val="accent6"/>
                </a:solidFill>
                <a:latin typeface="Sassoon Primary Type Bold" panose="02000700000000000000" pitchFamily="2" charset="77"/>
              </a:rPr>
              <a:t>harder</a:t>
            </a:r>
            <a:r>
              <a:rPr lang="en-AU" cap="none" dirty="0">
                <a:latin typeface="SassoonPrimaryType" pitchFamily="2" charset="0"/>
              </a:rPr>
              <a:t> for you to behave well, regulate your emotions, get along with others, pay attention, and  do well at school.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74214AAF-2B61-0D12-8377-63D4A4AC4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920" y="471260"/>
            <a:ext cx="3651672" cy="2676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298913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bldLvl="5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"/>
          <p:cNvSpPr>
            <a:spLocks noGrp="1"/>
          </p:cNvSpPr>
          <p:nvPr>
            <p:ph type="body" sz="quarter" idx="14"/>
          </p:nvPr>
        </p:nvSpPr>
        <p:spPr>
          <a:xfrm>
            <a:off x="584199" y="1574800"/>
            <a:ext cx="11836401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" name="SCREEN / LIFE BALANCE"/>
          <p:cNvSpPr txBox="1">
            <a:spLocks noGrp="1"/>
          </p:cNvSpPr>
          <p:nvPr>
            <p:ph type="title"/>
          </p:nvPr>
        </p:nvSpPr>
        <p:spPr>
          <a:xfrm>
            <a:off x="584200" y="723900"/>
            <a:ext cx="118364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lang="en-AU" dirty="0">
                <a:latin typeface="Sassoon Primary Type Bold" panose="02000700000000000000" pitchFamily="2" charset="77"/>
              </a:rPr>
              <a:t>SLEEPY TIME</a:t>
            </a:r>
            <a:endParaRPr dirty="0">
              <a:latin typeface="Sassoon Primary Type Bold" panose="02000700000000000000" pitchFamily="2" charset="77"/>
            </a:endParaRPr>
          </a:p>
        </p:txBody>
      </p:sp>
      <p:sp>
        <p:nvSpPr>
          <p:cNvPr id="178" name="You need to find a balance – the online world can be great, but can also be pretty stressful.…"/>
          <p:cNvSpPr txBox="1">
            <a:spLocks noGrp="1"/>
          </p:cNvSpPr>
          <p:nvPr>
            <p:ph type="body" sz="half" idx="1"/>
          </p:nvPr>
        </p:nvSpPr>
        <p:spPr>
          <a:xfrm>
            <a:off x="527050" y="1809750"/>
            <a:ext cx="12167542" cy="722630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98827" indent="-398827" defTabSz="566674">
              <a:lnSpc>
                <a:spcPct val="150000"/>
              </a:lnSpc>
              <a:spcBef>
                <a:spcPts val="1700"/>
              </a:spcBef>
              <a:buClr>
                <a:srgbClr val="0096FF"/>
              </a:buClr>
              <a:buSzPct val="160000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How?</a:t>
            </a:r>
          </a:p>
          <a:p>
            <a:pPr marL="805227" lvl="1" indent="-398827" defTabSz="566674">
              <a:lnSpc>
                <a:spcPct val="120000"/>
              </a:lnSpc>
              <a:spcBef>
                <a:spcPts val="1700"/>
              </a:spcBef>
              <a:buClr>
                <a:srgbClr val="0096FF"/>
              </a:buClr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solidFill>
                  <a:schemeClr val="accent5"/>
                </a:solidFill>
                <a:latin typeface="Sassoon Primary Type Bold" panose="02000700000000000000" pitchFamily="2" charset="77"/>
              </a:rPr>
              <a:t> Sleep routines </a:t>
            </a:r>
            <a:r>
              <a:rPr lang="en-AU" cap="none" dirty="0">
                <a:latin typeface="SassoonPrimaryType" pitchFamily="2" charset="0"/>
              </a:rPr>
              <a:t>– let the body know it’s time for </a:t>
            </a:r>
            <a:br>
              <a:rPr lang="en-AU" cap="none" dirty="0">
                <a:latin typeface="SassoonPrimaryType" pitchFamily="2" charset="0"/>
              </a:rPr>
            </a:br>
            <a:r>
              <a:rPr lang="en-AU" cap="none" dirty="0">
                <a:latin typeface="SassoonPrimaryType" pitchFamily="2" charset="0"/>
              </a:rPr>
              <a:t>sleeping about 40min before you actually go to bed</a:t>
            </a:r>
          </a:p>
          <a:p>
            <a:pPr marL="805227" lvl="1" indent="-398827" defTabSz="566674">
              <a:lnSpc>
                <a:spcPct val="120000"/>
              </a:lnSpc>
              <a:spcBef>
                <a:spcPts val="1700"/>
              </a:spcBef>
              <a:buClr>
                <a:srgbClr val="0096FF"/>
              </a:buClr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solidFill>
                  <a:schemeClr val="accent4"/>
                </a:solidFill>
                <a:latin typeface="Sassoon Primary Type Bold" panose="02000700000000000000" pitchFamily="2" charset="77"/>
              </a:rPr>
              <a:t> Tech-free bedrooms </a:t>
            </a:r>
            <a:r>
              <a:rPr lang="en-AU" cap="none" dirty="0">
                <a:latin typeface="SassoonPrimaryType" pitchFamily="2" charset="0"/>
              </a:rPr>
              <a:t>– put down the devices! </a:t>
            </a:r>
          </a:p>
          <a:p>
            <a:pPr marL="805227" lvl="1" indent="-398827" defTabSz="566674">
              <a:lnSpc>
                <a:spcPct val="120000"/>
              </a:lnSpc>
              <a:spcBef>
                <a:spcPts val="1700"/>
              </a:spcBef>
              <a:buClr>
                <a:srgbClr val="0096FF"/>
              </a:buClr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solidFill>
                  <a:schemeClr val="accent3"/>
                </a:solidFill>
                <a:latin typeface="Sassoon Primary Type Bold" panose="02000700000000000000" pitchFamily="2" charset="77"/>
              </a:rPr>
              <a:t> Food</a:t>
            </a:r>
            <a:r>
              <a:rPr lang="en-AU" cap="none" dirty="0">
                <a:latin typeface="SassoonPrimaryType" pitchFamily="2" charset="0"/>
              </a:rPr>
              <a:t> - warm milk, bananas, nuts all help at bedtime;  avoid caffeine; healthy breakfast to start your body clock in the morning</a:t>
            </a:r>
          </a:p>
          <a:p>
            <a:pPr marL="805227" lvl="1" indent="-398827" defTabSz="566674">
              <a:lnSpc>
                <a:spcPct val="120000"/>
              </a:lnSpc>
              <a:spcBef>
                <a:spcPts val="1700"/>
              </a:spcBef>
              <a:buClr>
                <a:srgbClr val="0096FF"/>
              </a:buClr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</a:t>
            </a:r>
            <a:r>
              <a:rPr lang="en-AU" cap="none" dirty="0">
                <a:solidFill>
                  <a:schemeClr val="accent2"/>
                </a:solidFill>
                <a:latin typeface="Sassoon Primary Type Bold" panose="02000700000000000000" pitchFamily="2" charset="77"/>
              </a:rPr>
              <a:t>Soft lights </a:t>
            </a:r>
            <a:r>
              <a:rPr lang="en-AU" cap="none" dirty="0">
                <a:latin typeface="SassoonPrimaryType" pitchFamily="2" charset="0"/>
              </a:rPr>
              <a:t>- reduce lights for 30-40min before bed otherwise stops release of melatonin (the sleep chemical)</a:t>
            </a:r>
          </a:p>
          <a:p>
            <a:pPr marL="805227" lvl="1" indent="-398827" defTabSz="566674">
              <a:lnSpc>
                <a:spcPct val="120000"/>
              </a:lnSpc>
              <a:spcBef>
                <a:spcPts val="1700"/>
              </a:spcBef>
              <a:buClr>
                <a:srgbClr val="0096FF"/>
              </a:buClr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</a:t>
            </a:r>
            <a:r>
              <a:rPr lang="en-AU" cap="none" dirty="0">
                <a:solidFill>
                  <a:schemeClr val="accent1"/>
                </a:solidFill>
                <a:latin typeface="Sassoon Primary Type Bold" panose="02000700000000000000" pitchFamily="2" charset="77"/>
              </a:rPr>
              <a:t>Eye masks </a:t>
            </a:r>
            <a:r>
              <a:rPr lang="en-AU" cap="none" dirty="0">
                <a:latin typeface="SassoonPrimaryType" pitchFamily="2" charset="0"/>
              </a:rPr>
              <a:t>- prevents clock watching, broken sleep</a:t>
            </a:r>
          </a:p>
          <a:p>
            <a:pPr marL="805227" lvl="1" indent="-398827" defTabSz="566674">
              <a:lnSpc>
                <a:spcPct val="120000"/>
              </a:lnSpc>
              <a:spcBef>
                <a:spcPts val="1700"/>
              </a:spcBef>
              <a:buClr>
                <a:srgbClr val="0096FF"/>
              </a:buClr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</a:t>
            </a:r>
            <a:r>
              <a:rPr lang="en-AU" cap="none" dirty="0">
                <a:solidFill>
                  <a:schemeClr val="accent6"/>
                </a:solidFill>
                <a:latin typeface="Sassoon Primary Type Bold" panose="02000700000000000000" pitchFamily="2" charset="77"/>
              </a:rPr>
              <a:t>Reduce worries </a:t>
            </a:r>
            <a:r>
              <a:rPr lang="en-AU" cap="none" dirty="0">
                <a:latin typeface="SassoonPrimaryType" pitchFamily="2" charset="0"/>
              </a:rPr>
              <a:t>- Talk through any problems with family before heading to bed so that they don’t worry us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74214AAF-2B61-0D12-8377-63D4A4AC4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920" y="471260"/>
            <a:ext cx="3651672" cy="2676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9864830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bldLvl="5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"/>
          <p:cNvSpPr>
            <a:spLocks noGrp="1"/>
          </p:cNvSpPr>
          <p:nvPr>
            <p:ph type="body" sz="quarter" idx="14"/>
          </p:nvPr>
        </p:nvSpPr>
        <p:spPr>
          <a:xfrm>
            <a:off x="584199" y="1574800"/>
            <a:ext cx="11836401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" name="SCREEN / LIFE BALANCE"/>
          <p:cNvSpPr txBox="1">
            <a:spLocks noGrp="1"/>
          </p:cNvSpPr>
          <p:nvPr>
            <p:ph type="title"/>
          </p:nvPr>
        </p:nvSpPr>
        <p:spPr>
          <a:xfrm>
            <a:off x="584200" y="723900"/>
            <a:ext cx="118364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lang="en-AU" dirty="0">
                <a:latin typeface="Sassoon Primary Type Bold" panose="02000700000000000000" pitchFamily="2" charset="77"/>
              </a:rPr>
              <a:t>(PERFECT) POSTS</a:t>
            </a:r>
            <a:endParaRPr dirty="0">
              <a:latin typeface="Sassoon Primary Type Bold" panose="02000700000000000000" pitchFamily="2" charset="77"/>
            </a:endParaRPr>
          </a:p>
        </p:txBody>
      </p:sp>
      <p:sp>
        <p:nvSpPr>
          <p:cNvPr id="178" name="You need to find a balance – the online world can be great, but can also be pretty stressful.…"/>
          <p:cNvSpPr txBox="1">
            <a:spLocks noGrp="1"/>
          </p:cNvSpPr>
          <p:nvPr>
            <p:ph type="body" sz="half" idx="1"/>
          </p:nvPr>
        </p:nvSpPr>
        <p:spPr>
          <a:xfrm>
            <a:off x="310206" y="2090059"/>
            <a:ext cx="5918201" cy="694599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370046" indent="-370046" defTabSz="525779">
              <a:spcBef>
                <a:spcPts val="1600"/>
              </a:spcBef>
              <a:buClr>
                <a:srgbClr val="0096FF"/>
              </a:buClr>
              <a:buSzPct val="160000"/>
              <a:buChar char="✴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sz="3200" cap="none" dirty="0">
                <a:latin typeface="SassoonPrimaryType" pitchFamily="2" charset="0"/>
              </a:rPr>
              <a:t> Many teens (and adults) feel a pressure to make sure that all their posts are amazing and watch the likes as if it is a window into their soul.</a:t>
            </a:r>
          </a:p>
          <a:p>
            <a:pPr marL="370046" indent="-370046" defTabSz="525779">
              <a:spcBef>
                <a:spcPts val="1600"/>
              </a:spcBef>
              <a:buClr>
                <a:srgbClr val="0096FF"/>
              </a:buClr>
              <a:buSzPct val="160000"/>
              <a:buChar char="✴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sz="3200" cap="none" dirty="0">
                <a:latin typeface="SassoonPrimaryType" pitchFamily="2" charset="0"/>
              </a:rPr>
              <a:t> So, one way to improve online health is to take the pressure off your posts. Posting can be a positive experience if your posts are real and honest.</a:t>
            </a:r>
            <a:endParaRPr lang="en-AU" sz="3200" cap="none" dirty="0">
              <a:solidFill>
                <a:prstClr val="white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SassoonPrimaryType" pitchFamily="2" charset="0"/>
              <a:cs typeface="Calibri"/>
              <a:sym typeface="Calibri"/>
            </a:endParaRPr>
          </a:p>
        </p:txBody>
      </p:sp>
      <p:pic>
        <p:nvPicPr>
          <p:cNvPr id="3" name="tumblr_ohbqxbpgYf1qc4uvwo1_500.gif" descr="tumblr_ohbqxbpgYf1qc4uvwo1_500.gif">
            <a:extLst>
              <a:ext uri="{FF2B5EF4-FFF2-40B4-BE49-F238E27FC236}">
                <a16:creationId xmlns:a16="http://schemas.microsoft.com/office/drawing/2014/main" id="{D076C136-B23D-E10A-C627-EDC256F0FC9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717550"/>
            <a:ext cx="6192192" cy="85398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28162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"/>
          <p:cNvSpPr>
            <a:spLocks noGrp="1"/>
          </p:cNvSpPr>
          <p:nvPr>
            <p:ph type="body" sz="quarter" idx="14"/>
          </p:nvPr>
        </p:nvSpPr>
        <p:spPr>
          <a:xfrm>
            <a:off x="584199" y="1574800"/>
            <a:ext cx="11836401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" name="SCREEN / LIFE BALANCE"/>
          <p:cNvSpPr txBox="1">
            <a:spLocks noGrp="1"/>
          </p:cNvSpPr>
          <p:nvPr>
            <p:ph type="title"/>
          </p:nvPr>
        </p:nvSpPr>
        <p:spPr>
          <a:xfrm>
            <a:off x="584200" y="723900"/>
            <a:ext cx="118364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lang="en-AU" dirty="0">
                <a:latin typeface="Sassoon Primary Type Bold" panose="02000700000000000000" pitchFamily="2" charset="77"/>
              </a:rPr>
              <a:t>(PERFECT) POSTS</a:t>
            </a:r>
            <a:endParaRPr dirty="0">
              <a:latin typeface="Sassoon Primary Type Bold" panose="02000700000000000000" pitchFamily="2" charset="77"/>
            </a:endParaRPr>
          </a:p>
        </p:txBody>
      </p:sp>
      <p:sp>
        <p:nvSpPr>
          <p:cNvPr id="178" name="You need to find a balance – the online world can be great, but can also be pretty stressful.…"/>
          <p:cNvSpPr txBox="1">
            <a:spLocks noGrp="1"/>
          </p:cNvSpPr>
          <p:nvPr>
            <p:ph type="body" sz="half" idx="1"/>
          </p:nvPr>
        </p:nvSpPr>
        <p:spPr>
          <a:xfrm>
            <a:off x="0" y="1574800"/>
            <a:ext cx="6228408" cy="746125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 defTabSz="566674">
              <a:spcBef>
                <a:spcPts val="1700"/>
              </a:spcBef>
              <a:buClr>
                <a:srgbClr val="0096FF"/>
              </a:buClr>
              <a:buSzPct val="160000"/>
              <a:buNone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 Remember:</a:t>
            </a:r>
          </a:p>
          <a:p>
            <a:pPr marL="805227" lvl="1" indent="-398827" defTabSz="566674">
              <a:spcBef>
                <a:spcPts val="1700"/>
              </a:spcBef>
              <a:buClr>
                <a:srgbClr val="0096FF"/>
              </a:buClr>
              <a:buFont typeface="Arial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sz="2600" cap="none" dirty="0">
                <a:solidFill>
                  <a:schemeClr val="accent3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assoon Primary Type Bold" panose="02000700000000000000" pitchFamily="2" charset="77"/>
                <a:cs typeface="Calibri"/>
                <a:sym typeface="Calibri"/>
              </a:rPr>
              <a:t>Check yourself</a:t>
            </a:r>
            <a:r>
              <a:rPr lang="en-AU" sz="2600" cap="none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assoonPrimaryType" pitchFamily="2" charset="0"/>
                <a:cs typeface="Calibri"/>
                <a:sym typeface="Calibri"/>
              </a:rPr>
              <a:t> - Why are you posting it? Is it for you or someone else? Don’t post what looks cool; </a:t>
            </a:r>
            <a:br>
              <a:rPr lang="en-AU" sz="2600" cap="none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assoonPrimaryType" pitchFamily="2" charset="0"/>
                <a:cs typeface="Calibri"/>
                <a:sym typeface="Calibri"/>
              </a:rPr>
            </a:br>
            <a:r>
              <a:rPr lang="en-AU" sz="2600" cap="none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assoonPrimaryType" pitchFamily="2" charset="0"/>
                <a:cs typeface="Calibri"/>
                <a:sym typeface="Calibri"/>
              </a:rPr>
              <a:t>post what you actually like.</a:t>
            </a:r>
          </a:p>
          <a:p>
            <a:pPr marL="805227" lvl="1" indent="-398827" defTabSz="566674">
              <a:spcBef>
                <a:spcPts val="1700"/>
              </a:spcBef>
              <a:buClr>
                <a:srgbClr val="0096FF"/>
              </a:buClr>
              <a:buFont typeface="Arial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sz="2600" cap="none" dirty="0">
                <a:solidFill>
                  <a:schemeClr val="accent4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assoon Primary Type Bold" panose="02000700000000000000" pitchFamily="2" charset="77"/>
                <a:cs typeface="Calibri"/>
                <a:sym typeface="Calibri"/>
              </a:rPr>
              <a:t>You can’t please everyone </a:t>
            </a:r>
            <a:r>
              <a:rPr lang="en-AU" sz="2600" cap="none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assoonPrimaryType" pitchFamily="2" charset="0"/>
                <a:cs typeface="Calibri"/>
                <a:sym typeface="Calibri"/>
              </a:rPr>
              <a:t>- Strive for quality posts over the quantity of your posts. Quality is not determined by the number of likes that you get; but by how authentic you allow your posts to be. </a:t>
            </a:r>
          </a:p>
          <a:p>
            <a:pPr marL="805227" lvl="1" indent="-398827" defTabSz="566674">
              <a:spcBef>
                <a:spcPts val="1700"/>
              </a:spcBef>
              <a:buClr>
                <a:srgbClr val="0096FF"/>
              </a:buClr>
              <a:buFont typeface="Arial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sz="2600" b="1" cap="none" dirty="0">
                <a:solidFill>
                  <a:schemeClr val="accent5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assoon Primary Type Bold" panose="02000700000000000000" pitchFamily="2" charset="77"/>
                <a:cs typeface="Calibri"/>
                <a:sym typeface="Calibri"/>
              </a:rPr>
              <a:t>Post your passions and your talents </a:t>
            </a:r>
            <a:r>
              <a:rPr lang="en-AU" sz="2600" cap="none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SassoonPrimaryType" pitchFamily="2" charset="0"/>
                <a:cs typeface="Calibri"/>
                <a:sym typeface="Calibri"/>
              </a:rPr>
              <a:t>- when you truly care about what you are saying, the pressure to make your post perfect falls away. Build your brand!</a:t>
            </a:r>
          </a:p>
        </p:txBody>
      </p:sp>
      <p:pic>
        <p:nvPicPr>
          <p:cNvPr id="3" name="tumblr_ohbqxbpgYf1qc4uvwo1_500.gif" descr="tumblr_ohbqxbpgYf1qc4uvwo1_500.gif">
            <a:extLst>
              <a:ext uri="{FF2B5EF4-FFF2-40B4-BE49-F238E27FC236}">
                <a16:creationId xmlns:a16="http://schemas.microsoft.com/office/drawing/2014/main" id="{D076C136-B23D-E10A-C627-EDC256F0FC9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717550"/>
            <a:ext cx="6192192" cy="85398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260030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bldLvl="5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"/>
          <p:cNvSpPr>
            <a:spLocks noGrp="1"/>
          </p:cNvSpPr>
          <p:nvPr>
            <p:ph type="body" sz="quarter" idx="14"/>
          </p:nvPr>
        </p:nvSpPr>
        <p:spPr>
          <a:xfrm>
            <a:off x="584199" y="1574800"/>
            <a:ext cx="11836401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" name="SCREEN / LIFE BALANCE"/>
          <p:cNvSpPr txBox="1">
            <a:spLocks noGrp="1"/>
          </p:cNvSpPr>
          <p:nvPr>
            <p:ph type="title"/>
          </p:nvPr>
        </p:nvSpPr>
        <p:spPr>
          <a:xfrm>
            <a:off x="584200" y="723900"/>
            <a:ext cx="118364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lang="en-AU" dirty="0">
                <a:latin typeface="Sassoon Primary Type Bold" panose="02000700000000000000" pitchFamily="2" charset="77"/>
              </a:rPr>
              <a:t>T.H.I.N.K.ING</a:t>
            </a:r>
            <a:endParaRPr dirty="0">
              <a:latin typeface="Sassoon Primary Type Bold" panose="02000700000000000000" pitchFamily="2" charset="77"/>
            </a:endParaRPr>
          </a:p>
        </p:txBody>
      </p:sp>
      <p:sp>
        <p:nvSpPr>
          <p:cNvPr id="178" name="You need to find a balance – the online world can be great, but can also be pretty stressful.…"/>
          <p:cNvSpPr txBox="1">
            <a:spLocks noGrp="1"/>
          </p:cNvSpPr>
          <p:nvPr>
            <p:ph type="body" sz="half" idx="1"/>
          </p:nvPr>
        </p:nvSpPr>
        <p:spPr>
          <a:xfrm>
            <a:off x="527050" y="1809750"/>
            <a:ext cx="12167542" cy="72263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398827" indent="-398827" defTabSz="566674">
              <a:lnSpc>
                <a:spcPct val="150000"/>
              </a:lnSpc>
              <a:spcBef>
                <a:spcPts val="1700"/>
              </a:spcBef>
              <a:buClr>
                <a:srgbClr val="0096FF"/>
              </a:buClr>
              <a:buSzPct val="160000"/>
              <a:buFont typeface="Arial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sz="3200" cap="none" dirty="0">
                <a:latin typeface="SassoonPrimaryType" pitchFamily="2" charset="0"/>
              </a:rPr>
              <a:t> Another way to ensure that your posts don’t negatively affect your mental health or the mental health of others is to T.H.I.N.K. before you post.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7F512032-BBF4-A860-BE2A-C86F01FA1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196"/>
          <a:stretch>
            <a:fillRect/>
          </a:stretch>
        </p:blipFill>
        <p:spPr>
          <a:xfrm>
            <a:off x="1145182" y="4359086"/>
            <a:ext cx="10714560" cy="46450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652097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bldLvl="5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"/>
          <p:cNvSpPr>
            <a:spLocks noGrp="1"/>
          </p:cNvSpPr>
          <p:nvPr>
            <p:ph type="body" sz="quarter" idx="14"/>
          </p:nvPr>
        </p:nvSpPr>
        <p:spPr>
          <a:xfrm>
            <a:off x="584199" y="1574800"/>
            <a:ext cx="11836401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" name="SCREEN / LIFE BALANCE"/>
          <p:cNvSpPr txBox="1">
            <a:spLocks noGrp="1"/>
          </p:cNvSpPr>
          <p:nvPr>
            <p:ph type="title"/>
          </p:nvPr>
        </p:nvSpPr>
        <p:spPr>
          <a:xfrm>
            <a:off x="584200" y="723900"/>
            <a:ext cx="118364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lang="en-AU" dirty="0">
                <a:latin typeface="Sassoon Primary Type Bold" panose="02000700000000000000" pitchFamily="2" charset="77"/>
              </a:rPr>
              <a:t>T.H.I.N.K.ING</a:t>
            </a:r>
            <a:endParaRPr dirty="0">
              <a:latin typeface="Sassoon Primary Type Bold" panose="02000700000000000000" pitchFamily="2" charset="77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7B627F21-AF8E-D56F-C21A-3B9CACCF0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53" y="1701800"/>
            <a:ext cx="11202094" cy="76314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079968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"/>
          <p:cNvSpPr>
            <a:spLocks noGrp="1"/>
          </p:cNvSpPr>
          <p:nvPr>
            <p:ph type="body" sz="quarter" idx="14"/>
          </p:nvPr>
        </p:nvSpPr>
        <p:spPr>
          <a:xfrm>
            <a:off x="584199" y="1574800"/>
            <a:ext cx="11836401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" name="SCREEN / LIFE BALANCE"/>
          <p:cNvSpPr txBox="1">
            <a:spLocks noGrp="1"/>
          </p:cNvSpPr>
          <p:nvPr>
            <p:ph type="title"/>
          </p:nvPr>
        </p:nvSpPr>
        <p:spPr>
          <a:xfrm>
            <a:off x="584200" y="723900"/>
            <a:ext cx="118364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lang="en-AU" dirty="0">
                <a:latin typeface="Sassoon Primary Type Bold" panose="02000700000000000000" pitchFamily="2" charset="77"/>
              </a:rPr>
              <a:t>T.H.I.N.K.ING</a:t>
            </a:r>
            <a:endParaRPr dirty="0">
              <a:latin typeface="Sassoon Primary Type Bold" panose="02000700000000000000" pitchFamily="2" charset="77"/>
            </a:endParaRPr>
          </a:p>
        </p:txBody>
      </p:sp>
      <p:sp>
        <p:nvSpPr>
          <p:cNvPr id="178" name="You need to find a balance – the online world can be great, but can also be pretty stressful.…"/>
          <p:cNvSpPr txBox="1">
            <a:spLocks noGrp="1"/>
          </p:cNvSpPr>
          <p:nvPr>
            <p:ph type="body" sz="half" idx="1"/>
          </p:nvPr>
        </p:nvSpPr>
        <p:spPr>
          <a:xfrm>
            <a:off x="527050" y="1809750"/>
            <a:ext cx="5465536" cy="72263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398827" indent="-398827" defTabSz="566674">
              <a:lnSpc>
                <a:spcPct val="150000"/>
              </a:lnSpc>
              <a:spcBef>
                <a:spcPts val="1700"/>
              </a:spcBef>
              <a:buClr>
                <a:srgbClr val="0096FF"/>
              </a:buClr>
              <a:buSzPct val="160000"/>
              <a:buFont typeface="Arial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sz="3200" cap="none" dirty="0">
                <a:latin typeface="SassoonPrimaryType" pitchFamily="2" charset="0"/>
              </a:rPr>
              <a:t> And </a:t>
            </a:r>
            <a:r>
              <a:rPr lang="en-AU" sz="3200" cap="none" dirty="0">
                <a:solidFill>
                  <a:schemeClr val="accent1"/>
                </a:solidFill>
                <a:latin typeface="Sassoon Primary Type Bold" panose="02000700000000000000" pitchFamily="2" charset="77"/>
              </a:rPr>
              <a:t>T.H.I.N.K. </a:t>
            </a:r>
            <a:r>
              <a:rPr lang="en-AU" sz="3200" cap="none" dirty="0">
                <a:latin typeface="SassoonPrimaryType" pitchFamily="2" charset="0"/>
              </a:rPr>
              <a:t>about whether you want that message to still be around in the future….</a:t>
            </a:r>
          </a:p>
          <a:p>
            <a:pPr marL="398827" indent="-398827" defTabSz="566674">
              <a:lnSpc>
                <a:spcPct val="150000"/>
              </a:lnSpc>
              <a:spcBef>
                <a:spcPts val="1700"/>
              </a:spcBef>
              <a:buClr>
                <a:srgbClr val="0096FF"/>
              </a:buClr>
              <a:buSzPct val="160000"/>
              <a:buFont typeface="Arial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endParaRPr lang="en-AU" sz="3200" cap="none" dirty="0">
              <a:latin typeface="SassoonPrimaryType" pitchFamily="2" charset="0"/>
            </a:endParaRPr>
          </a:p>
          <a:p>
            <a:pPr marL="398827" indent="-398827" defTabSz="566674">
              <a:lnSpc>
                <a:spcPct val="150000"/>
              </a:lnSpc>
              <a:spcBef>
                <a:spcPts val="1700"/>
              </a:spcBef>
              <a:buClr>
                <a:srgbClr val="0096FF"/>
              </a:buClr>
              <a:buSzPct val="160000"/>
              <a:buFont typeface="Arial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endParaRPr lang="en-AU" sz="3200" cap="none" dirty="0">
              <a:latin typeface="SassoonPrimaryType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79DD8A-99FC-810A-0DC0-38C5BDD8EE4E}"/>
              </a:ext>
            </a:extLst>
          </p:cNvPr>
          <p:cNvGrpSpPr/>
          <p:nvPr/>
        </p:nvGrpSpPr>
        <p:grpSpPr>
          <a:xfrm>
            <a:off x="6237515" y="2073729"/>
            <a:ext cx="6240236" cy="7226300"/>
            <a:chOff x="3632200" y="2334986"/>
            <a:chExt cx="5773057" cy="63681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A040BFF-0023-FACF-74DB-DB46CBFF3198}"/>
                </a:ext>
              </a:extLst>
            </p:cNvPr>
            <p:cNvSpPr/>
            <p:nvPr/>
          </p:nvSpPr>
          <p:spPr>
            <a:xfrm>
              <a:off x="3641271" y="2334986"/>
              <a:ext cx="5763986" cy="63681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8AEA9DB-A304-7A5F-B116-3BEA98990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643"/>
            <a:stretch/>
          </p:blipFill>
          <p:spPr>
            <a:xfrm>
              <a:off x="3632200" y="2334986"/>
              <a:ext cx="5740400" cy="635181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7E836C5-5102-7F7C-DA39-5832C5FFEB90}"/>
                    </a:ext>
                  </a:extLst>
                </p14:cNvPr>
                <p14:cNvContentPartPr/>
                <p14:nvPr/>
              </p14:nvContentPartPr>
              <p14:xfrm>
                <a:off x="4002249" y="8143457"/>
                <a:ext cx="1198440" cy="2646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7E836C5-5102-7F7C-DA39-5832C5FFEB9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943959" y="8087935"/>
                  <a:ext cx="1314687" cy="37532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5582328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bldLvl="5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2 Tips For Students To Manage Their Digital Footprints">
            <a:extLst>
              <a:ext uri="{FF2B5EF4-FFF2-40B4-BE49-F238E27FC236}">
                <a16:creationId xmlns:a16="http://schemas.microsoft.com/office/drawing/2014/main" id="{4CFCEA60-2E58-4437-DCE8-5CCA909A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1270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he techno sapien:  HEALTHY OR UNHEALTHY?"/>
          <p:cNvSpPr txBox="1">
            <a:spLocks noGrp="1"/>
          </p:cNvSpPr>
          <p:nvPr>
            <p:ph type="title"/>
          </p:nvPr>
        </p:nvSpPr>
        <p:spPr>
          <a:xfrm>
            <a:off x="244930" y="866986"/>
            <a:ext cx="4506684" cy="270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43305">
              <a:spcBef>
                <a:spcPts val="2100"/>
              </a:spcBef>
              <a:defRPr sz="4836"/>
            </a:lvl1pPr>
          </a:lstStyle>
          <a:p>
            <a:pPr algn="l" defTabSz="457200">
              <a:spcBef>
                <a:spcPct val="0"/>
              </a:spcBef>
            </a:pPr>
            <a:r>
              <a:rPr lang="en-US" sz="3500" dirty="0">
                <a:latin typeface="Sassoon Primary Type Bold" panose="02000700000000000000" pitchFamily="2" charset="77"/>
              </a:rPr>
              <a:t>The techno </a:t>
            </a:r>
            <a:r>
              <a:rPr lang="en-US" sz="3500" dirty="0" err="1">
                <a:latin typeface="Sassoon Primary Type Bold" panose="02000700000000000000" pitchFamily="2" charset="77"/>
              </a:rPr>
              <a:t>sapien</a:t>
            </a:r>
            <a:r>
              <a:rPr lang="en-US" sz="3500" dirty="0">
                <a:latin typeface="Sassoon Primary Type Bold" panose="02000700000000000000" pitchFamily="2" charset="77"/>
              </a:rPr>
              <a:t>:  </a:t>
            </a:r>
            <a:br>
              <a:rPr lang="en-US" sz="3500" dirty="0">
                <a:latin typeface="Sassoon Primary Type Bold" panose="02000700000000000000" pitchFamily="2" charset="77"/>
              </a:rPr>
            </a:br>
            <a:r>
              <a:rPr lang="en-US" sz="3500" dirty="0">
                <a:latin typeface="Sassoon Primary Type Bold" panose="02000700000000000000" pitchFamily="2" charset="77"/>
              </a:rPr>
              <a:t>HEALTHY OR UNHEALTHY?</a:t>
            </a:r>
          </a:p>
        </p:txBody>
      </p:sp>
      <p:sp>
        <p:nvSpPr>
          <p:cNvPr id="135" name="Line"/>
          <p:cNvSpPr>
            <a:spLocks noGrp="1"/>
          </p:cNvSpPr>
          <p:nvPr>
            <p:ph type="body" sz="half" idx="1"/>
          </p:nvPr>
        </p:nvSpPr>
        <p:spPr>
          <a:xfrm>
            <a:off x="686071" y="3793065"/>
            <a:ext cx="3886586" cy="4574259"/>
          </a:xfrm>
          <a:prstGeom prst="line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411162" indent="-411162" defTabSz="457200">
              <a:lnSpc>
                <a:spcPct val="90000"/>
              </a:lnSpc>
              <a:spcAft>
                <a:spcPts val="600"/>
              </a:spcAft>
              <a:defRPr sz="4000" i="0" spc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" b="1"/>
              <a:t> </a:t>
            </a:r>
            <a:r>
              <a:rPr lang="en-US" sz="600"/>
              <a:t>Do you think that people aged 12-16 have a healthy or unhealthy use of technology?</a:t>
            </a:r>
            <a:r>
              <a:rPr lang="en-US" sz="600">
                <a:sym typeface="Times"/>
              </a:rPr>
              <a:t> </a:t>
            </a:r>
          </a:p>
        </p:txBody>
      </p:sp>
      <p:pic>
        <p:nvPicPr>
          <p:cNvPr id="1026" name="Picture 2" descr="Social Media Best Practices &amp; Posting Guidelines for Beginners | Artonic">
            <a:extLst>
              <a:ext uri="{FF2B5EF4-FFF2-40B4-BE49-F238E27FC236}">
                <a16:creationId xmlns:a16="http://schemas.microsoft.com/office/drawing/2014/main" id="{498B39CB-FBAC-0DEE-CD6C-BF1E64FE8CB8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 r="20596"/>
          <a:stretch/>
        </p:blipFill>
        <p:spPr bwMode="auto">
          <a:xfrm>
            <a:off x="4939726" y="917484"/>
            <a:ext cx="7377742" cy="7463462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 you think that people aged 12-16 have a healthy or unhealthy use of technology?">
            <a:extLst>
              <a:ext uri="{FF2B5EF4-FFF2-40B4-BE49-F238E27FC236}">
                <a16:creationId xmlns:a16="http://schemas.microsoft.com/office/drawing/2014/main" id="{C61FB74A-528D-651E-93C9-2B77D820E4F3}"/>
              </a:ext>
            </a:extLst>
          </p:cNvPr>
          <p:cNvSpPr txBox="1"/>
          <p:nvPr/>
        </p:nvSpPr>
        <p:spPr>
          <a:xfrm>
            <a:off x="244930" y="3881441"/>
            <a:ext cx="4506684" cy="4702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411162" indent="-411162">
              <a:spcBef>
                <a:spcPts val="1800"/>
              </a:spcBef>
              <a:buClr>
                <a:srgbClr val="0096FF"/>
              </a:buClr>
              <a:buSzPct val="160000"/>
              <a:buFont typeface="Zapf Dingbats"/>
              <a:buChar char="?"/>
              <a:defRPr sz="4000" i="0" spc="0"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 </a:t>
            </a:r>
            <a:r>
              <a:rPr dirty="0">
                <a:latin typeface="SassoonPrimaryType" pitchFamily="2" charset="0"/>
              </a:rPr>
              <a:t>Do you think that people aged 12-16 have a healthy or unhealthy use of technology?</a:t>
            </a:r>
            <a:r>
              <a:rPr sz="1200" dirty="0">
                <a:solidFill>
                  <a:srgbClr val="000000"/>
                </a:solidFill>
                <a:latin typeface="SassoonPrimaryType" pitchFamily="2" charset="0"/>
                <a:ea typeface="Times"/>
                <a:cs typeface="Times"/>
                <a:sym typeface="Time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22761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he techno sapien:  HEALTHY OR UNHEALTHY?"/>
          <p:cNvSpPr txBox="1">
            <a:spLocks noGrp="1"/>
          </p:cNvSpPr>
          <p:nvPr>
            <p:ph type="title"/>
          </p:nvPr>
        </p:nvSpPr>
        <p:spPr>
          <a:xfrm>
            <a:off x="244930" y="866986"/>
            <a:ext cx="4506684" cy="270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43305">
              <a:spcBef>
                <a:spcPts val="2100"/>
              </a:spcBef>
              <a:defRPr sz="4836"/>
            </a:lvl1pPr>
          </a:lstStyle>
          <a:p>
            <a:pPr algn="l" defTabSz="457200">
              <a:spcBef>
                <a:spcPct val="0"/>
              </a:spcBef>
            </a:pPr>
            <a:r>
              <a:rPr lang="en-US" sz="3500" dirty="0">
                <a:latin typeface="Sassoon Primary Type Bold" panose="02000700000000000000" pitchFamily="2" charset="77"/>
              </a:rPr>
              <a:t>The techno </a:t>
            </a:r>
            <a:r>
              <a:rPr lang="en-US" sz="3500" dirty="0" err="1">
                <a:latin typeface="Sassoon Primary Type Bold" panose="02000700000000000000" pitchFamily="2" charset="77"/>
              </a:rPr>
              <a:t>sapien</a:t>
            </a:r>
            <a:r>
              <a:rPr lang="en-US" sz="3500" dirty="0">
                <a:latin typeface="Sassoon Primary Type Bold" panose="02000700000000000000" pitchFamily="2" charset="77"/>
              </a:rPr>
              <a:t>:  </a:t>
            </a:r>
            <a:br>
              <a:rPr lang="en-US" sz="3500" dirty="0">
                <a:latin typeface="Sassoon Primary Type Bold" panose="02000700000000000000" pitchFamily="2" charset="77"/>
              </a:rPr>
            </a:br>
            <a:r>
              <a:rPr lang="en-US" sz="3500" dirty="0">
                <a:latin typeface="Sassoon Primary Type Bold" panose="02000700000000000000" pitchFamily="2" charset="77"/>
              </a:rPr>
              <a:t>HEALTHY OR UNHEALTHY?</a:t>
            </a:r>
          </a:p>
        </p:txBody>
      </p:sp>
      <p:sp>
        <p:nvSpPr>
          <p:cNvPr id="135" name="Line"/>
          <p:cNvSpPr>
            <a:spLocks noGrp="1"/>
          </p:cNvSpPr>
          <p:nvPr>
            <p:ph type="body" sz="half" idx="1"/>
          </p:nvPr>
        </p:nvSpPr>
        <p:spPr>
          <a:xfrm>
            <a:off x="686071" y="3793065"/>
            <a:ext cx="3886586" cy="4574259"/>
          </a:xfrm>
          <a:prstGeom prst="line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411162" indent="-411162" defTabSz="457200">
              <a:lnSpc>
                <a:spcPct val="90000"/>
              </a:lnSpc>
              <a:spcAft>
                <a:spcPts val="600"/>
              </a:spcAft>
              <a:defRPr sz="4000" i="0" spc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" b="1"/>
              <a:t> </a:t>
            </a:r>
            <a:r>
              <a:rPr lang="en-US" sz="600"/>
              <a:t>Do you think that people aged 12-16 have a healthy or unhealthy use of technology?</a:t>
            </a:r>
            <a:r>
              <a:rPr lang="en-US" sz="600">
                <a:sym typeface="Times"/>
              </a:rPr>
              <a:t> </a:t>
            </a:r>
          </a:p>
        </p:txBody>
      </p:sp>
      <p:sp>
        <p:nvSpPr>
          <p:cNvPr id="2" name="Do you think that people aged 12-16 have a healthy or unhealthy use of technology?">
            <a:extLst>
              <a:ext uri="{FF2B5EF4-FFF2-40B4-BE49-F238E27FC236}">
                <a16:creationId xmlns:a16="http://schemas.microsoft.com/office/drawing/2014/main" id="{C61FB74A-528D-651E-93C9-2B77D820E4F3}"/>
              </a:ext>
            </a:extLst>
          </p:cNvPr>
          <p:cNvSpPr txBox="1"/>
          <p:nvPr/>
        </p:nvSpPr>
        <p:spPr>
          <a:xfrm>
            <a:off x="244930" y="3793064"/>
            <a:ext cx="4620984" cy="564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 lnSpcReduction="20000"/>
          </a:bodyPr>
          <a:lstStyle/>
          <a:p>
            <a:pPr marL="411162" indent="-411162">
              <a:buClr>
                <a:srgbClr val="0096FF"/>
              </a:buClr>
              <a:buSzPct val="160000"/>
              <a:buChar char="?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How much time do you think is acceptable to spend online?</a:t>
            </a:r>
          </a:p>
          <a:p>
            <a:pPr marL="411162" indent="-411162">
              <a:buClr>
                <a:srgbClr val="0096FF"/>
              </a:buClr>
              <a:buSzPct val="160000"/>
              <a:buChar char="?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Are there ways to be online that are good for your health?</a:t>
            </a:r>
          </a:p>
          <a:p>
            <a:pPr marL="411162" indent="-411162">
              <a:buClr>
                <a:srgbClr val="0096FF"/>
              </a:buClr>
              <a:buSzPct val="160000"/>
              <a:buChar char="?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Are there ways to be online that are not so good for your health?</a:t>
            </a:r>
          </a:p>
        </p:txBody>
      </p:sp>
      <p:pic>
        <p:nvPicPr>
          <p:cNvPr id="4" name="Picture 2" descr="Social Media Clock Clock GIF - Social Media Clock Social Media Clock -  Discover &amp; Share GIFs">
            <a:extLst>
              <a:ext uri="{FF2B5EF4-FFF2-40B4-BE49-F238E27FC236}">
                <a16:creationId xmlns:a16="http://schemas.microsoft.com/office/drawing/2014/main" id="{7277CAFF-E059-38AC-D2B0-3FC9B1E8B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44" y="1554298"/>
            <a:ext cx="7463462" cy="746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606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he techno sapien:  HEALTHY OR UNHEALTHY?"/>
          <p:cNvSpPr txBox="1">
            <a:spLocks noGrp="1"/>
          </p:cNvSpPr>
          <p:nvPr>
            <p:ph type="title"/>
          </p:nvPr>
        </p:nvSpPr>
        <p:spPr>
          <a:xfrm>
            <a:off x="244930" y="230223"/>
            <a:ext cx="12403212" cy="1619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43305">
              <a:spcBef>
                <a:spcPts val="2100"/>
              </a:spcBef>
              <a:defRPr sz="4836"/>
            </a:lvl1pPr>
          </a:lstStyle>
          <a:p>
            <a:pPr algn="l" defTabSz="457200">
              <a:spcBef>
                <a:spcPct val="0"/>
              </a:spcBef>
            </a:pPr>
            <a:r>
              <a:rPr lang="en-US" sz="4000" dirty="0">
                <a:latin typeface="Sassoon Primary Type Bold" panose="02000700000000000000" pitchFamily="2" charset="77"/>
              </a:rPr>
              <a:t>The techno </a:t>
            </a:r>
            <a:r>
              <a:rPr lang="en-US" sz="4000" dirty="0" err="1">
                <a:latin typeface="Sassoon Primary Type Bold" panose="02000700000000000000" pitchFamily="2" charset="77"/>
              </a:rPr>
              <a:t>sapien</a:t>
            </a:r>
            <a:r>
              <a:rPr lang="en-US" sz="4000" dirty="0">
                <a:latin typeface="Sassoon Primary Type Bold" panose="02000700000000000000" pitchFamily="2" charset="77"/>
              </a:rPr>
              <a:t>:  </a:t>
            </a:r>
            <a:br>
              <a:rPr lang="en-US" sz="4000" dirty="0">
                <a:latin typeface="Sassoon Primary Type Bold" panose="02000700000000000000" pitchFamily="2" charset="77"/>
              </a:rPr>
            </a:br>
            <a:r>
              <a:rPr lang="en-US" sz="4000" dirty="0">
                <a:latin typeface="Sassoon Primary Type Bold" panose="02000700000000000000" pitchFamily="2" charset="77"/>
              </a:rPr>
              <a:t>HEALTHY OR UNHEALTHY?</a:t>
            </a:r>
          </a:p>
        </p:txBody>
      </p:sp>
      <p:sp>
        <p:nvSpPr>
          <p:cNvPr id="135" name="Line"/>
          <p:cNvSpPr>
            <a:spLocks noGrp="1"/>
          </p:cNvSpPr>
          <p:nvPr>
            <p:ph type="body" sz="half" idx="1"/>
          </p:nvPr>
        </p:nvSpPr>
        <p:spPr>
          <a:xfrm>
            <a:off x="686071" y="3793065"/>
            <a:ext cx="3886586" cy="4574259"/>
          </a:xfrm>
          <a:prstGeom prst="line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411162" indent="-411162" defTabSz="457200">
              <a:lnSpc>
                <a:spcPct val="90000"/>
              </a:lnSpc>
              <a:spcAft>
                <a:spcPts val="600"/>
              </a:spcAft>
              <a:defRPr sz="4000" i="0" spc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" b="1"/>
              <a:t> </a:t>
            </a:r>
            <a:r>
              <a:rPr lang="en-US" sz="600"/>
              <a:t>Do you think that people aged 12-16 have a healthy or unhealthy use of technology?</a:t>
            </a:r>
            <a:r>
              <a:rPr lang="en-US" sz="600">
                <a:sym typeface="Times"/>
              </a:rPr>
              <a:t> </a:t>
            </a:r>
          </a:p>
        </p:txBody>
      </p:sp>
      <p:sp>
        <p:nvSpPr>
          <p:cNvPr id="2" name="Do you think that people aged 12-16 have a healthy or unhealthy use of technology?">
            <a:extLst>
              <a:ext uri="{FF2B5EF4-FFF2-40B4-BE49-F238E27FC236}">
                <a16:creationId xmlns:a16="http://schemas.microsoft.com/office/drawing/2014/main" id="{C61FB74A-528D-651E-93C9-2B77D820E4F3}"/>
              </a:ext>
            </a:extLst>
          </p:cNvPr>
          <p:cNvSpPr txBox="1"/>
          <p:nvPr/>
        </p:nvSpPr>
        <p:spPr>
          <a:xfrm>
            <a:off x="244929" y="1779814"/>
            <a:ext cx="6563263" cy="765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0" indent="0">
              <a:lnSpc>
                <a:spcPct val="150000"/>
              </a:lnSpc>
              <a:buSzTx/>
              <a:buFontTx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Consider these aspects of your life: </a:t>
            </a:r>
          </a:p>
          <a:p>
            <a:pPr marL="411162" indent="-411162">
              <a:lnSpc>
                <a:spcPct val="150000"/>
              </a:lnSpc>
              <a:buClr>
                <a:srgbClr val="0096FF"/>
              </a:buClr>
              <a:buSzPct val="16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 Time</a:t>
            </a:r>
          </a:p>
          <a:p>
            <a:pPr marL="411162" indent="-411162">
              <a:lnSpc>
                <a:spcPct val="150000"/>
              </a:lnSpc>
              <a:buClr>
                <a:srgbClr val="0096FF"/>
              </a:buClr>
              <a:buSzPct val="16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 Communication skills</a:t>
            </a:r>
          </a:p>
          <a:p>
            <a:pPr marL="411162" indent="-411162">
              <a:lnSpc>
                <a:spcPct val="150000"/>
              </a:lnSpc>
              <a:buClr>
                <a:srgbClr val="0096FF"/>
              </a:buClr>
              <a:buSzPct val="16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 Sleep length/quality </a:t>
            </a:r>
          </a:p>
          <a:p>
            <a:pPr marL="411162" indent="-411162">
              <a:lnSpc>
                <a:spcPct val="150000"/>
              </a:lnSpc>
              <a:buClr>
                <a:srgbClr val="0096FF"/>
              </a:buClr>
              <a:buSzPct val="16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 Physical health </a:t>
            </a:r>
          </a:p>
          <a:p>
            <a:pPr marL="411162" indent="-411162">
              <a:lnSpc>
                <a:spcPct val="150000"/>
              </a:lnSpc>
              <a:buClr>
                <a:srgbClr val="0096FF"/>
              </a:buClr>
              <a:buSzPct val="16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 Mental health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A7F1F8CC-D127-6A97-85D8-4D9D8E890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0442">
            <a:off x="6189412" y="4522224"/>
            <a:ext cx="4138330" cy="4471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2E542ED-C6A5-2674-BC69-5710788E7B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31" t="51720" r="20531" b="21525"/>
          <a:stretch>
            <a:fillRect/>
          </a:stretch>
        </p:blipFill>
        <p:spPr>
          <a:xfrm>
            <a:off x="6808192" y="2058080"/>
            <a:ext cx="5839950" cy="410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creen Shot 2019-05-31 at 2.52.18 pm.png" descr="Screen Shot 2019-05-31 at 2.52.18 pm.png">
            <a:extLst>
              <a:ext uri="{FF2B5EF4-FFF2-40B4-BE49-F238E27FC236}">
                <a16:creationId xmlns:a16="http://schemas.microsoft.com/office/drawing/2014/main" id="{A13C6706-5240-7A28-287E-3078A449C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312" y="6334681"/>
            <a:ext cx="3833549" cy="25604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96295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he techno sapien:  HEALTHY OR UNHEALTHY?"/>
          <p:cNvSpPr txBox="1">
            <a:spLocks noGrp="1"/>
          </p:cNvSpPr>
          <p:nvPr>
            <p:ph type="title"/>
          </p:nvPr>
        </p:nvSpPr>
        <p:spPr>
          <a:xfrm>
            <a:off x="244930" y="438131"/>
            <a:ext cx="12403212" cy="1191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43305">
              <a:spcBef>
                <a:spcPts val="2100"/>
              </a:spcBef>
              <a:defRPr sz="4836"/>
            </a:lvl1pPr>
          </a:lstStyle>
          <a:p>
            <a:pPr algn="l" defTabSz="457200">
              <a:spcBef>
                <a:spcPct val="0"/>
              </a:spcBef>
            </a:pPr>
            <a:r>
              <a:rPr lang="en-US" sz="3500" dirty="0">
                <a:latin typeface="Sassoon Primary Type Bold" panose="02000700000000000000" pitchFamily="2" charset="77"/>
              </a:rPr>
              <a:t>The techno </a:t>
            </a:r>
            <a:r>
              <a:rPr lang="en-US" sz="3500" dirty="0" err="1">
                <a:latin typeface="Sassoon Primary Type Bold" panose="02000700000000000000" pitchFamily="2" charset="77"/>
              </a:rPr>
              <a:t>sapien</a:t>
            </a:r>
            <a:r>
              <a:rPr lang="en-US" sz="3500" dirty="0">
                <a:latin typeface="Sassoon Primary Type Bold" panose="02000700000000000000" pitchFamily="2" charset="77"/>
              </a:rPr>
              <a:t> PIE</a:t>
            </a:r>
          </a:p>
        </p:txBody>
      </p:sp>
      <p:sp>
        <p:nvSpPr>
          <p:cNvPr id="135" name="Line"/>
          <p:cNvSpPr>
            <a:spLocks noGrp="1"/>
          </p:cNvSpPr>
          <p:nvPr>
            <p:ph type="body" sz="half" idx="1"/>
          </p:nvPr>
        </p:nvSpPr>
        <p:spPr>
          <a:xfrm>
            <a:off x="686071" y="3793065"/>
            <a:ext cx="3886586" cy="4574259"/>
          </a:xfrm>
          <a:prstGeom prst="line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411162" indent="-411162" defTabSz="457200">
              <a:lnSpc>
                <a:spcPct val="90000"/>
              </a:lnSpc>
              <a:spcAft>
                <a:spcPts val="600"/>
              </a:spcAft>
              <a:defRPr sz="4000" i="0" spc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" b="1"/>
              <a:t> </a:t>
            </a:r>
            <a:r>
              <a:rPr lang="en-US" sz="600"/>
              <a:t>Do you think that people aged 12-16 have a healthy or unhealthy use of technology?</a:t>
            </a:r>
            <a:r>
              <a:rPr lang="en-US" sz="600">
                <a:sym typeface="Times"/>
              </a:rPr>
              <a:t> </a:t>
            </a:r>
          </a:p>
        </p:txBody>
      </p:sp>
      <p:sp>
        <p:nvSpPr>
          <p:cNvPr id="2" name="Do you think that people aged 12-16 have a healthy or unhealthy use of technology?">
            <a:extLst>
              <a:ext uri="{FF2B5EF4-FFF2-40B4-BE49-F238E27FC236}">
                <a16:creationId xmlns:a16="http://schemas.microsoft.com/office/drawing/2014/main" id="{C61FB74A-528D-651E-93C9-2B77D820E4F3}"/>
              </a:ext>
            </a:extLst>
          </p:cNvPr>
          <p:cNvSpPr txBox="1"/>
          <p:nvPr/>
        </p:nvSpPr>
        <p:spPr>
          <a:xfrm>
            <a:off x="244929" y="1779814"/>
            <a:ext cx="12537821" cy="765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0" indent="0">
              <a:lnSpc>
                <a:spcPct val="150000"/>
              </a:lnSpc>
              <a:buSzTx/>
              <a:buFontTx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Make a pie chart of your week:</a:t>
            </a:r>
          </a:p>
          <a:p>
            <a:pPr marL="411162" indent="-411162">
              <a:lnSpc>
                <a:spcPct val="150000"/>
              </a:lnSpc>
              <a:buClr>
                <a:srgbClr val="0096FF"/>
              </a:buClr>
              <a:buSzPct val="16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 Time spent on screens - check your screen time!</a:t>
            </a:r>
          </a:p>
          <a:p>
            <a:pPr marL="411162" indent="-411162">
              <a:lnSpc>
                <a:spcPct val="150000"/>
              </a:lnSpc>
              <a:buClr>
                <a:srgbClr val="0096FF"/>
              </a:buClr>
              <a:buSzPct val="16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 School - 7hrs x 5 + homework time</a:t>
            </a:r>
          </a:p>
          <a:p>
            <a:pPr marL="411162" indent="-411162">
              <a:lnSpc>
                <a:spcPct val="150000"/>
              </a:lnSpc>
              <a:buClr>
                <a:srgbClr val="0096FF"/>
              </a:buClr>
              <a:buSzPct val="16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 Family time - conversations/meals with family members</a:t>
            </a:r>
          </a:p>
          <a:p>
            <a:pPr marL="411162" indent="-411162">
              <a:lnSpc>
                <a:spcPct val="150000"/>
              </a:lnSpc>
              <a:buClr>
                <a:srgbClr val="0096FF"/>
              </a:buClr>
              <a:buSzPct val="16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 Sleep - check your fitness tracker or estimate</a:t>
            </a:r>
          </a:p>
          <a:p>
            <a:pPr marL="411162" indent="-411162">
              <a:lnSpc>
                <a:spcPct val="150000"/>
              </a:lnSpc>
              <a:buClr>
                <a:srgbClr val="0096FF"/>
              </a:buClr>
              <a:buSzPct val="16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 Physical health - exercise hours before/after school</a:t>
            </a:r>
          </a:p>
          <a:p>
            <a:pPr marL="411162" indent="-411162">
              <a:lnSpc>
                <a:spcPct val="150000"/>
              </a:lnSpc>
              <a:buClr>
                <a:srgbClr val="0096FF"/>
              </a:buClr>
              <a:buSzPct val="16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 Mental health - mindfulness, drawing off your device, cooking, playing with your pet</a:t>
            </a:r>
          </a:p>
        </p:txBody>
      </p:sp>
      <p:pic>
        <p:nvPicPr>
          <p:cNvPr id="4" name="Picture 2" descr="Social Media Clock Clock GIF - Social Media Clock Social Media Clock -  Discover &amp; Share GIFs">
            <a:extLst>
              <a:ext uri="{FF2B5EF4-FFF2-40B4-BE49-F238E27FC236}">
                <a16:creationId xmlns:a16="http://schemas.microsoft.com/office/drawing/2014/main" id="{30C250FF-3A27-23A0-6D27-99C386EA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729" y="275457"/>
            <a:ext cx="2708020" cy="2708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5479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he techno sapien:  HEALTHY OR UNHEALTHY?"/>
          <p:cNvSpPr txBox="1">
            <a:spLocks noGrp="1"/>
          </p:cNvSpPr>
          <p:nvPr>
            <p:ph type="title"/>
          </p:nvPr>
        </p:nvSpPr>
        <p:spPr>
          <a:xfrm>
            <a:off x="244930" y="438131"/>
            <a:ext cx="12403212" cy="1191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43305">
              <a:spcBef>
                <a:spcPts val="2100"/>
              </a:spcBef>
              <a:defRPr sz="4836"/>
            </a:lvl1pPr>
          </a:lstStyle>
          <a:p>
            <a:pPr algn="l" defTabSz="457200">
              <a:spcBef>
                <a:spcPct val="0"/>
              </a:spcBef>
            </a:pPr>
            <a:r>
              <a:rPr lang="en-US" sz="3500" dirty="0">
                <a:latin typeface="Sassoon Primary Type Bold" panose="02000700000000000000" pitchFamily="2" charset="77"/>
              </a:rPr>
              <a:t>The techno </a:t>
            </a:r>
            <a:r>
              <a:rPr lang="en-US" sz="3500" dirty="0" err="1">
                <a:latin typeface="Sassoon Primary Type Bold" panose="02000700000000000000" pitchFamily="2" charset="77"/>
              </a:rPr>
              <a:t>sapien</a:t>
            </a:r>
            <a:r>
              <a:rPr lang="en-US" sz="3500" dirty="0">
                <a:latin typeface="Sassoon Primary Type Bold" panose="02000700000000000000" pitchFamily="2" charset="77"/>
              </a:rPr>
              <a:t> PIE</a:t>
            </a:r>
          </a:p>
        </p:txBody>
      </p:sp>
      <p:sp>
        <p:nvSpPr>
          <p:cNvPr id="135" name="Line"/>
          <p:cNvSpPr>
            <a:spLocks noGrp="1"/>
          </p:cNvSpPr>
          <p:nvPr>
            <p:ph type="body" sz="half" idx="1"/>
          </p:nvPr>
        </p:nvSpPr>
        <p:spPr>
          <a:xfrm>
            <a:off x="686071" y="3793065"/>
            <a:ext cx="3886586" cy="4574259"/>
          </a:xfrm>
          <a:prstGeom prst="line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411162" indent="-411162" defTabSz="457200">
              <a:lnSpc>
                <a:spcPct val="90000"/>
              </a:lnSpc>
              <a:spcAft>
                <a:spcPts val="600"/>
              </a:spcAft>
              <a:defRPr sz="4000" i="0" spc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" b="1"/>
              <a:t> </a:t>
            </a:r>
            <a:r>
              <a:rPr lang="en-US" sz="600"/>
              <a:t>Do you think that people aged 12-16 have a healthy or unhealthy use of technology?</a:t>
            </a:r>
            <a:r>
              <a:rPr lang="en-US" sz="600">
                <a:sym typeface="Times"/>
              </a:rPr>
              <a:t> </a:t>
            </a:r>
          </a:p>
        </p:txBody>
      </p:sp>
      <p:sp>
        <p:nvSpPr>
          <p:cNvPr id="2" name="Do you think that people aged 12-16 have a healthy or unhealthy use of technology?">
            <a:extLst>
              <a:ext uri="{FF2B5EF4-FFF2-40B4-BE49-F238E27FC236}">
                <a16:creationId xmlns:a16="http://schemas.microsoft.com/office/drawing/2014/main" id="{C61FB74A-528D-651E-93C9-2B77D820E4F3}"/>
              </a:ext>
            </a:extLst>
          </p:cNvPr>
          <p:cNvSpPr txBox="1"/>
          <p:nvPr/>
        </p:nvSpPr>
        <p:spPr>
          <a:xfrm>
            <a:off x="244929" y="1779814"/>
            <a:ext cx="12537821" cy="765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411162" indent="-411162">
              <a:lnSpc>
                <a:spcPct val="150000"/>
              </a:lnSpc>
              <a:buClr>
                <a:srgbClr val="5C5C5C"/>
              </a:buClr>
              <a:buSzPct val="10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 </a:t>
            </a:r>
            <a:r>
              <a:rPr lang="en-AU" dirty="0">
                <a:solidFill>
                  <a:schemeClr val="accent1"/>
                </a:solidFill>
                <a:latin typeface="SassoonPrimaryType" pitchFamily="2" charset="0"/>
              </a:rPr>
              <a:t>Screens</a:t>
            </a:r>
          </a:p>
          <a:p>
            <a:pPr marL="411162" indent="-411162">
              <a:lnSpc>
                <a:spcPct val="150000"/>
              </a:lnSpc>
              <a:buClr>
                <a:srgbClr val="5C5C5C"/>
              </a:buClr>
              <a:buSzPct val="10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 </a:t>
            </a:r>
            <a:r>
              <a:rPr lang="en-AU" dirty="0">
                <a:solidFill>
                  <a:schemeClr val="accent2"/>
                </a:solidFill>
                <a:latin typeface="SassoonPrimaryType" pitchFamily="2" charset="0"/>
              </a:rPr>
              <a:t>School</a:t>
            </a:r>
          </a:p>
          <a:p>
            <a:pPr marL="411162" indent="-411162">
              <a:lnSpc>
                <a:spcPct val="150000"/>
              </a:lnSpc>
              <a:buClr>
                <a:srgbClr val="5C5C5C"/>
              </a:buClr>
              <a:buSzPct val="10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solidFill>
                  <a:schemeClr val="accent3"/>
                </a:solidFill>
                <a:latin typeface="SassoonPrimaryType" pitchFamily="2" charset="0"/>
              </a:rPr>
              <a:t> Family time</a:t>
            </a:r>
          </a:p>
          <a:p>
            <a:pPr marL="411162" indent="-411162">
              <a:lnSpc>
                <a:spcPct val="150000"/>
              </a:lnSpc>
              <a:buClr>
                <a:srgbClr val="5C5C5C"/>
              </a:buClr>
              <a:buSzPct val="10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solidFill>
                  <a:schemeClr val="accent4"/>
                </a:solidFill>
                <a:latin typeface="SassoonPrimaryType" pitchFamily="2" charset="0"/>
              </a:rPr>
              <a:t> Sleep</a:t>
            </a:r>
          </a:p>
          <a:p>
            <a:pPr marL="411162" indent="-411162">
              <a:lnSpc>
                <a:spcPct val="150000"/>
              </a:lnSpc>
              <a:buClr>
                <a:srgbClr val="5C5C5C"/>
              </a:buClr>
              <a:buSzPct val="10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solidFill>
                  <a:schemeClr val="accent5"/>
                </a:solidFill>
                <a:latin typeface="SassoonPrimaryType" pitchFamily="2" charset="0"/>
              </a:rPr>
              <a:t> Physical health</a:t>
            </a:r>
          </a:p>
          <a:p>
            <a:pPr marL="411162" indent="-411162">
              <a:lnSpc>
                <a:spcPct val="150000"/>
              </a:lnSpc>
              <a:buClr>
                <a:srgbClr val="5C5C5C"/>
              </a:buClr>
              <a:buSzPct val="10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solidFill>
                  <a:schemeClr val="accent6"/>
                </a:solidFill>
                <a:latin typeface="SassoonPrimaryType" pitchFamily="2" charset="0"/>
              </a:rPr>
              <a:t> Mental health</a:t>
            </a:r>
          </a:p>
          <a:p>
            <a:pPr marL="411162" indent="-411162">
              <a:lnSpc>
                <a:spcPct val="150000"/>
              </a:lnSpc>
              <a:buClr>
                <a:srgbClr val="5C5C5C"/>
              </a:buClr>
              <a:buSzPct val="100000"/>
              <a:buChar char="✴"/>
              <a:defRPr sz="4000">
                <a:latin typeface="Calibri"/>
                <a:ea typeface="Calibri"/>
                <a:cs typeface="Calibri"/>
                <a:sym typeface="Calibri"/>
              </a:defRPr>
            </a:pPr>
            <a:endParaRPr lang="en-AU" dirty="0">
              <a:solidFill>
                <a:schemeClr val="accent6"/>
              </a:solidFill>
              <a:latin typeface="SassoonPrimaryType" pitchFamily="2" charset="0"/>
            </a:endParaRPr>
          </a:p>
          <a:p>
            <a:pPr marL="0" indent="0">
              <a:lnSpc>
                <a:spcPct val="150000"/>
              </a:lnSpc>
              <a:buSzTx/>
              <a:buFontTx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rPr lang="en-AU" dirty="0">
                <a:latin typeface="SassoonPrimaryType" pitchFamily="2" charset="0"/>
              </a:rPr>
              <a:t>How does yours compare?</a:t>
            </a:r>
          </a:p>
        </p:txBody>
      </p:sp>
      <p:graphicFrame>
        <p:nvGraphicFramePr>
          <p:cNvPr id="3" name="2D Pie Chart">
            <a:extLst>
              <a:ext uri="{FF2B5EF4-FFF2-40B4-BE49-F238E27FC236}">
                <a16:creationId xmlns:a16="http://schemas.microsoft.com/office/drawing/2014/main" id="{BDE51C7F-EE3A-09EE-99C7-A7EE5563B4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816226"/>
              </p:ext>
            </p:extLst>
          </p:nvPr>
        </p:nvGraphicFramePr>
        <p:xfrm>
          <a:off x="5916509" y="1510983"/>
          <a:ext cx="6731633" cy="6731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827239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Line"/>
          <p:cNvSpPr>
            <a:spLocks noGrp="1"/>
          </p:cNvSpPr>
          <p:nvPr>
            <p:ph type="body" sz="quarter" idx="14"/>
          </p:nvPr>
        </p:nvSpPr>
        <p:spPr>
          <a:xfrm>
            <a:off x="584199" y="1574800"/>
            <a:ext cx="11836401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3" name="Positive benefits of tech for your physical health?"/>
          <p:cNvSpPr txBox="1">
            <a:spLocks noGrp="1"/>
          </p:cNvSpPr>
          <p:nvPr>
            <p:ph type="body" sz="half" idx="1"/>
          </p:nvPr>
        </p:nvSpPr>
        <p:spPr>
          <a:xfrm>
            <a:off x="527050" y="1809750"/>
            <a:ext cx="5840016" cy="7226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SzTx/>
              <a:buFontTx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PrimaryType" pitchFamily="2" charset="0"/>
                <a:ea typeface="+mn-ea"/>
                <a:cs typeface="+mn-cs"/>
              </a:rPr>
              <a:t>Positive benefits of tech </a:t>
            </a:r>
            <a:b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PrimaryType" pitchFamily="2" charset="0"/>
                <a:ea typeface="+mn-ea"/>
                <a:cs typeface="+mn-cs"/>
              </a:rPr>
            </a:b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ssoonPrimaryType" pitchFamily="2" charset="0"/>
                <a:ea typeface="+mn-ea"/>
                <a:cs typeface="+mn-cs"/>
              </a:rPr>
              <a:t>for your physical health?</a:t>
            </a:r>
          </a:p>
          <a:p>
            <a:endParaRPr lang="en-AU" sz="3600" dirty="0"/>
          </a:p>
        </p:txBody>
      </p:sp>
      <p:sp>
        <p:nvSpPr>
          <p:cNvPr id="164" name="Negative consequences of tech for your physical health?"/>
          <p:cNvSpPr txBox="1"/>
          <p:nvPr/>
        </p:nvSpPr>
        <p:spPr>
          <a:xfrm>
            <a:off x="6498581" y="1809750"/>
            <a:ext cx="5840017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>
              <a:spcBef>
                <a:spcPts val="1800"/>
              </a:spcBef>
              <a:defRPr sz="4000" i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AU" sz="3600" dirty="0">
                <a:latin typeface="SassoonPrimaryType" pitchFamily="2" charset="0"/>
              </a:rPr>
              <a:t>Negative consequences of tech for your physical health?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/>
          <a:srcRect r="5099"/>
          <a:stretch>
            <a:fillRect/>
          </a:stretch>
        </p:blipFill>
        <p:spPr>
          <a:xfrm>
            <a:off x="4049962" y="3932700"/>
            <a:ext cx="4904762" cy="533633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he techno sapien:  HEALTHY OR UNHEALTHY?">
            <a:extLst>
              <a:ext uri="{FF2B5EF4-FFF2-40B4-BE49-F238E27FC236}">
                <a16:creationId xmlns:a16="http://schemas.microsoft.com/office/drawing/2014/main" id="{1F9D9285-8BCB-70BA-5185-548C9C1E26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6975" y="189801"/>
            <a:ext cx="12403212" cy="1619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43305">
              <a:spcBef>
                <a:spcPts val="2100"/>
              </a:spcBef>
              <a:defRPr sz="4836"/>
            </a:lvl1pPr>
          </a:lstStyle>
          <a:p>
            <a:pPr algn="l" defTabSz="457200">
              <a:spcBef>
                <a:spcPct val="0"/>
              </a:spcBef>
            </a:pPr>
            <a:r>
              <a:rPr lang="en-US" sz="4000" dirty="0">
                <a:latin typeface="Sassoon Primary Type Bold" panose="02000700000000000000" pitchFamily="2" charset="77"/>
              </a:rPr>
              <a:t>The techno </a:t>
            </a:r>
            <a:r>
              <a:rPr lang="en-US" sz="4000" dirty="0" err="1">
                <a:latin typeface="Sassoon Primary Type Bold" panose="02000700000000000000" pitchFamily="2" charset="77"/>
              </a:rPr>
              <a:t>sapien</a:t>
            </a:r>
            <a:r>
              <a:rPr lang="en-US" sz="4000" dirty="0">
                <a:latin typeface="Sassoon Primary Type Bold" panose="02000700000000000000" pitchFamily="2" charset="77"/>
              </a:rPr>
              <a:t>:       HEALTHY OR UNHEALTHY?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453" r="1453"/>
          <a:stretch>
            <a:fillRect/>
          </a:stretch>
        </p:blipFill>
        <p:spPr>
          <a:xfrm>
            <a:off x="2787650" y="604158"/>
            <a:ext cx="7429500" cy="7315200"/>
          </a:xfrm>
          <a:prstGeom prst="rect">
            <a:avLst/>
          </a:prstGeom>
        </p:spPr>
      </p:pic>
      <p:sp>
        <p:nvSpPr>
          <p:cNvPr id="174" name="Just like food, a balanced ‘digital diet’ of screen time is key to health and happiness"/>
          <p:cNvSpPr txBox="1"/>
          <p:nvPr/>
        </p:nvSpPr>
        <p:spPr>
          <a:xfrm>
            <a:off x="616886" y="8127900"/>
            <a:ext cx="11861801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ts val="10000"/>
              </a:lnSpc>
              <a:spcBef>
                <a:spcPts val="0"/>
              </a:spcBef>
              <a:defRPr sz="4000" i="0" spc="0">
                <a:solidFill>
                  <a:srgbClr val="000000">
                    <a:alpha val="84313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lnSpc>
                <a:spcPct val="100000"/>
              </a:lnSpc>
            </a:pPr>
            <a:r>
              <a:rPr dirty="0">
                <a:solidFill>
                  <a:schemeClr val="accent5">
                    <a:alpha val="84313"/>
                  </a:schemeClr>
                </a:solidFill>
                <a:latin typeface="SassoonPrimaryType" pitchFamily="2" charset="0"/>
              </a:rPr>
              <a:t>Just like food, a balanced ‘digital diet’ of screen time is key to health and happiness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"/>
          <p:cNvSpPr>
            <a:spLocks noGrp="1"/>
          </p:cNvSpPr>
          <p:nvPr>
            <p:ph type="body" sz="quarter" idx="14"/>
          </p:nvPr>
        </p:nvSpPr>
        <p:spPr>
          <a:xfrm>
            <a:off x="584199" y="1574800"/>
            <a:ext cx="11836401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" name="SCREEN / LIFE BALANCE"/>
          <p:cNvSpPr txBox="1">
            <a:spLocks noGrp="1"/>
          </p:cNvSpPr>
          <p:nvPr>
            <p:ph type="title"/>
          </p:nvPr>
        </p:nvSpPr>
        <p:spPr>
          <a:xfrm>
            <a:off x="584200" y="723900"/>
            <a:ext cx="118364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>
                <a:latin typeface="Sassoon Primary Type Bold" panose="02000700000000000000" pitchFamily="2" charset="77"/>
              </a:rPr>
              <a:t>SCREEN / LIFE BALANCE</a:t>
            </a:r>
          </a:p>
        </p:txBody>
      </p:sp>
      <p:sp>
        <p:nvSpPr>
          <p:cNvPr id="178" name="You need to find a balance – the online world can be great, but can also be pretty stressful.…"/>
          <p:cNvSpPr txBox="1">
            <a:spLocks noGrp="1"/>
          </p:cNvSpPr>
          <p:nvPr>
            <p:ph type="body" sz="half" idx="1"/>
          </p:nvPr>
        </p:nvSpPr>
        <p:spPr>
          <a:xfrm>
            <a:off x="527050" y="1809750"/>
            <a:ext cx="12040870" cy="72263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98827" indent="-398827" defTabSz="566674">
              <a:lnSpc>
                <a:spcPct val="150000"/>
              </a:lnSpc>
              <a:spcBef>
                <a:spcPts val="1700"/>
              </a:spcBef>
              <a:buClr>
                <a:srgbClr val="0096FF"/>
              </a:buClr>
              <a:buSzPct val="160000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You need to find A </a:t>
            </a:r>
            <a:r>
              <a:rPr lang="en-AU" b="1" cap="none" dirty="0">
                <a:solidFill>
                  <a:schemeClr val="accent6"/>
                </a:solidFill>
                <a:latin typeface="Sassoon Primary Type Bold" panose="02000700000000000000" pitchFamily="2" charset="77"/>
              </a:rPr>
              <a:t>balance</a:t>
            </a:r>
            <a:r>
              <a:rPr lang="en-AU" cap="none" dirty="0">
                <a:latin typeface="SassoonPrimaryType" pitchFamily="2" charset="0"/>
              </a:rPr>
              <a:t> – the online world can be great, but it can also be pretty stressful.</a:t>
            </a:r>
          </a:p>
          <a:p>
            <a:pPr marL="398827" indent="-398827" defTabSz="566674">
              <a:lnSpc>
                <a:spcPct val="150000"/>
              </a:lnSpc>
              <a:spcBef>
                <a:spcPts val="1700"/>
              </a:spcBef>
              <a:buClr>
                <a:srgbClr val="0096FF"/>
              </a:buClr>
              <a:buSzPct val="160000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You should be having more conversations IRL than URL (in real life vs online) – it’s a </a:t>
            </a:r>
            <a:r>
              <a:rPr lang="en-AU" b="1" cap="none" dirty="0">
                <a:solidFill>
                  <a:schemeClr val="accent5"/>
                </a:solidFill>
                <a:latin typeface="Sassoon Primary Type Bold" panose="02000700000000000000" pitchFamily="2" charset="77"/>
              </a:rPr>
              <a:t>skill</a:t>
            </a:r>
            <a:r>
              <a:rPr lang="en-AU" cap="none" dirty="0">
                <a:latin typeface="SassoonPrimaryType" pitchFamily="2" charset="0"/>
              </a:rPr>
              <a:t>, it needs to be practised.</a:t>
            </a:r>
          </a:p>
          <a:p>
            <a:pPr marL="398827" indent="-398827" defTabSz="566674">
              <a:lnSpc>
                <a:spcPct val="150000"/>
              </a:lnSpc>
              <a:spcBef>
                <a:spcPts val="1700"/>
              </a:spcBef>
              <a:buClr>
                <a:srgbClr val="0096FF"/>
              </a:buClr>
              <a:buSzPct val="160000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latin typeface="SassoonPrimaryType" pitchFamily="2" charset="0"/>
              </a:rPr>
              <a:t> Especially if your homework needs to be done on your iPad/computer, your breaks should be </a:t>
            </a:r>
            <a:r>
              <a:rPr lang="en-AU" cap="none" dirty="0">
                <a:solidFill>
                  <a:schemeClr val="accent4"/>
                </a:solidFill>
                <a:latin typeface="Sassoon Primary Type Bold" panose="02000700000000000000" pitchFamily="2" charset="77"/>
              </a:rPr>
              <a:t>tech free </a:t>
            </a:r>
            <a:r>
              <a:rPr lang="en-AU" cap="none" dirty="0">
                <a:latin typeface="SassoonPrimaryType" pitchFamily="2" charset="0"/>
              </a:rPr>
              <a:t>– </a:t>
            </a:r>
            <a:r>
              <a:rPr lang="en-AU" cap="none" dirty="0" err="1">
                <a:latin typeface="SassoonPrimaryType" pitchFamily="2" charset="0"/>
              </a:rPr>
              <a:t>ie</a:t>
            </a:r>
            <a:r>
              <a:rPr lang="en-AU" cap="none" dirty="0">
                <a:latin typeface="SassoonPrimaryType" pitchFamily="2" charset="0"/>
              </a:rPr>
              <a:t>. off your screens.</a:t>
            </a:r>
          </a:p>
          <a:p>
            <a:pPr marL="398827" indent="-398827" defTabSz="566674">
              <a:lnSpc>
                <a:spcPct val="150000"/>
              </a:lnSpc>
              <a:spcBef>
                <a:spcPts val="1700"/>
              </a:spcBef>
              <a:buClr>
                <a:srgbClr val="0096FF"/>
              </a:buClr>
              <a:buSzPct val="160000"/>
              <a:buChar char="✴"/>
              <a:defRPr sz="3880">
                <a:latin typeface="Calibri"/>
                <a:ea typeface="Calibri"/>
                <a:cs typeface="Calibri"/>
                <a:sym typeface="Calibri"/>
              </a:defRPr>
            </a:pPr>
            <a:r>
              <a:rPr lang="en-AU" cap="none" dirty="0">
                <a:solidFill>
                  <a:schemeClr val="accent3"/>
                </a:solidFill>
                <a:latin typeface="Sassoon Primary Type Bold" panose="02000700000000000000" pitchFamily="2" charset="77"/>
              </a:rPr>
              <a:t>The real world is awesome </a:t>
            </a:r>
            <a:r>
              <a:rPr lang="en-AU" cap="none" dirty="0">
                <a:latin typeface="SassoonPrimaryType" pitchFamily="2" charset="0"/>
              </a:rPr>
              <a:t>🙂 Did you know going for a walk after dinner promotes healthy discussion, reflection and gratitude, promotes digestion, helps ease stress and looking at the moon can even cure jet lag?!?!?!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2"/>
          <a:srcRect l="20531" t="51720" r="20531" b="21525"/>
          <a:stretch>
            <a:fillRect/>
          </a:stretch>
        </p:blipFill>
        <p:spPr>
          <a:xfrm>
            <a:off x="10702191" y="441523"/>
            <a:ext cx="1814213" cy="1275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 bldLvl="5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{028C2D69-8914-D145-A996-5C6DBF1D8499}tf10001063</Template>
  <TotalTime>37</TotalTime>
  <Words>933</Words>
  <Application>Microsoft Macintosh PowerPoint</Application>
  <PresentationFormat>Custom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Century Gothic</vt:lpstr>
      <vt:lpstr>DIN Alternate</vt:lpstr>
      <vt:lpstr>Helvetica</vt:lpstr>
      <vt:lpstr>Helvetica Neue</vt:lpstr>
      <vt:lpstr>Sassoon Primary Type Bold</vt:lpstr>
      <vt:lpstr>SassoonPrimaryType</vt:lpstr>
      <vt:lpstr>Zapf Dingbats</vt:lpstr>
      <vt:lpstr>Mesh</vt:lpstr>
      <vt:lpstr>ONLINE HEALTH &amp; WELLBEING</vt:lpstr>
      <vt:lpstr>The techno sapien:   HEALTHY OR UNHEALTHY?</vt:lpstr>
      <vt:lpstr>The techno sapien:   HEALTHY OR UNHEALTHY?</vt:lpstr>
      <vt:lpstr>The techno sapien:   HEALTHY OR UNHEALTHY?</vt:lpstr>
      <vt:lpstr>The techno sapien PIE</vt:lpstr>
      <vt:lpstr>The techno sapien PIE</vt:lpstr>
      <vt:lpstr>The techno sapien:       HEALTHY OR UNHEALTHY?</vt:lpstr>
      <vt:lpstr>PowerPoint Presentation</vt:lpstr>
      <vt:lpstr>SCREEN / LIFE BALANCE</vt:lpstr>
      <vt:lpstr>SLEEPY TIME</vt:lpstr>
      <vt:lpstr>SLEEPY TIME</vt:lpstr>
      <vt:lpstr>(PERFECT) POSTS</vt:lpstr>
      <vt:lpstr>(PERFECT) POSTS</vt:lpstr>
      <vt:lpstr>T.H.I.N.K.ING</vt:lpstr>
      <vt:lpstr>T.H.I.N.K.ING</vt:lpstr>
      <vt:lpstr>T.H.I.N.K.ING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HEALTH &amp; WELLBEING</dc:title>
  <cp:lastModifiedBy>Justine Werba</cp:lastModifiedBy>
  <cp:revision>1</cp:revision>
  <dcterms:modified xsi:type="dcterms:W3CDTF">2023-04-22T05:32:38Z</dcterms:modified>
</cp:coreProperties>
</file>