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938" r:id="rId1"/>
  </p:sldMasterIdLst>
  <p:notesMasterIdLst>
    <p:notesMasterId r:id="rId46"/>
  </p:notesMasterIdLst>
  <p:sldIdLst>
    <p:sldId id="256" r:id="rId2"/>
    <p:sldId id="273" r:id="rId3"/>
    <p:sldId id="274" r:id="rId4"/>
    <p:sldId id="258" r:id="rId5"/>
    <p:sldId id="260" r:id="rId6"/>
    <p:sldId id="261" r:id="rId7"/>
    <p:sldId id="262" r:id="rId8"/>
    <p:sldId id="263" r:id="rId9"/>
    <p:sldId id="276" r:id="rId10"/>
    <p:sldId id="302" r:id="rId11"/>
    <p:sldId id="301" r:id="rId12"/>
    <p:sldId id="303" r:id="rId13"/>
    <p:sldId id="312" r:id="rId14"/>
    <p:sldId id="313" r:id="rId15"/>
    <p:sldId id="278" r:id="rId16"/>
    <p:sldId id="285" r:id="rId17"/>
    <p:sldId id="287" r:id="rId18"/>
    <p:sldId id="304" r:id="rId19"/>
    <p:sldId id="279" r:id="rId20"/>
    <p:sldId id="286" r:id="rId21"/>
    <p:sldId id="296" r:id="rId22"/>
    <p:sldId id="308" r:id="rId23"/>
    <p:sldId id="306" r:id="rId24"/>
    <p:sldId id="307" r:id="rId25"/>
    <p:sldId id="305" r:id="rId26"/>
    <p:sldId id="298" r:id="rId27"/>
    <p:sldId id="288" r:id="rId28"/>
    <p:sldId id="289" r:id="rId29"/>
    <p:sldId id="290" r:id="rId30"/>
    <p:sldId id="291" r:id="rId31"/>
    <p:sldId id="292" r:id="rId32"/>
    <p:sldId id="295" r:id="rId33"/>
    <p:sldId id="293" r:id="rId34"/>
    <p:sldId id="297" r:id="rId35"/>
    <p:sldId id="309" r:id="rId36"/>
    <p:sldId id="294" r:id="rId37"/>
    <p:sldId id="275" r:id="rId38"/>
    <p:sldId id="280" r:id="rId39"/>
    <p:sldId id="311" r:id="rId40"/>
    <p:sldId id="281" r:id="rId41"/>
    <p:sldId id="283" r:id="rId42"/>
    <p:sldId id="310" r:id="rId43"/>
    <p:sldId id="299" r:id="rId44"/>
    <p:sldId id="28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4D6849-0129-DE42-BA1F-F92E1EE08FA9}" type="datetimeFigureOut">
              <a:rPr lang="en-US" smtClean="0"/>
              <a:pPr/>
              <a:t>8/17/14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1A3B4-8428-144F-80ED-A09FB43241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51A3B4-8428-144F-80ED-A09FB4324184}"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AU"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44FC504-B2D5-F347-8681-D990BEE0405B}" type="datetimeFigureOut">
              <a:rPr lang="en-US" smtClean="0"/>
              <a:pPr/>
              <a:t>8/17/14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65CB3-2B15-514F-9CEA-62837588875D}"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AU"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44FC504-B2D5-F347-8681-D990BEE0405B}" type="datetimeFigureOut">
              <a:rPr lang="en-US" smtClean="0"/>
              <a:pPr/>
              <a:t>8/17/14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65CB3-2B15-514F-9CEA-62837588875D}"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AU"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44FC504-B2D5-F347-8681-D990BEE0405B}" type="datetimeFigureOut">
              <a:rPr lang="en-US" smtClean="0"/>
              <a:pPr/>
              <a:t>8/17/14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65CB3-2B15-514F-9CEA-62837588875D}"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AU"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F44FC504-B2D5-F347-8681-D990BEE0405B}" type="datetimeFigureOut">
              <a:rPr lang="en-US" smtClean="0"/>
              <a:pPr/>
              <a:t>8/17/14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5CB3-2B15-514F-9CEA-62837588875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F44FC504-B2D5-F347-8681-D990BEE0405B}" type="datetimeFigureOut">
              <a:rPr lang="en-US" smtClean="0"/>
              <a:pPr/>
              <a:t>8/17/14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5CB3-2B15-514F-9CEA-6283758887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F44FC504-B2D5-F347-8681-D990BEE0405B}" type="datetimeFigureOut">
              <a:rPr lang="en-US" smtClean="0"/>
              <a:pPr/>
              <a:t>8/17/14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5CB3-2B15-514F-9CEA-6283758887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AU"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AU"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F44FC504-B2D5-F347-8681-D990BEE0405B}" type="datetimeFigureOut">
              <a:rPr lang="en-US" smtClean="0"/>
              <a:pPr/>
              <a:t>8/17/14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65CB3-2B15-514F-9CEA-6283758887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6"/>
          <p:cNvSpPr>
            <a:spLocks noGrp="1"/>
          </p:cNvSpPr>
          <p:nvPr>
            <p:ph type="dt" sz="half" idx="10"/>
          </p:nvPr>
        </p:nvSpPr>
        <p:spPr/>
        <p:txBody>
          <a:bodyPr/>
          <a:lstStyle/>
          <a:p>
            <a:fld id="{F44FC504-B2D5-F347-8681-D990BEE0405B}" type="datetimeFigureOut">
              <a:rPr lang="en-US" smtClean="0"/>
              <a:pPr/>
              <a:t>8/17/14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65CB3-2B15-514F-9CEA-6283758887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F44FC504-B2D5-F347-8681-D990BEE0405B}" type="datetimeFigureOut">
              <a:rPr lang="en-US" smtClean="0"/>
              <a:pPr/>
              <a:t>8/17/14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65CB3-2B15-514F-9CEA-6283758887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FC504-B2D5-F347-8681-D990BEE0405B}" type="datetimeFigureOut">
              <a:rPr lang="en-US" smtClean="0"/>
              <a:pPr/>
              <a:t>8/17/14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65CB3-2B15-514F-9CEA-6283758887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AU"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F44FC504-B2D5-F347-8681-D990BEE0405B}" type="datetimeFigureOut">
              <a:rPr lang="en-US" smtClean="0"/>
              <a:pPr/>
              <a:t>8/17/14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65CB3-2B15-514F-9CEA-6283758887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F44FC504-B2D5-F347-8681-D990BEE0405B}" type="datetimeFigureOut">
              <a:rPr lang="en-US" smtClean="0"/>
              <a:pPr/>
              <a:t>8/17/14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A6265CB3-2B15-514F-9CEA-62837588875D}"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Critical Thinking at </a:t>
            </a:r>
            <a:br>
              <a:rPr lang="en-US" dirty="0" smtClean="0"/>
            </a:br>
            <a:r>
              <a:rPr lang="en-US" dirty="0" smtClean="0"/>
              <a:t>St Leonard’s College</a:t>
            </a:r>
            <a:endParaRPr lang="en-US" dirty="0"/>
          </a:p>
        </p:txBody>
      </p:sp>
      <p:sp>
        <p:nvSpPr>
          <p:cNvPr id="3" name="Subtitle 2"/>
          <p:cNvSpPr>
            <a:spLocks noGrp="1"/>
          </p:cNvSpPr>
          <p:nvPr>
            <p:ph type="subTitle" idx="1"/>
          </p:nvPr>
        </p:nvSpPr>
        <p:spPr/>
        <p:txBody>
          <a:bodyPr/>
          <a:lstStyle/>
          <a:p>
            <a:r>
              <a:rPr lang="en-US" dirty="0" smtClean="0"/>
              <a:t>What is it? Why is it important? And, how can we make it happen?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argument?</a:t>
            </a:r>
            <a:endParaRPr lang="en-US" dirty="0"/>
          </a:p>
        </p:txBody>
      </p:sp>
      <p:sp>
        <p:nvSpPr>
          <p:cNvPr id="3" name="Content Placeholder 2"/>
          <p:cNvSpPr>
            <a:spLocks noGrp="1"/>
          </p:cNvSpPr>
          <p:nvPr>
            <p:ph idx="1"/>
          </p:nvPr>
        </p:nvSpPr>
        <p:spPr>
          <a:xfrm>
            <a:off x="712788" y="3012142"/>
            <a:ext cx="7716837" cy="1590615"/>
          </a:xfrm>
        </p:spPr>
        <p:txBody>
          <a:bodyPr>
            <a:normAutofit fontScale="70000" lnSpcReduction="20000"/>
          </a:bodyPr>
          <a:lstStyle/>
          <a:p>
            <a:r>
              <a:rPr lang="en-US" dirty="0" smtClean="0"/>
              <a:t>An argument is a set of propositions/statements that includes:</a:t>
            </a:r>
          </a:p>
          <a:p>
            <a:r>
              <a:rPr lang="en-US" dirty="0" smtClean="0"/>
              <a:t>(1) A </a:t>
            </a:r>
            <a:r>
              <a:rPr lang="en-US" i="1" dirty="0" smtClean="0"/>
              <a:t>conclusion</a:t>
            </a:r>
            <a:r>
              <a:rPr lang="en-US" dirty="0" smtClean="0"/>
              <a:t>: a statement that is supported by other statements in the set.</a:t>
            </a:r>
          </a:p>
          <a:p>
            <a:r>
              <a:rPr lang="en-US" dirty="0" smtClean="0"/>
              <a:t>(2) One or more </a:t>
            </a:r>
            <a:r>
              <a:rPr lang="en-US" i="1" dirty="0" smtClean="0"/>
              <a:t>premises</a:t>
            </a:r>
            <a:r>
              <a:rPr lang="en-US" dirty="0" smtClean="0"/>
              <a:t>: statements that support the conclusion.</a:t>
            </a:r>
            <a:endParaRPr lang="en-US" dirty="0"/>
          </a:p>
        </p:txBody>
      </p:sp>
      <p:sp>
        <p:nvSpPr>
          <p:cNvPr id="4" name="TextBox 3"/>
          <p:cNvSpPr txBox="1"/>
          <p:nvPr/>
        </p:nvSpPr>
        <p:spPr>
          <a:xfrm>
            <a:off x="890112" y="4602757"/>
            <a:ext cx="3419332" cy="2031325"/>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If the governments of the world do not unite to tackle climate change, many important ecosystems will be destroyed. And that will be an absolute disaster for future generations.</a:t>
            </a:r>
            <a:endParaRPr lang="en-US" dirty="0">
              <a:solidFill>
                <a:schemeClr val="bg1"/>
              </a:solidFill>
              <a:effectLst>
                <a:outerShdw blurRad="50800" dist="50800" dir="2700000" algn="tl" rotWithShape="0">
                  <a:srgbClr val="000000">
                    <a:alpha val="43000"/>
                  </a:srgbClr>
                </a:outerShdw>
              </a:effectLst>
            </a:endParaRPr>
          </a:p>
        </p:txBody>
      </p:sp>
      <p:sp>
        <p:nvSpPr>
          <p:cNvPr id="5" name="TextBox 4"/>
          <p:cNvSpPr txBox="1"/>
          <p:nvPr/>
        </p:nvSpPr>
        <p:spPr>
          <a:xfrm>
            <a:off x="5351526" y="4450780"/>
            <a:ext cx="3078099" cy="2031325"/>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The car's battery is clearly flat. This can easily be seen from the fact that it's headlights were left on all night, and now when you turn the key it doesn't start.</a:t>
            </a:r>
            <a:endParaRPr lang="en-US" dirty="0">
              <a:solidFill>
                <a:schemeClr val="bg1"/>
              </a:solidFill>
              <a:effectLst>
                <a:outerShdw blurRad="50800" dist="50800" dir="2700000" algn="tl" rotWithShape="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argument?</a:t>
            </a:r>
            <a:endParaRPr lang="en-US" dirty="0"/>
          </a:p>
        </p:txBody>
      </p:sp>
      <p:sp>
        <p:nvSpPr>
          <p:cNvPr id="3" name="Content Placeholder 2"/>
          <p:cNvSpPr>
            <a:spLocks noGrp="1"/>
          </p:cNvSpPr>
          <p:nvPr>
            <p:ph idx="1"/>
          </p:nvPr>
        </p:nvSpPr>
        <p:spPr>
          <a:xfrm>
            <a:off x="712788" y="3012142"/>
            <a:ext cx="7716837" cy="1590615"/>
          </a:xfrm>
        </p:spPr>
        <p:txBody>
          <a:bodyPr>
            <a:normAutofit fontScale="70000" lnSpcReduction="20000"/>
          </a:bodyPr>
          <a:lstStyle/>
          <a:p>
            <a:r>
              <a:rPr lang="en-US" dirty="0" smtClean="0"/>
              <a:t>An argument is a set of propositions/statements that includes:</a:t>
            </a:r>
          </a:p>
          <a:p>
            <a:r>
              <a:rPr lang="en-US" dirty="0" smtClean="0">
                <a:solidFill>
                  <a:srgbClr val="FFFF00"/>
                </a:solidFill>
              </a:rPr>
              <a:t>(1) A </a:t>
            </a:r>
            <a:r>
              <a:rPr lang="en-US" i="1" dirty="0" smtClean="0">
                <a:solidFill>
                  <a:srgbClr val="FFFF00"/>
                </a:solidFill>
              </a:rPr>
              <a:t>conclusion</a:t>
            </a:r>
            <a:r>
              <a:rPr lang="en-US" dirty="0" smtClean="0">
                <a:solidFill>
                  <a:srgbClr val="FFFF00"/>
                </a:solidFill>
              </a:rPr>
              <a:t>: a statement that is supported by other statements in the set.</a:t>
            </a:r>
          </a:p>
          <a:p>
            <a:r>
              <a:rPr lang="en-US" dirty="0" smtClean="0">
                <a:solidFill>
                  <a:srgbClr val="FFFFFF"/>
                </a:solidFill>
              </a:rPr>
              <a:t>(2) One or more </a:t>
            </a:r>
            <a:r>
              <a:rPr lang="en-US" i="1" dirty="0" smtClean="0">
                <a:solidFill>
                  <a:srgbClr val="FFFFFF"/>
                </a:solidFill>
              </a:rPr>
              <a:t>premises</a:t>
            </a:r>
            <a:r>
              <a:rPr lang="en-US" dirty="0" smtClean="0">
                <a:solidFill>
                  <a:srgbClr val="FFFFFF"/>
                </a:solidFill>
              </a:rPr>
              <a:t>: statements that support the conclusion.</a:t>
            </a:r>
            <a:endParaRPr lang="en-US" dirty="0">
              <a:solidFill>
                <a:srgbClr val="FFFFFF"/>
              </a:solidFill>
            </a:endParaRPr>
          </a:p>
        </p:txBody>
      </p:sp>
      <p:sp>
        <p:nvSpPr>
          <p:cNvPr id="4" name="TextBox 3"/>
          <p:cNvSpPr txBox="1"/>
          <p:nvPr/>
        </p:nvSpPr>
        <p:spPr>
          <a:xfrm>
            <a:off x="890112" y="4602757"/>
            <a:ext cx="3419332" cy="2031325"/>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If the governments of the world do not unite to tackle climate change, many important ecosystems will be destroyed. And that will be an absolute disaster for future generations.</a:t>
            </a:r>
            <a:endParaRPr lang="en-US" dirty="0">
              <a:solidFill>
                <a:schemeClr val="bg1"/>
              </a:solidFill>
              <a:effectLst>
                <a:outerShdw blurRad="50800" dist="50800" dir="2700000" algn="tl" rotWithShape="0">
                  <a:srgbClr val="000000">
                    <a:alpha val="43000"/>
                  </a:srgbClr>
                </a:outerShdw>
              </a:effectLst>
            </a:endParaRPr>
          </a:p>
        </p:txBody>
      </p:sp>
      <p:sp>
        <p:nvSpPr>
          <p:cNvPr id="5" name="TextBox 4"/>
          <p:cNvSpPr txBox="1"/>
          <p:nvPr/>
        </p:nvSpPr>
        <p:spPr>
          <a:xfrm>
            <a:off x="5351526" y="4450780"/>
            <a:ext cx="3078099" cy="2031325"/>
          </a:xfrm>
          <a:prstGeom prst="rect">
            <a:avLst/>
          </a:prstGeom>
          <a:noFill/>
        </p:spPr>
        <p:txBody>
          <a:bodyPr wrap="square" rtlCol="0">
            <a:spAutoFit/>
          </a:bodyPr>
          <a:lstStyle/>
          <a:p>
            <a:r>
              <a:rPr lang="en-US" dirty="0" smtClean="0">
                <a:solidFill>
                  <a:srgbClr val="FFFF00"/>
                </a:solidFill>
                <a:effectLst>
                  <a:outerShdw blurRad="50800" dist="50800" dir="2700000" algn="tl" rotWithShape="0">
                    <a:srgbClr val="000000">
                      <a:alpha val="43000"/>
                    </a:srgbClr>
                  </a:outerShdw>
                </a:effectLst>
              </a:rPr>
              <a:t>The car's battery is clearly flat. </a:t>
            </a:r>
            <a:r>
              <a:rPr lang="en-US" dirty="0" smtClean="0">
                <a:solidFill>
                  <a:srgbClr val="FFFFFF"/>
                </a:solidFill>
                <a:effectLst>
                  <a:outerShdw blurRad="50800" dist="50800" dir="2700000" algn="tl" rotWithShape="0">
                    <a:srgbClr val="000000">
                      <a:alpha val="43000"/>
                    </a:srgbClr>
                  </a:outerShdw>
                </a:effectLst>
              </a:rPr>
              <a:t>This can easily be seen from the </a:t>
            </a:r>
            <a:r>
              <a:rPr lang="en-US" dirty="0" smtClean="0">
                <a:solidFill>
                  <a:schemeClr val="bg1"/>
                </a:solidFill>
                <a:effectLst>
                  <a:outerShdw blurRad="50800" dist="50800" dir="2700000" algn="tl" rotWithShape="0">
                    <a:srgbClr val="000000">
                      <a:alpha val="43000"/>
                    </a:srgbClr>
                  </a:outerShdw>
                </a:effectLst>
              </a:rPr>
              <a:t>fact that it's headlights were left on all night, and now when you turn the key it doesn't start.</a:t>
            </a:r>
            <a:endParaRPr lang="en-US" dirty="0">
              <a:solidFill>
                <a:schemeClr val="bg1"/>
              </a:solidFill>
              <a:effectLst>
                <a:outerShdw blurRad="50800" dist="50800" dir="2700000" algn="tl" rotWithShape="0">
                  <a:srgbClr val="000000">
                    <a:alpha val="43000"/>
                  </a:srgbClr>
                </a:outerShdw>
              </a:effectLst>
            </a:endParaRPr>
          </a:p>
        </p:txBody>
      </p:sp>
      <p:sp>
        <p:nvSpPr>
          <p:cNvPr id="6" name="Right Arrow 5"/>
          <p:cNvSpPr/>
          <p:nvPr/>
        </p:nvSpPr>
        <p:spPr>
          <a:xfrm rot="1145789" flipV="1">
            <a:off x="2566279" y="4175237"/>
            <a:ext cx="2833439" cy="181996"/>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argument?</a:t>
            </a:r>
            <a:endParaRPr lang="en-US" dirty="0"/>
          </a:p>
        </p:txBody>
      </p:sp>
      <p:sp>
        <p:nvSpPr>
          <p:cNvPr id="3" name="Content Placeholder 2"/>
          <p:cNvSpPr>
            <a:spLocks noGrp="1"/>
          </p:cNvSpPr>
          <p:nvPr>
            <p:ph idx="1"/>
          </p:nvPr>
        </p:nvSpPr>
        <p:spPr>
          <a:xfrm>
            <a:off x="712788" y="3012142"/>
            <a:ext cx="7716837" cy="1590615"/>
          </a:xfrm>
        </p:spPr>
        <p:txBody>
          <a:bodyPr>
            <a:normAutofit fontScale="70000" lnSpcReduction="20000"/>
          </a:bodyPr>
          <a:lstStyle/>
          <a:p>
            <a:r>
              <a:rPr lang="en-US" dirty="0" smtClean="0"/>
              <a:t>An argument is a set of propositions/statements that includes:</a:t>
            </a:r>
          </a:p>
          <a:p>
            <a:r>
              <a:rPr lang="en-US" dirty="0" smtClean="0">
                <a:solidFill>
                  <a:srgbClr val="FFFF00"/>
                </a:solidFill>
              </a:rPr>
              <a:t>(1) A </a:t>
            </a:r>
            <a:r>
              <a:rPr lang="en-US" i="1" dirty="0" smtClean="0">
                <a:solidFill>
                  <a:srgbClr val="FFFF00"/>
                </a:solidFill>
              </a:rPr>
              <a:t>conclusion</a:t>
            </a:r>
            <a:r>
              <a:rPr lang="en-US" dirty="0" smtClean="0">
                <a:solidFill>
                  <a:srgbClr val="FFFF00"/>
                </a:solidFill>
              </a:rPr>
              <a:t>: a statement that is supported by other statements in the set.</a:t>
            </a:r>
          </a:p>
          <a:p>
            <a:r>
              <a:rPr lang="en-US" dirty="0" smtClean="0">
                <a:solidFill>
                  <a:schemeClr val="accent6">
                    <a:lumMod val="60000"/>
                    <a:lumOff val="40000"/>
                  </a:schemeClr>
                </a:solidFill>
              </a:rPr>
              <a:t>(2) One or more </a:t>
            </a:r>
            <a:r>
              <a:rPr lang="en-US" i="1" dirty="0" smtClean="0">
                <a:solidFill>
                  <a:schemeClr val="accent6">
                    <a:lumMod val="60000"/>
                    <a:lumOff val="40000"/>
                  </a:schemeClr>
                </a:solidFill>
              </a:rPr>
              <a:t>premises</a:t>
            </a:r>
            <a:r>
              <a:rPr lang="en-US" dirty="0" smtClean="0">
                <a:solidFill>
                  <a:schemeClr val="accent6">
                    <a:lumMod val="60000"/>
                    <a:lumOff val="40000"/>
                  </a:schemeClr>
                </a:solidFill>
              </a:rPr>
              <a:t>: statements that support the conclusion.</a:t>
            </a:r>
            <a:endParaRPr lang="en-US" dirty="0">
              <a:solidFill>
                <a:schemeClr val="accent6">
                  <a:lumMod val="60000"/>
                  <a:lumOff val="40000"/>
                </a:schemeClr>
              </a:solidFill>
            </a:endParaRPr>
          </a:p>
        </p:txBody>
      </p:sp>
      <p:sp>
        <p:nvSpPr>
          <p:cNvPr id="4" name="TextBox 3"/>
          <p:cNvSpPr txBox="1"/>
          <p:nvPr/>
        </p:nvSpPr>
        <p:spPr>
          <a:xfrm>
            <a:off x="890112" y="4602757"/>
            <a:ext cx="3419332" cy="2031325"/>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If the governments of the world do not unite to tackle climate change, many important ecosystems will be destroyed. And that will be an absolute disaster for future generations.</a:t>
            </a:r>
            <a:endParaRPr lang="en-US" dirty="0">
              <a:solidFill>
                <a:schemeClr val="bg1"/>
              </a:solidFill>
              <a:effectLst>
                <a:outerShdw blurRad="50800" dist="50800" dir="2700000" algn="tl" rotWithShape="0">
                  <a:srgbClr val="000000">
                    <a:alpha val="43000"/>
                  </a:srgbClr>
                </a:outerShdw>
              </a:effectLst>
            </a:endParaRPr>
          </a:p>
        </p:txBody>
      </p:sp>
      <p:sp>
        <p:nvSpPr>
          <p:cNvPr id="5" name="TextBox 4"/>
          <p:cNvSpPr txBox="1"/>
          <p:nvPr/>
        </p:nvSpPr>
        <p:spPr>
          <a:xfrm>
            <a:off x="5351526" y="4450780"/>
            <a:ext cx="3078099" cy="2031325"/>
          </a:xfrm>
          <a:prstGeom prst="rect">
            <a:avLst/>
          </a:prstGeom>
          <a:noFill/>
        </p:spPr>
        <p:txBody>
          <a:bodyPr wrap="square" rtlCol="0">
            <a:spAutoFit/>
          </a:bodyPr>
          <a:lstStyle/>
          <a:p>
            <a:r>
              <a:rPr lang="en-US" dirty="0" smtClean="0">
                <a:solidFill>
                  <a:srgbClr val="FFFF00"/>
                </a:solidFill>
                <a:effectLst>
                  <a:outerShdw blurRad="50800" dist="50800" dir="2700000" algn="tl" rotWithShape="0">
                    <a:srgbClr val="000000">
                      <a:alpha val="43000"/>
                    </a:srgbClr>
                  </a:outerShdw>
                </a:effectLst>
              </a:rPr>
              <a:t>The car's battery is clearly flat. </a:t>
            </a:r>
            <a:r>
              <a:rPr lang="en-US" dirty="0" smtClean="0">
                <a:solidFill>
                  <a:srgbClr val="FFFFFF"/>
                </a:solidFill>
                <a:effectLst>
                  <a:outerShdw blurRad="50800" dist="50800" dir="2700000" algn="tl" rotWithShape="0">
                    <a:srgbClr val="000000">
                      <a:alpha val="43000"/>
                    </a:srgbClr>
                  </a:outerShdw>
                </a:effectLst>
              </a:rPr>
              <a:t>This can easily be seen from the fact that </a:t>
            </a:r>
            <a:r>
              <a:rPr lang="en-US" dirty="0" smtClean="0">
                <a:solidFill>
                  <a:schemeClr val="accent6">
                    <a:lumMod val="60000"/>
                    <a:lumOff val="40000"/>
                  </a:schemeClr>
                </a:solidFill>
                <a:effectLst>
                  <a:outerShdw blurRad="50800" dist="50800" dir="2700000" algn="tl" rotWithShape="0">
                    <a:srgbClr val="000000">
                      <a:alpha val="43000"/>
                    </a:srgbClr>
                  </a:outerShdw>
                </a:effectLst>
              </a:rPr>
              <a:t>it's headlights were left on all night</a:t>
            </a:r>
            <a:r>
              <a:rPr lang="en-US" dirty="0" smtClean="0">
                <a:solidFill>
                  <a:srgbClr val="FFFFFF"/>
                </a:solidFill>
                <a:effectLst>
                  <a:outerShdw blurRad="50800" dist="50800" dir="2700000" algn="tl" rotWithShape="0">
                    <a:srgbClr val="000000">
                      <a:alpha val="43000"/>
                    </a:srgbClr>
                  </a:outerShdw>
                </a:effectLst>
              </a:rPr>
              <a:t>, and now when you turn the key it doesn't start.</a:t>
            </a:r>
            <a:endParaRPr lang="en-US" dirty="0">
              <a:solidFill>
                <a:srgbClr val="FFFFFF"/>
              </a:solidFill>
              <a:effectLst>
                <a:outerShdw blurRad="50800" dist="50800" dir="2700000" algn="tl" rotWithShape="0">
                  <a:srgbClr val="000000">
                    <a:alpha val="43000"/>
                  </a:srgbClr>
                </a:outerShdw>
              </a:effectLst>
            </a:endParaRPr>
          </a:p>
        </p:txBody>
      </p:sp>
      <p:sp>
        <p:nvSpPr>
          <p:cNvPr id="8" name="Right Arrow 7"/>
          <p:cNvSpPr/>
          <p:nvPr/>
        </p:nvSpPr>
        <p:spPr>
          <a:xfrm rot="1279495" flipV="1">
            <a:off x="3380054" y="4935340"/>
            <a:ext cx="2697201" cy="171389"/>
          </a:xfrm>
          <a:prstGeom prst="righ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argument?</a:t>
            </a:r>
            <a:endParaRPr lang="en-US" dirty="0"/>
          </a:p>
        </p:txBody>
      </p:sp>
      <p:sp>
        <p:nvSpPr>
          <p:cNvPr id="3" name="Content Placeholder 2"/>
          <p:cNvSpPr>
            <a:spLocks noGrp="1"/>
          </p:cNvSpPr>
          <p:nvPr>
            <p:ph idx="1"/>
          </p:nvPr>
        </p:nvSpPr>
        <p:spPr>
          <a:xfrm>
            <a:off x="712788" y="3012142"/>
            <a:ext cx="7716837" cy="1590615"/>
          </a:xfrm>
        </p:spPr>
        <p:txBody>
          <a:bodyPr>
            <a:normAutofit fontScale="70000" lnSpcReduction="20000"/>
          </a:bodyPr>
          <a:lstStyle/>
          <a:p>
            <a:r>
              <a:rPr lang="en-US" dirty="0" smtClean="0"/>
              <a:t>An argument is a set of propositions/statements that includes:</a:t>
            </a:r>
          </a:p>
          <a:p>
            <a:r>
              <a:rPr lang="en-US" dirty="0" smtClean="0">
                <a:solidFill>
                  <a:srgbClr val="FFFF00"/>
                </a:solidFill>
              </a:rPr>
              <a:t>(1) A </a:t>
            </a:r>
            <a:r>
              <a:rPr lang="en-US" i="1" dirty="0" smtClean="0">
                <a:solidFill>
                  <a:srgbClr val="FFFF00"/>
                </a:solidFill>
              </a:rPr>
              <a:t>conclusion</a:t>
            </a:r>
            <a:r>
              <a:rPr lang="en-US" dirty="0" smtClean="0">
                <a:solidFill>
                  <a:srgbClr val="FFFF00"/>
                </a:solidFill>
              </a:rPr>
              <a:t>: a statement that is supported by other statements in the set.</a:t>
            </a:r>
          </a:p>
          <a:p>
            <a:r>
              <a:rPr lang="en-US" dirty="0" smtClean="0">
                <a:solidFill>
                  <a:schemeClr val="accent6">
                    <a:lumMod val="60000"/>
                    <a:lumOff val="40000"/>
                  </a:schemeClr>
                </a:solidFill>
              </a:rPr>
              <a:t>(2) One or more </a:t>
            </a:r>
            <a:r>
              <a:rPr lang="en-US" i="1" dirty="0" smtClean="0">
                <a:solidFill>
                  <a:schemeClr val="accent6">
                    <a:lumMod val="60000"/>
                    <a:lumOff val="40000"/>
                  </a:schemeClr>
                </a:solidFill>
              </a:rPr>
              <a:t>premises</a:t>
            </a:r>
            <a:r>
              <a:rPr lang="en-US" dirty="0" smtClean="0">
                <a:solidFill>
                  <a:schemeClr val="accent6">
                    <a:lumMod val="60000"/>
                    <a:lumOff val="40000"/>
                  </a:schemeClr>
                </a:solidFill>
              </a:rPr>
              <a:t>: statements that support the conclusion.</a:t>
            </a:r>
            <a:endParaRPr lang="en-US" dirty="0">
              <a:solidFill>
                <a:schemeClr val="accent6">
                  <a:lumMod val="60000"/>
                  <a:lumOff val="40000"/>
                </a:schemeClr>
              </a:solidFill>
            </a:endParaRPr>
          </a:p>
        </p:txBody>
      </p:sp>
      <p:sp>
        <p:nvSpPr>
          <p:cNvPr id="4" name="TextBox 3"/>
          <p:cNvSpPr txBox="1"/>
          <p:nvPr/>
        </p:nvSpPr>
        <p:spPr>
          <a:xfrm>
            <a:off x="890112" y="4602757"/>
            <a:ext cx="3419332" cy="2031325"/>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If the governments of the world do not unite to tackle climate change, many important ecosystems will be destroyed. And that will be an absolute disaster for future generations.</a:t>
            </a:r>
            <a:endParaRPr lang="en-US" dirty="0">
              <a:solidFill>
                <a:schemeClr val="bg1"/>
              </a:solidFill>
              <a:effectLst>
                <a:outerShdw blurRad="50800" dist="50800" dir="2700000" algn="tl" rotWithShape="0">
                  <a:srgbClr val="000000">
                    <a:alpha val="43000"/>
                  </a:srgbClr>
                </a:outerShdw>
              </a:effectLst>
            </a:endParaRPr>
          </a:p>
        </p:txBody>
      </p:sp>
      <p:sp>
        <p:nvSpPr>
          <p:cNvPr id="5" name="TextBox 4"/>
          <p:cNvSpPr txBox="1"/>
          <p:nvPr/>
        </p:nvSpPr>
        <p:spPr>
          <a:xfrm>
            <a:off x="5351526" y="4450780"/>
            <a:ext cx="3078099" cy="2031325"/>
          </a:xfrm>
          <a:prstGeom prst="rect">
            <a:avLst/>
          </a:prstGeom>
          <a:noFill/>
        </p:spPr>
        <p:txBody>
          <a:bodyPr wrap="square" rtlCol="0">
            <a:spAutoFit/>
          </a:bodyPr>
          <a:lstStyle/>
          <a:p>
            <a:r>
              <a:rPr lang="en-US" dirty="0" smtClean="0">
                <a:solidFill>
                  <a:srgbClr val="FFFF00"/>
                </a:solidFill>
                <a:effectLst>
                  <a:outerShdw blurRad="50800" dist="50800" dir="2700000" algn="tl" rotWithShape="0">
                    <a:srgbClr val="000000">
                      <a:alpha val="43000"/>
                    </a:srgbClr>
                  </a:outerShdw>
                </a:effectLst>
              </a:rPr>
              <a:t>The car's battery is clearly flat. </a:t>
            </a:r>
            <a:r>
              <a:rPr lang="en-US" dirty="0" smtClean="0">
                <a:solidFill>
                  <a:srgbClr val="FFFFFF"/>
                </a:solidFill>
                <a:effectLst>
                  <a:outerShdw blurRad="50800" dist="50800" dir="2700000" algn="tl" rotWithShape="0">
                    <a:srgbClr val="000000">
                      <a:alpha val="43000"/>
                    </a:srgbClr>
                  </a:outerShdw>
                </a:effectLst>
              </a:rPr>
              <a:t>This can easily be seen from the fact that </a:t>
            </a:r>
            <a:r>
              <a:rPr lang="en-US" dirty="0" smtClean="0">
                <a:solidFill>
                  <a:schemeClr val="accent6">
                    <a:lumMod val="60000"/>
                    <a:lumOff val="40000"/>
                  </a:schemeClr>
                </a:solidFill>
                <a:effectLst>
                  <a:outerShdw blurRad="50800" dist="50800" dir="2700000" algn="tl" rotWithShape="0">
                    <a:srgbClr val="000000">
                      <a:alpha val="43000"/>
                    </a:srgbClr>
                  </a:outerShdw>
                </a:effectLst>
              </a:rPr>
              <a:t>it's headlights were left on all night</a:t>
            </a:r>
            <a:r>
              <a:rPr lang="en-US" dirty="0" smtClean="0">
                <a:solidFill>
                  <a:srgbClr val="FFFFFF"/>
                </a:solidFill>
                <a:effectLst>
                  <a:outerShdw blurRad="50800" dist="50800" dir="2700000" algn="tl" rotWithShape="0">
                    <a:srgbClr val="000000">
                      <a:alpha val="43000"/>
                    </a:srgbClr>
                  </a:outerShdw>
                </a:effectLst>
              </a:rPr>
              <a:t>, and </a:t>
            </a:r>
            <a:r>
              <a:rPr lang="en-US" dirty="0" smtClean="0">
                <a:solidFill>
                  <a:srgbClr val="E26BE2"/>
                </a:solidFill>
                <a:effectLst>
                  <a:outerShdw blurRad="50800" dist="50800" dir="2700000" algn="tl" rotWithShape="0">
                    <a:srgbClr val="000000">
                      <a:alpha val="43000"/>
                    </a:srgbClr>
                  </a:outerShdw>
                </a:effectLst>
              </a:rPr>
              <a:t>now when you turn the key it doesn't start.</a:t>
            </a:r>
            <a:endParaRPr lang="en-US" dirty="0">
              <a:solidFill>
                <a:srgbClr val="E26BE2"/>
              </a:solidFill>
              <a:effectLst>
                <a:outerShdw blurRad="50800" dist="50800" dir="2700000" algn="tl" rotWithShape="0">
                  <a:srgbClr val="000000">
                    <a:alpha val="43000"/>
                  </a:srgbClr>
                </a:outerShdw>
              </a:effectLst>
            </a:endParaRPr>
          </a:p>
        </p:txBody>
      </p:sp>
      <p:sp>
        <p:nvSpPr>
          <p:cNvPr id="7" name="Right Arrow 6"/>
          <p:cNvSpPr/>
          <p:nvPr/>
        </p:nvSpPr>
        <p:spPr>
          <a:xfrm rot="1802246">
            <a:off x="2454466" y="5202415"/>
            <a:ext cx="3054371" cy="190947"/>
          </a:xfrm>
          <a:prstGeom prst="righ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279495" flipV="1">
            <a:off x="3380054" y="4935340"/>
            <a:ext cx="2697201" cy="171389"/>
          </a:xfrm>
          <a:prstGeom prst="righ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argument?</a:t>
            </a:r>
            <a:endParaRPr lang="en-US" dirty="0"/>
          </a:p>
        </p:txBody>
      </p:sp>
      <p:sp>
        <p:nvSpPr>
          <p:cNvPr id="3" name="Content Placeholder 2"/>
          <p:cNvSpPr>
            <a:spLocks noGrp="1"/>
          </p:cNvSpPr>
          <p:nvPr>
            <p:ph idx="1"/>
          </p:nvPr>
        </p:nvSpPr>
        <p:spPr>
          <a:xfrm>
            <a:off x="712788" y="3012142"/>
            <a:ext cx="7716837" cy="1590615"/>
          </a:xfrm>
        </p:spPr>
        <p:txBody>
          <a:bodyPr>
            <a:normAutofit fontScale="70000" lnSpcReduction="20000"/>
          </a:bodyPr>
          <a:lstStyle/>
          <a:p>
            <a:r>
              <a:rPr lang="en-US" dirty="0" smtClean="0"/>
              <a:t>An argument is a set of propositions/statements that includes:</a:t>
            </a:r>
          </a:p>
          <a:p>
            <a:r>
              <a:rPr lang="en-US" dirty="0" smtClean="0">
                <a:solidFill>
                  <a:srgbClr val="FFFF00"/>
                </a:solidFill>
              </a:rPr>
              <a:t>(1) A </a:t>
            </a:r>
            <a:r>
              <a:rPr lang="en-US" i="1" dirty="0" smtClean="0">
                <a:solidFill>
                  <a:srgbClr val="FFFF00"/>
                </a:solidFill>
              </a:rPr>
              <a:t>conclusion</a:t>
            </a:r>
            <a:r>
              <a:rPr lang="en-US" dirty="0" smtClean="0">
                <a:solidFill>
                  <a:srgbClr val="FFFF00"/>
                </a:solidFill>
              </a:rPr>
              <a:t>: a statement that is supported by other statements in the set.</a:t>
            </a:r>
          </a:p>
          <a:p>
            <a:r>
              <a:rPr lang="en-US" dirty="0" smtClean="0">
                <a:solidFill>
                  <a:schemeClr val="accent6">
                    <a:lumMod val="60000"/>
                    <a:lumOff val="40000"/>
                  </a:schemeClr>
                </a:solidFill>
              </a:rPr>
              <a:t>(2) One or more </a:t>
            </a:r>
            <a:r>
              <a:rPr lang="en-US" i="1" dirty="0" smtClean="0">
                <a:solidFill>
                  <a:schemeClr val="accent6">
                    <a:lumMod val="60000"/>
                    <a:lumOff val="40000"/>
                  </a:schemeClr>
                </a:solidFill>
              </a:rPr>
              <a:t>premises</a:t>
            </a:r>
            <a:r>
              <a:rPr lang="en-US" dirty="0" smtClean="0">
                <a:solidFill>
                  <a:schemeClr val="accent6">
                    <a:lumMod val="60000"/>
                    <a:lumOff val="40000"/>
                  </a:schemeClr>
                </a:solidFill>
              </a:rPr>
              <a:t>: statements that support the conclusion.</a:t>
            </a:r>
            <a:endParaRPr lang="en-US" dirty="0">
              <a:solidFill>
                <a:schemeClr val="accent6">
                  <a:lumMod val="60000"/>
                  <a:lumOff val="40000"/>
                </a:schemeClr>
              </a:solidFill>
            </a:endParaRPr>
          </a:p>
        </p:txBody>
      </p:sp>
      <p:sp>
        <p:nvSpPr>
          <p:cNvPr id="4" name="TextBox 3"/>
          <p:cNvSpPr txBox="1"/>
          <p:nvPr/>
        </p:nvSpPr>
        <p:spPr>
          <a:xfrm>
            <a:off x="890112" y="4602757"/>
            <a:ext cx="3419332" cy="2031325"/>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If the governments of the world do not unite to tackle climate change, many important ecosystems will be destroyed. And that will be an absolute disaster for future generations.</a:t>
            </a:r>
            <a:endParaRPr lang="en-US" dirty="0">
              <a:solidFill>
                <a:schemeClr val="bg1"/>
              </a:solidFill>
              <a:effectLst>
                <a:outerShdw blurRad="50800" dist="50800" dir="2700000" algn="tl" rotWithShape="0">
                  <a:srgbClr val="000000">
                    <a:alpha val="43000"/>
                  </a:srgbClr>
                </a:outerShdw>
              </a:effectLst>
            </a:endParaRPr>
          </a:p>
        </p:txBody>
      </p:sp>
      <p:sp>
        <p:nvSpPr>
          <p:cNvPr id="5" name="TextBox 4"/>
          <p:cNvSpPr txBox="1"/>
          <p:nvPr/>
        </p:nvSpPr>
        <p:spPr>
          <a:xfrm>
            <a:off x="5351526" y="4450780"/>
            <a:ext cx="3078099" cy="2031325"/>
          </a:xfrm>
          <a:prstGeom prst="rect">
            <a:avLst/>
          </a:prstGeom>
          <a:noFill/>
        </p:spPr>
        <p:txBody>
          <a:bodyPr wrap="square" rtlCol="0">
            <a:spAutoFit/>
          </a:bodyPr>
          <a:lstStyle/>
          <a:p>
            <a:r>
              <a:rPr lang="en-US" dirty="0" smtClean="0">
                <a:solidFill>
                  <a:srgbClr val="FFFF00"/>
                </a:solidFill>
                <a:effectLst>
                  <a:outerShdw blurRad="50800" dist="50800" dir="2700000" algn="tl" rotWithShape="0">
                    <a:srgbClr val="000000">
                      <a:alpha val="43000"/>
                    </a:srgbClr>
                  </a:outerShdw>
                </a:effectLst>
              </a:rPr>
              <a:t>The car's battery is clearly flat. </a:t>
            </a:r>
            <a:r>
              <a:rPr lang="en-US" dirty="0" smtClean="0">
                <a:solidFill>
                  <a:srgbClr val="FFFFFF"/>
                </a:solidFill>
                <a:effectLst>
                  <a:outerShdw blurRad="50800" dist="50800" dir="2700000" algn="tl" rotWithShape="0">
                    <a:srgbClr val="000000">
                      <a:alpha val="43000"/>
                    </a:srgbClr>
                  </a:outerShdw>
                </a:effectLst>
              </a:rPr>
              <a:t>This can easily be seen from the fact that </a:t>
            </a:r>
            <a:r>
              <a:rPr lang="en-US" dirty="0" smtClean="0">
                <a:solidFill>
                  <a:schemeClr val="accent6">
                    <a:lumMod val="60000"/>
                    <a:lumOff val="40000"/>
                  </a:schemeClr>
                </a:solidFill>
                <a:effectLst>
                  <a:outerShdw blurRad="50800" dist="50800" dir="2700000" algn="tl" rotWithShape="0">
                    <a:srgbClr val="000000">
                      <a:alpha val="43000"/>
                    </a:srgbClr>
                  </a:outerShdw>
                </a:effectLst>
              </a:rPr>
              <a:t>it's headlights were left on all night</a:t>
            </a:r>
            <a:r>
              <a:rPr lang="en-US" dirty="0" smtClean="0">
                <a:solidFill>
                  <a:srgbClr val="FFFFFF"/>
                </a:solidFill>
                <a:effectLst>
                  <a:outerShdw blurRad="50800" dist="50800" dir="2700000" algn="tl" rotWithShape="0">
                    <a:srgbClr val="000000">
                      <a:alpha val="43000"/>
                    </a:srgbClr>
                  </a:outerShdw>
                </a:effectLst>
              </a:rPr>
              <a:t>, and </a:t>
            </a:r>
            <a:r>
              <a:rPr lang="en-US" dirty="0" smtClean="0">
                <a:solidFill>
                  <a:srgbClr val="E26BE2"/>
                </a:solidFill>
                <a:effectLst>
                  <a:outerShdw blurRad="50800" dist="50800" dir="2700000" algn="tl" rotWithShape="0">
                    <a:srgbClr val="000000">
                      <a:alpha val="43000"/>
                    </a:srgbClr>
                  </a:outerShdw>
                </a:effectLst>
              </a:rPr>
              <a:t>now when you turn the key it doesn't start.</a:t>
            </a:r>
            <a:endParaRPr lang="en-US" dirty="0">
              <a:solidFill>
                <a:srgbClr val="E26BE2"/>
              </a:solidFill>
              <a:effectLst>
                <a:outerShdw blurRad="50800" dist="50800" dir="2700000" algn="tl" rotWithShape="0">
                  <a:srgbClr val="000000">
                    <a:alpha val="43000"/>
                  </a:srgbClr>
                </a:outerShdw>
              </a:effectLst>
            </a:endParaRPr>
          </a:p>
        </p:txBody>
      </p:sp>
      <p:sp>
        <p:nvSpPr>
          <p:cNvPr id="6" name="Multiply 5"/>
          <p:cNvSpPr/>
          <p:nvPr/>
        </p:nvSpPr>
        <p:spPr>
          <a:xfrm>
            <a:off x="1096358" y="4148218"/>
            <a:ext cx="2551112" cy="2709782"/>
          </a:xfrm>
          <a:prstGeom prst="mathMultiply">
            <a:avLst/>
          </a:prstGeom>
          <a:solidFill>
            <a:srgbClr val="FF0000">
              <a:alpha val="51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60521" y="4450780"/>
            <a:ext cx="4048923" cy="2335279"/>
          </a:xfrm>
          <a:prstGeom prst="ellipse">
            <a:avLst/>
          </a:prstGeom>
          <a:noFill/>
          <a:ln w="2222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argument analysis? – Standard Form</a:t>
            </a:r>
            <a:endParaRPr lang="en-US" dirty="0"/>
          </a:p>
        </p:txBody>
      </p:sp>
      <p:sp>
        <p:nvSpPr>
          <p:cNvPr id="3" name="Content Placeholder 2"/>
          <p:cNvSpPr>
            <a:spLocks noGrp="1"/>
          </p:cNvSpPr>
          <p:nvPr>
            <p:ph idx="1"/>
          </p:nvPr>
        </p:nvSpPr>
        <p:spPr>
          <a:xfrm>
            <a:off x="712788" y="3012142"/>
            <a:ext cx="7862680" cy="3566327"/>
          </a:xfrm>
        </p:spPr>
        <p:txBody>
          <a:bodyPr>
            <a:normAutofit fontScale="85000" lnSpcReduction="20000"/>
          </a:bodyPr>
          <a:lstStyle/>
          <a:p>
            <a:r>
              <a:rPr lang="en-US" dirty="0" smtClean="0"/>
              <a:t>If unemployment rises, house prices will inevitably fall. But, only a fool would think that unemployment is going to rise. So, only a fool would think that house prices will fall.</a:t>
            </a:r>
          </a:p>
          <a:p>
            <a:r>
              <a:rPr lang="en-US" i="1" dirty="0" smtClean="0"/>
              <a:t>In Standard Form:</a:t>
            </a:r>
          </a:p>
          <a:p>
            <a:r>
              <a:rPr lang="en-US" dirty="0" smtClean="0"/>
              <a:t>P1) If unemployment rises</a:t>
            </a:r>
            <a:r>
              <a:rPr lang="en-US" dirty="0" smtClean="0"/>
              <a:t>, then </a:t>
            </a:r>
            <a:r>
              <a:rPr lang="en-US" dirty="0" smtClean="0"/>
              <a:t>house prices will fall.</a:t>
            </a:r>
          </a:p>
          <a:p>
            <a:r>
              <a:rPr lang="en-US" dirty="0" smtClean="0"/>
              <a:t>P2) Unemployment will not rise.</a:t>
            </a:r>
          </a:p>
          <a:p>
            <a:r>
              <a:rPr lang="en-US" dirty="0" smtClean="0"/>
              <a:t>________________________</a:t>
            </a:r>
          </a:p>
          <a:p>
            <a:r>
              <a:rPr lang="en-US" dirty="0" smtClean="0"/>
              <a:t>C) House prices will not fall.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argument analysis? – Logical Form</a:t>
            </a:r>
            <a:endParaRPr lang="en-US" dirty="0"/>
          </a:p>
        </p:txBody>
      </p:sp>
      <p:sp>
        <p:nvSpPr>
          <p:cNvPr id="3" name="Content Placeholder 2"/>
          <p:cNvSpPr>
            <a:spLocks noGrp="1"/>
          </p:cNvSpPr>
          <p:nvPr>
            <p:ph idx="1"/>
          </p:nvPr>
        </p:nvSpPr>
        <p:spPr>
          <a:xfrm>
            <a:off x="0" y="3012142"/>
            <a:ext cx="3488107" cy="2459060"/>
          </a:xfrm>
        </p:spPr>
        <p:txBody>
          <a:bodyPr>
            <a:normAutofit fontScale="62500" lnSpcReduction="20000"/>
          </a:bodyPr>
          <a:lstStyle/>
          <a:p>
            <a:r>
              <a:rPr lang="en-US" i="1" dirty="0" smtClean="0">
                <a:solidFill>
                  <a:srgbClr val="FFFFFF"/>
                </a:solidFill>
              </a:rPr>
              <a:t>In Standard Form:</a:t>
            </a:r>
          </a:p>
          <a:p>
            <a:r>
              <a:rPr lang="en-US" dirty="0" smtClean="0">
                <a:solidFill>
                  <a:srgbClr val="FFFFFF"/>
                </a:solidFill>
              </a:rPr>
              <a:t>P1) If unemployment rises,</a:t>
            </a:r>
            <a:r>
              <a:rPr lang="en-US" dirty="0" smtClean="0">
                <a:solidFill>
                  <a:srgbClr val="FFFFFF"/>
                </a:solidFill>
              </a:rPr>
              <a:t> then house </a:t>
            </a:r>
            <a:r>
              <a:rPr lang="en-US" dirty="0" smtClean="0">
                <a:solidFill>
                  <a:srgbClr val="FFFFFF"/>
                </a:solidFill>
              </a:rPr>
              <a:t>prices will fall.</a:t>
            </a:r>
          </a:p>
          <a:p>
            <a:r>
              <a:rPr lang="en-US" dirty="0" smtClean="0">
                <a:solidFill>
                  <a:srgbClr val="FFFFFF"/>
                </a:solidFill>
              </a:rPr>
              <a:t>P2) Unemployment will not rise.</a:t>
            </a:r>
          </a:p>
          <a:p>
            <a:r>
              <a:rPr lang="en-US" dirty="0" smtClean="0">
                <a:solidFill>
                  <a:srgbClr val="FFFFFF"/>
                </a:solidFill>
              </a:rPr>
              <a:t>________________________</a:t>
            </a:r>
          </a:p>
          <a:p>
            <a:r>
              <a:rPr lang="en-US" dirty="0" smtClean="0">
                <a:solidFill>
                  <a:srgbClr val="FFFFFF"/>
                </a:solidFill>
              </a:rPr>
              <a:t>C) House prices will not fall.</a:t>
            </a:r>
          </a:p>
          <a:p>
            <a:endParaRPr lang="en-US" dirty="0" smtClean="0"/>
          </a:p>
          <a:p>
            <a:endParaRPr lang="en-US" dirty="0"/>
          </a:p>
        </p:txBody>
      </p:sp>
      <p:sp>
        <p:nvSpPr>
          <p:cNvPr id="4" name="Content Placeholder 2"/>
          <p:cNvSpPr txBox="1">
            <a:spLocks/>
          </p:cNvSpPr>
          <p:nvPr/>
        </p:nvSpPr>
        <p:spPr>
          <a:xfrm>
            <a:off x="3929518" y="3012142"/>
            <a:ext cx="4787065" cy="1471204"/>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Next, we need to identify the atomic propositions.</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lang="en-US" sz="2400" dirty="0" smtClean="0">
                <a:solidFill>
                  <a:srgbClr val="FFFFFF"/>
                </a:solidFill>
                <a:effectLst>
                  <a:outerShdw blurRad="38100" dist="38100" dir="2700000" algn="tl">
                    <a:srgbClr val="000000">
                      <a:alpha val="43137"/>
                    </a:srgbClr>
                  </a:outerShdw>
                </a:effectLst>
              </a:rPr>
              <a:t>P = Unemployment rises.</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Q</a:t>
            </a:r>
            <a:r>
              <a:rPr kumimoji="0" lang="en-US" sz="2400" b="0" u="none" strike="noStrike" kern="1200" cap="none" spc="0" normalizeH="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 House prices fall.</a:t>
            </a:r>
            <a:endParaRPr kumimoji="0" lang="en-US" sz="2400" b="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argument analysis? – Logical Form</a:t>
            </a:r>
            <a:endParaRPr lang="en-US" dirty="0"/>
          </a:p>
        </p:txBody>
      </p:sp>
      <p:sp>
        <p:nvSpPr>
          <p:cNvPr id="3" name="Content Placeholder 2"/>
          <p:cNvSpPr>
            <a:spLocks noGrp="1"/>
          </p:cNvSpPr>
          <p:nvPr>
            <p:ph idx="1"/>
          </p:nvPr>
        </p:nvSpPr>
        <p:spPr>
          <a:xfrm>
            <a:off x="0" y="3012142"/>
            <a:ext cx="3488107" cy="2459060"/>
          </a:xfrm>
        </p:spPr>
        <p:txBody>
          <a:bodyPr>
            <a:normAutofit fontScale="62500" lnSpcReduction="20000"/>
          </a:bodyPr>
          <a:lstStyle/>
          <a:p>
            <a:r>
              <a:rPr lang="en-US" i="1" dirty="0" smtClean="0"/>
              <a:t>In Standard Form:</a:t>
            </a:r>
          </a:p>
          <a:p>
            <a:r>
              <a:rPr lang="en-US" dirty="0" smtClean="0"/>
              <a:t>P1) If </a:t>
            </a:r>
            <a:r>
              <a:rPr lang="en-US" dirty="0" smtClean="0">
                <a:solidFill>
                  <a:srgbClr val="FFFF00"/>
                </a:solidFill>
              </a:rPr>
              <a:t>unemployment rises</a:t>
            </a:r>
            <a:r>
              <a:rPr lang="en-US" dirty="0" smtClean="0"/>
              <a:t>, then </a:t>
            </a:r>
            <a:r>
              <a:rPr lang="en-US" dirty="0" smtClean="0">
                <a:solidFill>
                  <a:srgbClr val="FFFFFF"/>
                </a:solidFill>
              </a:rPr>
              <a:t>house prices will fall.</a:t>
            </a:r>
          </a:p>
          <a:p>
            <a:r>
              <a:rPr lang="en-US" dirty="0" smtClean="0"/>
              <a:t>P2) </a:t>
            </a:r>
            <a:r>
              <a:rPr lang="en-US" dirty="0" smtClean="0">
                <a:solidFill>
                  <a:srgbClr val="FFFF00"/>
                </a:solidFill>
              </a:rPr>
              <a:t>Unemployment will </a:t>
            </a:r>
            <a:r>
              <a:rPr lang="en-US" dirty="0" smtClean="0"/>
              <a:t>not </a:t>
            </a:r>
            <a:r>
              <a:rPr lang="en-US" dirty="0" smtClean="0">
                <a:solidFill>
                  <a:srgbClr val="FFFF00"/>
                </a:solidFill>
              </a:rPr>
              <a:t>rise</a:t>
            </a:r>
            <a:r>
              <a:rPr lang="en-US" dirty="0" smtClean="0"/>
              <a:t>.</a:t>
            </a:r>
          </a:p>
          <a:p>
            <a:r>
              <a:rPr lang="en-US" dirty="0" smtClean="0"/>
              <a:t>________________________</a:t>
            </a:r>
          </a:p>
          <a:p>
            <a:r>
              <a:rPr lang="en-US" dirty="0" smtClean="0"/>
              <a:t>C) </a:t>
            </a:r>
            <a:r>
              <a:rPr lang="en-US" dirty="0" smtClean="0">
                <a:solidFill>
                  <a:srgbClr val="FFFFFF"/>
                </a:solidFill>
              </a:rPr>
              <a:t>House prices will not fall.</a:t>
            </a:r>
          </a:p>
          <a:p>
            <a:endParaRPr lang="en-US" dirty="0" smtClean="0"/>
          </a:p>
          <a:p>
            <a:endParaRPr lang="en-US" dirty="0"/>
          </a:p>
        </p:txBody>
      </p:sp>
      <p:sp>
        <p:nvSpPr>
          <p:cNvPr id="4" name="Content Placeholder 2"/>
          <p:cNvSpPr txBox="1">
            <a:spLocks/>
          </p:cNvSpPr>
          <p:nvPr/>
        </p:nvSpPr>
        <p:spPr>
          <a:xfrm>
            <a:off x="3929518" y="3012142"/>
            <a:ext cx="4787065" cy="1471204"/>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Next, we need to identify the atomic propositions.</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lang="en-US" sz="2400" dirty="0" smtClean="0">
                <a:solidFill>
                  <a:srgbClr val="FFFF00"/>
                </a:solidFill>
                <a:effectLst>
                  <a:outerShdw blurRad="38100" dist="38100" dir="2700000" algn="tl">
                    <a:srgbClr val="000000">
                      <a:alpha val="43137"/>
                    </a:srgbClr>
                  </a:outerShdw>
                </a:effectLst>
              </a:rPr>
              <a:t>P = Unemployment rises.</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Q</a:t>
            </a:r>
            <a:r>
              <a:rPr kumimoji="0" lang="en-US" sz="2400" b="0" u="none" strike="noStrike" kern="1200" cap="none" spc="0" normalizeH="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 House prices fall.</a:t>
            </a:r>
            <a:endParaRPr kumimoji="0" lang="en-US" sz="2400" b="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argument analysis? – Logical Form</a:t>
            </a:r>
            <a:endParaRPr lang="en-US" dirty="0"/>
          </a:p>
        </p:txBody>
      </p:sp>
      <p:sp>
        <p:nvSpPr>
          <p:cNvPr id="3" name="Content Placeholder 2"/>
          <p:cNvSpPr>
            <a:spLocks noGrp="1"/>
          </p:cNvSpPr>
          <p:nvPr>
            <p:ph idx="1"/>
          </p:nvPr>
        </p:nvSpPr>
        <p:spPr>
          <a:xfrm>
            <a:off x="0" y="3012142"/>
            <a:ext cx="3488107" cy="2459060"/>
          </a:xfrm>
        </p:spPr>
        <p:txBody>
          <a:bodyPr>
            <a:normAutofit fontScale="62500" lnSpcReduction="20000"/>
          </a:bodyPr>
          <a:lstStyle/>
          <a:p>
            <a:r>
              <a:rPr lang="en-US" i="1" dirty="0" smtClean="0"/>
              <a:t>In Standard Form:</a:t>
            </a:r>
          </a:p>
          <a:p>
            <a:r>
              <a:rPr lang="en-US" dirty="0" smtClean="0"/>
              <a:t>P1) If </a:t>
            </a:r>
            <a:r>
              <a:rPr lang="en-US" dirty="0" smtClean="0">
                <a:solidFill>
                  <a:srgbClr val="FFFF00"/>
                </a:solidFill>
              </a:rPr>
              <a:t>unemployment rises</a:t>
            </a:r>
            <a:r>
              <a:rPr lang="en-US" dirty="0" smtClean="0"/>
              <a:t>, then </a:t>
            </a:r>
            <a:r>
              <a:rPr lang="en-US" dirty="0" smtClean="0">
                <a:solidFill>
                  <a:srgbClr val="EB6615"/>
                </a:solidFill>
              </a:rPr>
              <a:t>house prices will fall.</a:t>
            </a:r>
          </a:p>
          <a:p>
            <a:r>
              <a:rPr lang="en-US" dirty="0" smtClean="0"/>
              <a:t>P2) </a:t>
            </a:r>
            <a:r>
              <a:rPr lang="en-US" dirty="0" smtClean="0">
                <a:solidFill>
                  <a:srgbClr val="FFFF00"/>
                </a:solidFill>
              </a:rPr>
              <a:t>Unemployment will </a:t>
            </a:r>
            <a:r>
              <a:rPr lang="en-US" dirty="0" smtClean="0"/>
              <a:t>not </a:t>
            </a:r>
            <a:r>
              <a:rPr lang="en-US" dirty="0" smtClean="0">
                <a:solidFill>
                  <a:srgbClr val="FFFF00"/>
                </a:solidFill>
              </a:rPr>
              <a:t>rise</a:t>
            </a:r>
            <a:r>
              <a:rPr lang="en-US" dirty="0" smtClean="0"/>
              <a:t>.</a:t>
            </a:r>
          </a:p>
          <a:p>
            <a:r>
              <a:rPr lang="en-US" dirty="0" smtClean="0"/>
              <a:t>________________________</a:t>
            </a:r>
          </a:p>
          <a:p>
            <a:r>
              <a:rPr lang="en-US" dirty="0" smtClean="0"/>
              <a:t>C) </a:t>
            </a:r>
            <a:r>
              <a:rPr lang="en-US" dirty="0" smtClean="0">
                <a:solidFill>
                  <a:srgbClr val="EB6615"/>
                </a:solidFill>
              </a:rPr>
              <a:t>House prices will </a:t>
            </a:r>
            <a:r>
              <a:rPr lang="en-US" dirty="0" smtClean="0"/>
              <a:t>not </a:t>
            </a:r>
            <a:r>
              <a:rPr lang="en-US" dirty="0" smtClean="0">
                <a:solidFill>
                  <a:srgbClr val="EB6615"/>
                </a:solidFill>
              </a:rPr>
              <a:t>fall.</a:t>
            </a:r>
          </a:p>
          <a:p>
            <a:endParaRPr lang="en-US" dirty="0" smtClean="0"/>
          </a:p>
          <a:p>
            <a:endParaRPr lang="en-US" dirty="0"/>
          </a:p>
        </p:txBody>
      </p:sp>
      <p:sp>
        <p:nvSpPr>
          <p:cNvPr id="4" name="Content Placeholder 2"/>
          <p:cNvSpPr txBox="1">
            <a:spLocks/>
          </p:cNvSpPr>
          <p:nvPr/>
        </p:nvSpPr>
        <p:spPr>
          <a:xfrm>
            <a:off x="3929518" y="3012142"/>
            <a:ext cx="4787065" cy="1471204"/>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Next, we need to identify the atomic propositions.</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lang="en-US" sz="2400" dirty="0" smtClean="0">
                <a:solidFill>
                  <a:srgbClr val="FFFF00"/>
                </a:solidFill>
                <a:effectLst>
                  <a:outerShdw blurRad="38100" dist="38100" dir="2700000" algn="tl">
                    <a:srgbClr val="000000">
                      <a:alpha val="43137"/>
                    </a:srgbClr>
                  </a:outerShdw>
                </a:effectLst>
              </a:rPr>
              <a:t>P = Unemployment rises.</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n-lt"/>
                <a:ea typeface="+mn-ea"/>
                <a:cs typeface="+mn-cs"/>
              </a:rPr>
              <a:t>Q</a:t>
            </a:r>
            <a:r>
              <a:rPr kumimoji="0" lang="en-US" sz="2400" b="0" u="none" strike="noStrike" kern="1200" cap="none" spc="0" normalizeH="0" noProof="0" dirty="0" smtClean="0">
                <a:ln>
                  <a:noFill/>
                </a:ln>
                <a:solidFill>
                  <a:schemeClr val="accent4"/>
                </a:solidFill>
                <a:effectLst>
                  <a:outerShdw blurRad="38100" dist="38100" dir="2700000" algn="tl">
                    <a:srgbClr val="000000">
                      <a:alpha val="43137"/>
                    </a:srgbClr>
                  </a:outerShdw>
                </a:effectLst>
                <a:uLnTx/>
                <a:uFillTx/>
                <a:latin typeface="+mn-lt"/>
                <a:ea typeface="+mn-ea"/>
                <a:cs typeface="+mn-cs"/>
              </a:rPr>
              <a:t> = House prices fall.</a:t>
            </a:r>
            <a:endParaRPr kumimoji="0" lang="en-US" sz="2400" b="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5" name="Content Placeholder 2"/>
          <p:cNvSpPr txBox="1">
            <a:spLocks/>
          </p:cNvSpPr>
          <p:nvPr/>
        </p:nvSpPr>
        <p:spPr>
          <a:xfrm>
            <a:off x="3191336" y="4349008"/>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Logical Form:</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If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P</a:t>
            </a: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then </a:t>
            </a:r>
            <a:r>
              <a:rPr kumimoji="0" lang="en-US" sz="2400" b="0" i="0" u="none" strike="noStrike" kern="1200" cap="none" spc="0" normalizeH="0" baseline="0" noProof="0" dirty="0" smtClean="0">
                <a:ln>
                  <a:noFill/>
                </a:ln>
                <a:solidFill>
                  <a:srgbClr val="EB6615"/>
                </a:solidFill>
                <a:effectLst>
                  <a:outerShdw blurRad="38100" dist="38100" dir="2700000" algn="tl">
                    <a:srgbClr val="000000">
                      <a:alpha val="43137"/>
                    </a:srgbClr>
                  </a:outerShdw>
                </a:effectLst>
                <a:uLnTx/>
                <a:uFillTx/>
                <a:latin typeface="+mn-lt"/>
                <a:ea typeface="+mn-ea"/>
                <a:cs typeface="+mn-cs"/>
              </a:rPr>
              <a:t>Q</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Not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P</a:t>
            </a: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Not  </a:t>
            </a:r>
            <a:r>
              <a:rPr kumimoji="0" lang="en-US" sz="2400" b="0" i="0" u="none" strike="noStrike" kern="1200" cap="none" spc="0" normalizeH="0" baseline="0" noProof="0" dirty="0" smtClean="0">
                <a:ln>
                  <a:noFill/>
                </a:ln>
                <a:solidFill>
                  <a:srgbClr val="EB6615"/>
                </a:solidFill>
                <a:effectLst>
                  <a:outerShdw blurRad="38100" dist="38100" dir="2700000" algn="tl">
                    <a:srgbClr val="000000">
                      <a:alpha val="43137"/>
                    </a:srgbClr>
                  </a:outerShdw>
                </a:effectLst>
                <a:uLnTx/>
                <a:uFillTx/>
                <a:latin typeface="+mn-lt"/>
                <a:ea typeface="+mn-ea"/>
                <a:cs typeface="+mn-cs"/>
              </a:rPr>
              <a:t>Q.</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6" name="Content Placeholder 2"/>
          <p:cNvSpPr txBox="1">
            <a:spLocks/>
          </p:cNvSpPr>
          <p:nvPr/>
        </p:nvSpPr>
        <p:spPr>
          <a:xfrm>
            <a:off x="5981507" y="4349008"/>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P</a:t>
            </a:r>
            <a:r>
              <a:rPr lang="en-US" sz="2400" dirty="0" smtClean="0">
                <a:solidFill>
                  <a:schemeClr val="bg1"/>
                </a:solidFill>
                <a:effectLst>
                  <a:outerShdw blurRad="38100" dist="38100" dir="2700000" algn="tl">
                    <a:srgbClr val="000000">
                      <a:alpha val="43137"/>
                    </a:srgbClr>
                  </a:outerShdw>
                </a:effectLst>
              </a:rPr>
              <a:t> </a:t>
            </a:r>
            <a:r>
              <a:rPr lang="en-US" sz="2400" dirty="0" err="1" smtClean="0">
                <a:solidFill>
                  <a:schemeClr val="bg1"/>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2400" b="0" i="0" u="none" strike="noStrike" kern="1200" cap="none" spc="0" normalizeH="0" baseline="0" noProof="0" dirty="0" smtClean="0">
                <a:ln>
                  <a:noFill/>
                </a:ln>
                <a:solidFill>
                  <a:srgbClr val="EB6615"/>
                </a:solidFill>
                <a:effectLst>
                  <a:outerShdw blurRad="38100" dist="38100" dir="2700000" algn="tl">
                    <a:srgbClr val="000000">
                      <a:alpha val="43137"/>
                    </a:srgbClr>
                  </a:outerShdw>
                </a:effectLst>
                <a:uLnTx/>
                <a:uFillTx/>
                <a:latin typeface="+mn-lt"/>
                <a:ea typeface="+mn-ea"/>
                <a:cs typeface="+mn-cs"/>
              </a:rPr>
              <a:t>Q</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P</a:t>
            </a: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 </a:t>
            </a:r>
            <a:r>
              <a:rPr kumimoji="0" lang="en-US" sz="2400" b="0" i="0" u="none" strike="noStrike" kern="1200" cap="none" spc="0" normalizeH="0" baseline="0" noProof="0" dirty="0" smtClean="0">
                <a:ln>
                  <a:noFill/>
                </a:ln>
                <a:solidFill>
                  <a:srgbClr val="EB6615"/>
                </a:solidFill>
                <a:effectLst>
                  <a:outerShdw blurRad="38100" dist="38100" dir="2700000" algn="tl">
                    <a:srgbClr val="000000">
                      <a:alpha val="43137"/>
                    </a:srgbClr>
                  </a:outerShdw>
                </a:effectLst>
                <a:uLnTx/>
                <a:uFillTx/>
                <a:latin typeface="+mn-lt"/>
                <a:ea typeface="+mn-ea"/>
                <a:cs typeface="+mn-cs"/>
              </a:rPr>
              <a:t>Q</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argument evaluation?</a:t>
            </a:r>
            <a:endParaRPr lang="en-US" dirty="0"/>
          </a:p>
        </p:txBody>
      </p:sp>
      <p:sp>
        <p:nvSpPr>
          <p:cNvPr id="3" name="Content Placeholder 2"/>
          <p:cNvSpPr>
            <a:spLocks noGrp="1"/>
          </p:cNvSpPr>
          <p:nvPr>
            <p:ph idx="1"/>
          </p:nvPr>
        </p:nvSpPr>
        <p:spPr>
          <a:xfrm>
            <a:off x="712788" y="3012142"/>
            <a:ext cx="7716838" cy="3294938"/>
          </a:xfrm>
        </p:spPr>
        <p:txBody>
          <a:bodyPr>
            <a:normAutofit fontScale="92500" lnSpcReduction="20000"/>
          </a:bodyPr>
          <a:lstStyle/>
          <a:p>
            <a:r>
              <a:rPr lang="en-US" dirty="0" smtClean="0"/>
              <a:t>Evaluation of arguments involves deciding how compelling or persuasive they are.</a:t>
            </a:r>
          </a:p>
          <a:p>
            <a:r>
              <a:rPr lang="en-US" dirty="0" smtClean="0"/>
              <a:t>In evaluating arguments we look for two main things.</a:t>
            </a:r>
          </a:p>
          <a:p>
            <a:r>
              <a:rPr lang="en-US" dirty="0" smtClean="0"/>
              <a:t>1) </a:t>
            </a:r>
            <a:r>
              <a:rPr lang="en-US" i="1" dirty="0" smtClean="0"/>
              <a:t>Validity:</a:t>
            </a:r>
            <a:r>
              <a:rPr lang="en-US" i="1" dirty="0" smtClean="0"/>
              <a:t> </a:t>
            </a:r>
            <a:r>
              <a:rPr lang="en-US" dirty="0" smtClean="0"/>
              <a:t>an </a:t>
            </a:r>
            <a:r>
              <a:rPr lang="en-US" dirty="0" smtClean="0"/>
              <a:t>argument is valid if and only if the truth of the premises guarantees the truth of the conclusion.</a:t>
            </a:r>
          </a:p>
          <a:p>
            <a:r>
              <a:rPr lang="en-US" dirty="0" smtClean="0"/>
              <a:t>2) </a:t>
            </a:r>
            <a:r>
              <a:rPr lang="en-US" i="1" dirty="0" smtClean="0"/>
              <a:t>Soundness:</a:t>
            </a:r>
            <a:r>
              <a:rPr lang="en-US" i="1" dirty="0" smtClean="0"/>
              <a:t> </a:t>
            </a:r>
            <a:r>
              <a:rPr lang="en-US" dirty="0" smtClean="0"/>
              <a:t>an </a:t>
            </a:r>
            <a:r>
              <a:rPr lang="en-US" dirty="0" smtClean="0"/>
              <a:t>argument is valid if and only if it is valid, and all of its premises are true.</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Dr Mark Hodges</a:t>
            </a:r>
          </a:p>
          <a:p>
            <a:r>
              <a:rPr lang="en-US" dirty="0" smtClean="0"/>
              <a:t>PhD in philosophy from La Trobe University.</a:t>
            </a:r>
          </a:p>
          <a:p>
            <a:r>
              <a:rPr lang="en-US" dirty="0" smtClean="0"/>
              <a:t>Taught philosophy at La Trobe and the University of Melbourne between 2003 and 2010.</a:t>
            </a:r>
          </a:p>
          <a:p>
            <a:r>
              <a:rPr lang="en-US" dirty="0" smtClean="0"/>
              <a:t>Ran critical thinking workshops at La Trobe from 2004 to 2010.</a:t>
            </a:r>
          </a:p>
          <a:p>
            <a:r>
              <a:rPr lang="en-US" dirty="0" smtClean="0"/>
              <a:t>Philosophy/History teacher and Theory of Knowledge coordinator at St Leonard’s College since 2013.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540830"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An argument is valid if and only the truth of the premises guarantees the truth of the conclusion.</a:t>
            </a:r>
            <a:endParaRPr lang="en-US" dirty="0">
              <a:solidFill>
                <a:schemeClr val="bg1"/>
              </a:solidFill>
              <a:effectLst>
                <a:outerShdw blurRad="50800" dist="50800" dir="2700000" algn="tl" rotWithShape="0">
                  <a:srgbClr val="000000">
                    <a:alpha val="43000"/>
                  </a:srgbClr>
                </a:outerShdw>
              </a:effectLst>
            </a:endParaRPr>
          </a:p>
        </p:txBody>
      </p:sp>
      <p:sp>
        <p:nvSpPr>
          <p:cNvPr id="11" name="Content Placeholder 2"/>
          <p:cNvSpPr>
            <a:spLocks noGrp="1"/>
          </p:cNvSpPr>
          <p:nvPr>
            <p:ph idx="1"/>
          </p:nvPr>
        </p:nvSpPr>
        <p:spPr>
          <a:xfrm>
            <a:off x="292100" y="4025900"/>
            <a:ext cx="3488107" cy="2459060"/>
          </a:xfrm>
        </p:spPr>
        <p:txBody>
          <a:bodyPr>
            <a:normAutofit fontScale="62500" lnSpcReduction="20000"/>
          </a:bodyPr>
          <a:lstStyle/>
          <a:p>
            <a:r>
              <a:rPr lang="en-US" i="1" dirty="0" smtClean="0"/>
              <a:t>In Standard Form:</a:t>
            </a:r>
          </a:p>
          <a:p>
            <a:r>
              <a:rPr lang="en-US" dirty="0" smtClean="0"/>
              <a:t>P1) If unemployment rises</a:t>
            </a:r>
            <a:r>
              <a:rPr lang="en-US" dirty="0" smtClean="0"/>
              <a:t>, then </a:t>
            </a:r>
            <a:r>
              <a:rPr lang="en-US" dirty="0" smtClean="0"/>
              <a:t>house prices will fall.</a:t>
            </a:r>
          </a:p>
          <a:p>
            <a:r>
              <a:rPr lang="en-US" dirty="0" smtClean="0"/>
              <a:t>P2) Unemployment will not rise.</a:t>
            </a:r>
          </a:p>
          <a:p>
            <a:r>
              <a:rPr lang="en-US" dirty="0" smtClean="0"/>
              <a:t>________________________</a:t>
            </a:r>
          </a:p>
          <a:p>
            <a:r>
              <a:rPr lang="en-US" dirty="0" smtClean="0"/>
              <a:t>C) House prices will not fall.</a:t>
            </a:r>
          </a:p>
          <a:p>
            <a:endParaRPr lang="en-US" dirty="0" smtClean="0"/>
          </a:p>
          <a:p>
            <a:endParaRPr lang="en-US" dirty="0"/>
          </a:p>
        </p:txBody>
      </p:sp>
      <p:sp>
        <p:nvSpPr>
          <p:cNvPr id="12" name="Content Placeholder 2"/>
          <p:cNvSpPr txBox="1">
            <a:spLocks/>
          </p:cNvSpPr>
          <p:nvPr/>
        </p:nvSpPr>
        <p:spPr>
          <a:xfrm>
            <a:off x="4741493" y="4178300"/>
            <a:ext cx="3488107" cy="24590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Is this argument valid?</a:t>
            </a: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12"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tc>
                  <a:txBody>
                    <a:bodyPr/>
                    <a:lstStyle/>
                    <a:p>
                      <a:endParaRPr lang="en-US" dirty="0">
                        <a:solidFill>
                          <a:srgbClr val="FFFF00"/>
                        </a:solidFill>
                      </a:endParaRPr>
                    </a:p>
                  </a:txBody>
                  <a:tcPr/>
                </a:tc>
                <a:tc>
                  <a:txBody>
                    <a:bodyPr/>
                    <a:lstStyle/>
                    <a:p>
                      <a:endParaRPr lang="en-US" dirty="0">
                        <a:solidFill>
                          <a:srgbClr val="FFFF00"/>
                        </a:solidFill>
                      </a:endParaRPr>
                    </a:p>
                  </a:txBody>
                  <a:tcPr/>
                </a:tc>
                <a:tc>
                  <a:txBody>
                    <a:bodyPr/>
                    <a:lstStyle/>
                    <a:p>
                      <a:endParaRPr lang="en-US" dirty="0">
                        <a:solidFill>
                          <a:srgbClr val="E26BE2"/>
                        </a:solidFill>
                      </a:endParaRPr>
                    </a:p>
                  </a:txBody>
                  <a:tcPr/>
                </a:tc>
                <a:tc>
                  <a:txBody>
                    <a:bodyPr/>
                    <a:lstStyle/>
                    <a:p>
                      <a:endParaRPr lang="en-US" dirty="0">
                        <a:solidFill>
                          <a:srgbClr val="E26BE2"/>
                        </a:solidFill>
                      </a:endParaRPr>
                    </a:p>
                  </a:txBody>
                  <a:tcPr/>
                </a:tc>
              </a:tr>
              <a:tr h="50335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50335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33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3356">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r>
                        <a:rPr lang="en-US" dirty="0" smtClean="0">
                          <a:solidFill>
                            <a:schemeClr val="bg1"/>
                          </a:solidFill>
                        </a:rPr>
                        <a:t>P</a:t>
                      </a:r>
                      <a:endParaRPr lang="en-US" dirty="0">
                        <a:solidFill>
                          <a:schemeClr val="bg1"/>
                        </a:solidFill>
                      </a:endParaRPr>
                    </a:p>
                  </a:txBody>
                  <a:tcPr/>
                </a:tc>
                <a:tc>
                  <a:txBody>
                    <a:bodyPr/>
                    <a:lstStyle/>
                    <a:p>
                      <a:r>
                        <a:rPr lang="en-US" sz="1800" dirty="0" err="1" smtClean="0">
                          <a:solidFill>
                            <a:schemeClr val="bg1"/>
                          </a:solidFill>
                          <a:effectLst>
                            <a:outerShdw blurRad="38100" dist="38100" dir="2700000" algn="tl">
                              <a:srgbClr val="000000">
                                <a:alpha val="43137"/>
                              </a:srgbClr>
                            </a:outerShdw>
                          </a:effectLst>
                          <a:latin typeface="Wingdings"/>
                          <a:ea typeface="Wingdings"/>
                          <a:cs typeface="Wingdings"/>
                        </a:rPr>
                        <a:t></a:t>
                      </a:r>
                      <a:endParaRPr lang="en-US" dirty="0">
                        <a:solidFill>
                          <a:schemeClr val="bg1"/>
                        </a:solidFill>
                      </a:endParaRPr>
                    </a:p>
                  </a:txBody>
                  <a:tcPr/>
                </a:tc>
                <a:tc>
                  <a:txBody>
                    <a:bodyPr/>
                    <a:lstStyle/>
                    <a:p>
                      <a:r>
                        <a:rPr lang="en-US" dirty="0" smtClean="0">
                          <a:solidFill>
                            <a:schemeClr val="bg1"/>
                          </a:solidFill>
                        </a:rPr>
                        <a:t>Q</a:t>
                      </a:r>
                      <a:endParaRPr lang="en-US" dirty="0">
                        <a:solidFill>
                          <a:schemeClr val="bg1"/>
                        </a:solidFill>
                      </a:endParaRPr>
                    </a:p>
                  </a:txBody>
                  <a:tcPr/>
                </a:tc>
                <a:tc>
                  <a:txBody>
                    <a:bodyPr/>
                    <a:lstStyle/>
                    <a:p>
                      <a:endParaRPr lang="en-US" dirty="0">
                        <a:solidFill>
                          <a:srgbClr val="FFFF00"/>
                        </a:solidFill>
                      </a:endParaRPr>
                    </a:p>
                  </a:txBody>
                  <a:tcPr/>
                </a:tc>
                <a:tc>
                  <a:txBody>
                    <a:bodyPr/>
                    <a:lstStyle/>
                    <a:p>
                      <a:endParaRPr lang="en-US" dirty="0">
                        <a:solidFill>
                          <a:srgbClr val="FFFF00"/>
                        </a:solidFill>
                      </a:endParaRPr>
                    </a:p>
                  </a:txBody>
                  <a:tcPr/>
                </a:tc>
                <a:tc>
                  <a:txBody>
                    <a:bodyPr/>
                    <a:lstStyle/>
                    <a:p>
                      <a:endParaRPr lang="en-US" dirty="0">
                        <a:solidFill>
                          <a:srgbClr val="E26BE2"/>
                        </a:solidFill>
                      </a:endParaRPr>
                    </a:p>
                  </a:txBody>
                  <a:tcPr/>
                </a:tc>
                <a:tc>
                  <a:txBody>
                    <a:bodyPr/>
                    <a:lstStyle/>
                    <a:p>
                      <a:endParaRPr lang="en-US" dirty="0">
                        <a:solidFill>
                          <a:srgbClr val="E26BE2"/>
                        </a:solidFill>
                      </a:endParaRPr>
                    </a:p>
                  </a:txBody>
                  <a:tcPr/>
                </a:tc>
              </a:tr>
              <a:tr h="50335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50335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33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503356">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Right Arrow 5"/>
          <p:cNvSpPr/>
          <p:nvPr/>
        </p:nvSpPr>
        <p:spPr>
          <a:xfrm rot="20931075">
            <a:off x="1877918" y="4412302"/>
            <a:ext cx="2116729" cy="148108"/>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r>
                        <a:rPr lang="en-US" dirty="0" smtClean="0">
                          <a:solidFill>
                            <a:schemeClr val="bg1"/>
                          </a:solidFill>
                        </a:rPr>
                        <a:t>P</a:t>
                      </a:r>
                      <a:endParaRPr lang="en-US" dirty="0">
                        <a:solidFill>
                          <a:schemeClr val="bg1"/>
                        </a:solidFill>
                      </a:endParaRPr>
                    </a:p>
                  </a:txBody>
                  <a:tcPr/>
                </a:tc>
                <a:tc>
                  <a:txBody>
                    <a:bodyPr/>
                    <a:lstStyle/>
                    <a:p>
                      <a:r>
                        <a:rPr lang="en-US" sz="1800" dirty="0" err="1" smtClean="0">
                          <a:solidFill>
                            <a:schemeClr val="bg1"/>
                          </a:solidFill>
                          <a:effectLst>
                            <a:outerShdw blurRad="38100" dist="38100" dir="2700000" algn="tl">
                              <a:srgbClr val="000000">
                                <a:alpha val="43137"/>
                              </a:srgbClr>
                            </a:outerShdw>
                          </a:effectLst>
                          <a:latin typeface="Wingdings"/>
                          <a:ea typeface="Wingdings"/>
                          <a:cs typeface="Wingdings"/>
                        </a:rPr>
                        <a:t></a:t>
                      </a:r>
                      <a:endParaRPr lang="en-US" dirty="0">
                        <a:solidFill>
                          <a:schemeClr val="bg1"/>
                        </a:solidFill>
                      </a:endParaRPr>
                    </a:p>
                  </a:txBody>
                  <a:tcPr/>
                </a:tc>
                <a:tc>
                  <a:txBody>
                    <a:bodyPr/>
                    <a:lstStyle/>
                    <a:p>
                      <a:r>
                        <a:rPr lang="en-US" dirty="0" smtClean="0">
                          <a:solidFill>
                            <a:schemeClr val="bg1"/>
                          </a:solidFill>
                        </a:rPr>
                        <a:t>Q</a:t>
                      </a:r>
                      <a:endParaRPr lang="en-US" dirty="0">
                        <a:solidFill>
                          <a:schemeClr val="bg1"/>
                        </a:solidFill>
                      </a:endParaRPr>
                    </a:p>
                  </a:txBody>
                  <a:tcPr/>
                </a:tc>
                <a:tc>
                  <a:txBody>
                    <a:bodyPr/>
                    <a:lstStyle/>
                    <a:p>
                      <a:r>
                        <a:rPr lang="en-US" dirty="0" smtClean="0">
                          <a:solidFill>
                            <a:srgbClr val="FFFF00"/>
                          </a:solidFill>
                        </a:rPr>
                        <a:t>~</a:t>
                      </a:r>
                      <a:endParaRPr lang="en-US" dirty="0">
                        <a:solidFill>
                          <a:srgbClr val="FFFF00"/>
                        </a:solidFill>
                      </a:endParaRPr>
                    </a:p>
                  </a:txBody>
                  <a:tcPr/>
                </a:tc>
                <a:tc>
                  <a:txBody>
                    <a:bodyPr/>
                    <a:lstStyle/>
                    <a:p>
                      <a:r>
                        <a:rPr lang="en-US" dirty="0" smtClean="0">
                          <a:solidFill>
                            <a:srgbClr val="FFFF00"/>
                          </a:solidFill>
                        </a:rPr>
                        <a:t>P</a:t>
                      </a:r>
                      <a:endParaRPr lang="en-US" dirty="0">
                        <a:solidFill>
                          <a:srgbClr val="FFFF00"/>
                        </a:solidFill>
                      </a:endParaRPr>
                    </a:p>
                  </a:txBody>
                  <a:tcPr/>
                </a:tc>
                <a:tc>
                  <a:txBody>
                    <a:bodyPr/>
                    <a:lstStyle/>
                    <a:p>
                      <a:endParaRPr lang="en-US" dirty="0">
                        <a:solidFill>
                          <a:srgbClr val="E26BE2"/>
                        </a:solidFill>
                      </a:endParaRPr>
                    </a:p>
                  </a:txBody>
                  <a:tcPr/>
                </a:tc>
                <a:tc>
                  <a:txBody>
                    <a:bodyPr/>
                    <a:lstStyle/>
                    <a:p>
                      <a:endParaRPr lang="en-US" dirty="0">
                        <a:solidFill>
                          <a:srgbClr val="E26BE2"/>
                        </a:solidFill>
                      </a:endParaRPr>
                    </a:p>
                  </a:txBody>
                  <a:tcPr/>
                </a:tc>
              </a:tr>
              <a:tr h="50335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50335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33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3356">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Right Arrow 5"/>
          <p:cNvSpPr/>
          <p:nvPr/>
        </p:nvSpPr>
        <p:spPr>
          <a:xfrm rot="20931075">
            <a:off x="1472083" y="4730741"/>
            <a:ext cx="4562307" cy="11881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r>
                        <a:rPr lang="en-US" dirty="0" smtClean="0">
                          <a:solidFill>
                            <a:schemeClr val="bg1"/>
                          </a:solidFill>
                        </a:rPr>
                        <a:t>P</a:t>
                      </a:r>
                      <a:endParaRPr lang="en-US" dirty="0">
                        <a:solidFill>
                          <a:schemeClr val="bg1"/>
                        </a:solidFill>
                      </a:endParaRPr>
                    </a:p>
                  </a:txBody>
                  <a:tcPr/>
                </a:tc>
                <a:tc>
                  <a:txBody>
                    <a:bodyPr/>
                    <a:lstStyle/>
                    <a:p>
                      <a:r>
                        <a:rPr lang="en-US" sz="1800" dirty="0" err="1" smtClean="0">
                          <a:solidFill>
                            <a:schemeClr val="bg1"/>
                          </a:solidFill>
                          <a:effectLst>
                            <a:outerShdw blurRad="38100" dist="38100" dir="2700000" algn="tl">
                              <a:srgbClr val="000000">
                                <a:alpha val="43137"/>
                              </a:srgbClr>
                            </a:outerShdw>
                          </a:effectLst>
                          <a:latin typeface="Wingdings"/>
                          <a:ea typeface="Wingdings"/>
                          <a:cs typeface="Wingdings"/>
                        </a:rPr>
                        <a:t></a:t>
                      </a:r>
                      <a:endParaRPr lang="en-US" dirty="0">
                        <a:solidFill>
                          <a:schemeClr val="bg1"/>
                        </a:solidFill>
                      </a:endParaRPr>
                    </a:p>
                  </a:txBody>
                  <a:tcPr/>
                </a:tc>
                <a:tc>
                  <a:txBody>
                    <a:bodyPr/>
                    <a:lstStyle/>
                    <a:p>
                      <a:r>
                        <a:rPr lang="en-US" dirty="0" smtClean="0">
                          <a:solidFill>
                            <a:schemeClr val="bg1"/>
                          </a:solidFill>
                        </a:rPr>
                        <a:t>Q</a:t>
                      </a:r>
                      <a:endParaRPr lang="en-US" dirty="0">
                        <a:solidFill>
                          <a:schemeClr val="bg1"/>
                        </a:solidFill>
                      </a:endParaRPr>
                    </a:p>
                  </a:txBody>
                  <a:tcPr/>
                </a:tc>
                <a:tc>
                  <a:txBody>
                    <a:bodyPr/>
                    <a:lstStyle/>
                    <a:p>
                      <a:r>
                        <a:rPr lang="en-US" dirty="0" smtClean="0">
                          <a:solidFill>
                            <a:srgbClr val="FFFF00"/>
                          </a:solidFill>
                        </a:rPr>
                        <a:t>~</a:t>
                      </a:r>
                      <a:endParaRPr lang="en-US" dirty="0">
                        <a:solidFill>
                          <a:srgbClr val="FFFF00"/>
                        </a:solidFill>
                      </a:endParaRPr>
                    </a:p>
                  </a:txBody>
                  <a:tcPr/>
                </a:tc>
                <a:tc>
                  <a:txBody>
                    <a:bodyPr/>
                    <a:lstStyle/>
                    <a:p>
                      <a:r>
                        <a:rPr lang="en-US" dirty="0" smtClean="0">
                          <a:solidFill>
                            <a:srgbClr val="FFFF00"/>
                          </a:solidFill>
                        </a:rPr>
                        <a:t>P</a:t>
                      </a:r>
                      <a:endParaRPr lang="en-US" dirty="0">
                        <a:solidFill>
                          <a:srgbClr val="FFFF00"/>
                        </a:solidFill>
                      </a:endParaRPr>
                    </a:p>
                  </a:txBody>
                  <a:tcPr/>
                </a:tc>
                <a:tc>
                  <a:txBody>
                    <a:bodyPr/>
                    <a:lstStyle/>
                    <a:p>
                      <a:r>
                        <a:rPr lang="en-US" dirty="0" smtClean="0">
                          <a:solidFill>
                            <a:srgbClr val="E26BE2"/>
                          </a:solidFill>
                        </a:rPr>
                        <a:t>~</a:t>
                      </a:r>
                      <a:endParaRPr lang="en-US" dirty="0">
                        <a:solidFill>
                          <a:srgbClr val="E26BE2"/>
                        </a:solidFill>
                      </a:endParaRPr>
                    </a:p>
                  </a:txBody>
                  <a:tcPr/>
                </a:tc>
                <a:tc>
                  <a:txBody>
                    <a:bodyPr/>
                    <a:lstStyle/>
                    <a:p>
                      <a:r>
                        <a:rPr lang="en-US" dirty="0" smtClean="0">
                          <a:solidFill>
                            <a:srgbClr val="E26BE2"/>
                          </a:solidFill>
                        </a:rPr>
                        <a:t>Q</a:t>
                      </a:r>
                      <a:endParaRPr lang="en-US" dirty="0">
                        <a:solidFill>
                          <a:srgbClr val="E26BE2"/>
                        </a:solidFill>
                      </a:endParaRPr>
                    </a:p>
                  </a:txBody>
                  <a:tcPr/>
                </a:tc>
              </a:tr>
              <a:tr h="50335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50335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33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3356">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Right Arrow 5"/>
          <p:cNvSpPr/>
          <p:nvPr/>
        </p:nvSpPr>
        <p:spPr>
          <a:xfrm rot="20650319" flipV="1">
            <a:off x="1538468" y="5154767"/>
            <a:ext cx="6285741" cy="149097"/>
          </a:xfrm>
          <a:prstGeom prst="righ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r>
                        <a:rPr lang="en-US" dirty="0" smtClean="0">
                          <a:solidFill>
                            <a:schemeClr val="bg1"/>
                          </a:solidFill>
                        </a:rPr>
                        <a:t>P</a:t>
                      </a:r>
                      <a:endParaRPr lang="en-US" dirty="0">
                        <a:solidFill>
                          <a:schemeClr val="bg1"/>
                        </a:solidFill>
                      </a:endParaRPr>
                    </a:p>
                  </a:txBody>
                  <a:tcPr/>
                </a:tc>
                <a:tc>
                  <a:txBody>
                    <a:bodyPr/>
                    <a:lstStyle/>
                    <a:p>
                      <a:r>
                        <a:rPr lang="en-US" sz="1800" dirty="0" err="1" smtClean="0">
                          <a:solidFill>
                            <a:schemeClr val="bg1"/>
                          </a:solidFill>
                          <a:effectLst>
                            <a:outerShdw blurRad="38100" dist="38100" dir="2700000" algn="tl">
                              <a:srgbClr val="000000">
                                <a:alpha val="43137"/>
                              </a:srgbClr>
                            </a:outerShdw>
                          </a:effectLst>
                          <a:latin typeface="Wingdings"/>
                          <a:ea typeface="Wingdings"/>
                          <a:cs typeface="Wingdings"/>
                        </a:rPr>
                        <a:t></a:t>
                      </a:r>
                      <a:endParaRPr lang="en-US" dirty="0">
                        <a:solidFill>
                          <a:schemeClr val="bg1"/>
                        </a:solidFill>
                      </a:endParaRPr>
                    </a:p>
                  </a:txBody>
                  <a:tcPr/>
                </a:tc>
                <a:tc>
                  <a:txBody>
                    <a:bodyPr/>
                    <a:lstStyle/>
                    <a:p>
                      <a:r>
                        <a:rPr lang="en-US" dirty="0" smtClean="0">
                          <a:solidFill>
                            <a:schemeClr val="bg1"/>
                          </a:solidFill>
                        </a:rPr>
                        <a:t>Q</a:t>
                      </a:r>
                      <a:endParaRPr lang="en-US" dirty="0">
                        <a:solidFill>
                          <a:schemeClr val="bg1"/>
                        </a:solidFill>
                      </a:endParaRPr>
                    </a:p>
                  </a:txBody>
                  <a:tcPr/>
                </a:tc>
                <a:tc>
                  <a:txBody>
                    <a:bodyPr/>
                    <a:lstStyle/>
                    <a:p>
                      <a:r>
                        <a:rPr lang="en-US" dirty="0" smtClean="0">
                          <a:solidFill>
                            <a:srgbClr val="FFFF00"/>
                          </a:solidFill>
                        </a:rPr>
                        <a:t>~</a:t>
                      </a:r>
                      <a:endParaRPr lang="en-US" dirty="0">
                        <a:solidFill>
                          <a:srgbClr val="FFFF00"/>
                        </a:solidFill>
                      </a:endParaRPr>
                    </a:p>
                  </a:txBody>
                  <a:tcPr/>
                </a:tc>
                <a:tc>
                  <a:txBody>
                    <a:bodyPr/>
                    <a:lstStyle/>
                    <a:p>
                      <a:r>
                        <a:rPr lang="en-US" dirty="0" smtClean="0">
                          <a:solidFill>
                            <a:srgbClr val="FFFF00"/>
                          </a:solidFill>
                        </a:rPr>
                        <a:t>P</a:t>
                      </a:r>
                      <a:endParaRPr lang="en-US" dirty="0">
                        <a:solidFill>
                          <a:srgbClr val="FFFF00"/>
                        </a:solidFill>
                      </a:endParaRPr>
                    </a:p>
                  </a:txBody>
                  <a:tcPr/>
                </a:tc>
                <a:tc>
                  <a:txBody>
                    <a:bodyPr/>
                    <a:lstStyle/>
                    <a:p>
                      <a:r>
                        <a:rPr lang="en-US" dirty="0" smtClean="0">
                          <a:solidFill>
                            <a:srgbClr val="E26BE2"/>
                          </a:solidFill>
                        </a:rPr>
                        <a:t>~</a:t>
                      </a:r>
                      <a:endParaRPr lang="en-US" dirty="0">
                        <a:solidFill>
                          <a:srgbClr val="E26BE2"/>
                        </a:solidFill>
                      </a:endParaRPr>
                    </a:p>
                  </a:txBody>
                  <a:tcPr/>
                </a:tc>
                <a:tc>
                  <a:txBody>
                    <a:bodyPr/>
                    <a:lstStyle/>
                    <a:p>
                      <a:r>
                        <a:rPr lang="en-US" dirty="0" smtClean="0">
                          <a:solidFill>
                            <a:srgbClr val="E26BE2"/>
                          </a:solidFill>
                        </a:rPr>
                        <a:t>Q</a:t>
                      </a:r>
                      <a:endParaRPr lang="en-US" dirty="0">
                        <a:solidFill>
                          <a:srgbClr val="E26BE2"/>
                        </a:solidFill>
                      </a:endParaRPr>
                    </a:p>
                  </a:txBody>
                  <a:tcPr/>
                </a:tc>
              </a:tr>
              <a:tr h="50335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50335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33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3356">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r>
                        <a:rPr lang="en-US" dirty="0" smtClean="0">
                          <a:solidFill>
                            <a:schemeClr val="bg1"/>
                          </a:solidFill>
                        </a:rPr>
                        <a:t>P</a:t>
                      </a:r>
                      <a:endParaRPr lang="en-US" dirty="0">
                        <a:solidFill>
                          <a:schemeClr val="bg1"/>
                        </a:solidFill>
                      </a:endParaRPr>
                    </a:p>
                  </a:txBody>
                  <a:tcPr/>
                </a:tc>
                <a:tc>
                  <a:txBody>
                    <a:bodyPr/>
                    <a:lstStyle/>
                    <a:p>
                      <a:r>
                        <a:rPr lang="en-US" sz="1800" dirty="0" err="1" smtClean="0">
                          <a:solidFill>
                            <a:schemeClr val="bg1"/>
                          </a:solidFill>
                          <a:effectLst>
                            <a:outerShdw blurRad="38100" dist="38100" dir="2700000" algn="tl">
                              <a:srgbClr val="000000">
                                <a:alpha val="43137"/>
                              </a:srgbClr>
                            </a:outerShdw>
                          </a:effectLst>
                          <a:latin typeface="Wingdings"/>
                          <a:ea typeface="Wingdings"/>
                          <a:cs typeface="Wingdings"/>
                        </a:rPr>
                        <a:t></a:t>
                      </a:r>
                      <a:endParaRPr lang="en-US" dirty="0">
                        <a:solidFill>
                          <a:schemeClr val="bg1"/>
                        </a:solidFill>
                      </a:endParaRPr>
                    </a:p>
                  </a:txBody>
                  <a:tcPr/>
                </a:tc>
                <a:tc>
                  <a:txBody>
                    <a:bodyPr/>
                    <a:lstStyle/>
                    <a:p>
                      <a:r>
                        <a:rPr lang="en-US" dirty="0" smtClean="0">
                          <a:solidFill>
                            <a:schemeClr val="bg1"/>
                          </a:solidFill>
                        </a:rPr>
                        <a:t>Q</a:t>
                      </a:r>
                      <a:endParaRPr lang="en-US" dirty="0">
                        <a:solidFill>
                          <a:schemeClr val="bg1"/>
                        </a:solidFill>
                      </a:endParaRPr>
                    </a:p>
                  </a:txBody>
                  <a:tcPr/>
                </a:tc>
                <a:tc>
                  <a:txBody>
                    <a:bodyPr/>
                    <a:lstStyle/>
                    <a:p>
                      <a:r>
                        <a:rPr lang="en-US" dirty="0" smtClean="0">
                          <a:solidFill>
                            <a:srgbClr val="FFFF00"/>
                          </a:solidFill>
                        </a:rPr>
                        <a:t>~</a:t>
                      </a:r>
                      <a:endParaRPr lang="en-US" dirty="0">
                        <a:solidFill>
                          <a:srgbClr val="FFFF00"/>
                        </a:solidFill>
                      </a:endParaRPr>
                    </a:p>
                  </a:txBody>
                  <a:tcPr/>
                </a:tc>
                <a:tc>
                  <a:txBody>
                    <a:bodyPr/>
                    <a:lstStyle/>
                    <a:p>
                      <a:r>
                        <a:rPr lang="en-US" dirty="0" smtClean="0">
                          <a:solidFill>
                            <a:srgbClr val="FFFF00"/>
                          </a:solidFill>
                        </a:rPr>
                        <a:t>P</a:t>
                      </a:r>
                      <a:endParaRPr lang="en-US" dirty="0">
                        <a:solidFill>
                          <a:srgbClr val="FFFF00"/>
                        </a:solidFill>
                      </a:endParaRPr>
                    </a:p>
                  </a:txBody>
                  <a:tcPr/>
                </a:tc>
                <a:tc>
                  <a:txBody>
                    <a:bodyPr/>
                    <a:lstStyle/>
                    <a:p>
                      <a:r>
                        <a:rPr lang="en-US" dirty="0" smtClean="0">
                          <a:solidFill>
                            <a:srgbClr val="E26BE2"/>
                          </a:solidFill>
                        </a:rPr>
                        <a:t>~</a:t>
                      </a:r>
                      <a:endParaRPr lang="en-US" dirty="0">
                        <a:solidFill>
                          <a:srgbClr val="E26BE2"/>
                        </a:solidFill>
                      </a:endParaRPr>
                    </a:p>
                  </a:txBody>
                  <a:tcPr/>
                </a:tc>
                <a:tc>
                  <a:txBody>
                    <a:bodyPr/>
                    <a:lstStyle/>
                    <a:p>
                      <a:r>
                        <a:rPr lang="en-US" dirty="0" smtClean="0">
                          <a:solidFill>
                            <a:srgbClr val="E26BE2"/>
                          </a:solidFill>
                        </a:rPr>
                        <a:t>Q</a:t>
                      </a:r>
                      <a:endParaRPr lang="en-US" dirty="0">
                        <a:solidFill>
                          <a:srgbClr val="E26BE2"/>
                        </a:solidFill>
                      </a:endParaRPr>
                    </a:p>
                  </a:txBody>
                  <a:tcPr/>
                </a:tc>
              </a:tr>
              <a:tr h="503356">
                <a:tc>
                  <a:txBody>
                    <a:bodyPr/>
                    <a:lstStyle/>
                    <a:p>
                      <a:r>
                        <a:rPr lang="en-US" dirty="0" smtClean="0"/>
                        <a:t>T</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T</a:t>
                      </a:r>
                      <a:endParaRPr lang="en-US" dirty="0"/>
                    </a:p>
                  </a:txBody>
                  <a:tcPr/>
                </a:tc>
              </a:tr>
              <a:tr h="503356">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335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3356">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r>
                        <a:rPr lang="en-US" dirty="0" smtClean="0">
                          <a:solidFill>
                            <a:schemeClr val="bg1"/>
                          </a:solidFill>
                        </a:rPr>
                        <a:t>P</a:t>
                      </a:r>
                      <a:endParaRPr lang="en-US" dirty="0">
                        <a:solidFill>
                          <a:schemeClr val="bg1"/>
                        </a:solidFill>
                      </a:endParaRPr>
                    </a:p>
                  </a:txBody>
                  <a:tcPr/>
                </a:tc>
                <a:tc>
                  <a:txBody>
                    <a:bodyPr/>
                    <a:lstStyle/>
                    <a:p>
                      <a:r>
                        <a:rPr lang="en-US" sz="1800" dirty="0" err="1" smtClean="0">
                          <a:solidFill>
                            <a:schemeClr val="bg1"/>
                          </a:solidFill>
                          <a:effectLst>
                            <a:outerShdw blurRad="38100" dist="38100" dir="2700000" algn="tl">
                              <a:srgbClr val="000000">
                                <a:alpha val="43137"/>
                              </a:srgbClr>
                            </a:outerShdw>
                          </a:effectLst>
                          <a:latin typeface="Wingdings"/>
                          <a:ea typeface="Wingdings"/>
                          <a:cs typeface="Wingdings"/>
                        </a:rPr>
                        <a:t></a:t>
                      </a:r>
                      <a:endParaRPr lang="en-US" dirty="0">
                        <a:solidFill>
                          <a:schemeClr val="bg1"/>
                        </a:solidFill>
                      </a:endParaRPr>
                    </a:p>
                  </a:txBody>
                  <a:tcPr/>
                </a:tc>
                <a:tc>
                  <a:txBody>
                    <a:bodyPr/>
                    <a:lstStyle/>
                    <a:p>
                      <a:r>
                        <a:rPr lang="en-US" dirty="0" smtClean="0">
                          <a:solidFill>
                            <a:schemeClr val="bg1"/>
                          </a:solidFill>
                        </a:rPr>
                        <a:t>Q</a:t>
                      </a:r>
                      <a:endParaRPr lang="en-US" dirty="0">
                        <a:solidFill>
                          <a:schemeClr val="bg1"/>
                        </a:solidFill>
                      </a:endParaRPr>
                    </a:p>
                  </a:txBody>
                  <a:tcPr/>
                </a:tc>
                <a:tc>
                  <a:txBody>
                    <a:bodyPr/>
                    <a:lstStyle/>
                    <a:p>
                      <a:r>
                        <a:rPr lang="en-US" dirty="0" smtClean="0">
                          <a:solidFill>
                            <a:srgbClr val="FFFF00"/>
                          </a:solidFill>
                        </a:rPr>
                        <a:t>~</a:t>
                      </a:r>
                      <a:endParaRPr lang="en-US" dirty="0">
                        <a:solidFill>
                          <a:srgbClr val="FFFF00"/>
                        </a:solidFill>
                      </a:endParaRPr>
                    </a:p>
                  </a:txBody>
                  <a:tcPr/>
                </a:tc>
                <a:tc>
                  <a:txBody>
                    <a:bodyPr/>
                    <a:lstStyle/>
                    <a:p>
                      <a:r>
                        <a:rPr lang="en-US" dirty="0" smtClean="0">
                          <a:solidFill>
                            <a:srgbClr val="FFFF00"/>
                          </a:solidFill>
                        </a:rPr>
                        <a:t>P</a:t>
                      </a:r>
                      <a:endParaRPr lang="en-US" dirty="0">
                        <a:solidFill>
                          <a:srgbClr val="FFFF00"/>
                        </a:solidFill>
                      </a:endParaRPr>
                    </a:p>
                  </a:txBody>
                  <a:tcPr/>
                </a:tc>
                <a:tc>
                  <a:txBody>
                    <a:bodyPr/>
                    <a:lstStyle/>
                    <a:p>
                      <a:r>
                        <a:rPr lang="en-US" dirty="0" smtClean="0">
                          <a:solidFill>
                            <a:srgbClr val="E26BE2"/>
                          </a:solidFill>
                        </a:rPr>
                        <a:t>~</a:t>
                      </a:r>
                      <a:endParaRPr lang="en-US" dirty="0">
                        <a:solidFill>
                          <a:srgbClr val="E26BE2"/>
                        </a:solidFill>
                      </a:endParaRPr>
                    </a:p>
                  </a:txBody>
                  <a:tcPr/>
                </a:tc>
                <a:tc>
                  <a:txBody>
                    <a:bodyPr/>
                    <a:lstStyle/>
                    <a:p>
                      <a:r>
                        <a:rPr lang="en-US" dirty="0" smtClean="0">
                          <a:solidFill>
                            <a:srgbClr val="E26BE2"/>
                          </a:solidFill>
                        </a:rPr>
                        <a:t>Q</a:t>
                      </a:r>
                      <a:endParaRPr lang="en-US" dirty="0">
                        <a:solidFill>
                          <a:srgbClr val="E26BE2"/>
                        </a:solidFill>
                      </a:endParaRPr>
                    </a:p>
                  </a:txBody>
                  <a:tcPr/>
                </a:tc>
              </a:tr>
              <a:tr h="503356">
                <a:tc>
                  <a:txBody>
                    <a:bodyPr/>
                    <a:lstStyle/>
                    <a:p>
                      <a:r>
                        <a:rPr lang="en-US" smtClean="0"/>
                        <a:t>T</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T</a:t>
                      </a:r>
                      <a:endParaRPr lang="en-US" dirty="0"/>
                    </a:p>
                  </a:txBody>
                  <a:tcPr/>
                </a:tc>
              </a:tr>
              <a:tr h="503356">
                <a:tc>
                  <a:txBody>
                    <a:bodyPr/>
                    <a:lstStyle/>
                    <a:p>
                      <a:r>
                        <a:rPr lang="en-US" dirty="0" smtClean="0"/>
                        <a:t>T</a:t>
                      </a:r>
                      <a:endParaRPr lang="en-US" dirty="0"/>
                    </a:p>
                  </a:txBody>
                  <a:tcPr/>
                </a:tc>
                <a:tc>
                  <a:txBody>
                    <a:bodyPr/>
                    <a:lstStyle/>
                    <a:p>
                      <a:endParaRPr lang="en-US"/>
                    </a:p>
                  </a:txBody>
                  <a:tcPr/>
                </a:tc>
                <a:tc>
                  <a:txBody>
                    <a:bodyPr/>
                    <a:lstStyle/>
                    <a:p>
                      <a:r>
                        <a:rPr lang="en-US" dirty="0" smtClean="0"/>
                        <a:t>F</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F</a:t>
                      </a:r>
                      <a:endParaRPr lang="en-US" dirty="0"/>
                    </a:p>
                  </a:txBody>
                  <a:tcPr/>
                </a:tc>
              </a:tr>
              <a:tr h="50335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3356">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r>
                        <a:rPr lang="en-US" dirty="0" smtClean="0">
                          <a:solidFill>
                            <a:schemeClr val="bg1"/>
                          </a:solidFill>
                        </a:rPr>
                        <a:t>P</a:t>
                      </a:r>
                      <a:endParaRPr lang="en-US" dirty="0">
                        <a:solidFill>
                          <a:schemeClr val="bg1"/>
                        </a:solidFill>
                      </a:endParaRPr>
                    </a:p>
                  </a:txBody>
                  <a:tcPr/>
                </a:tc>
                <a:tc>
                  <a:txBody>
                    <a:bodyPr/>
                    <a:lstStyle/>
                    <a:p>
                      <a:r>
                        <a:rPr lang="en-US" sz="1800" dirty="0" err="1" smtClean="0">
                          <a:solidFill>
                            <a:schemeClr val="bg1"/>
                          </a:solidFill>
                          <a:effectLst>
                            <a:outerShdw blurRad="38100" dist="38100" dir="2700000" algn="tl">
                              <a:srgbClr val="000000">
                                <a:alpha val="43137"/>
                              </a:srgbClr>
                            </a:outerShdw>
                          </a:effectLst>
                          <a:latin typeface="Wingdings"/>
                          <a:ea typeface="Wingdings"/>
                          <a:cs typeface="Wingdings"/>
                        </a:rPr>
                        <a:t></a:t>
                      </a:r>
                      <a:endParaRPr lang="en-US" dirty="0">
                        <a:solidFill>
                          <a:schemeClr val="bg1"/>
                        </a:solidFill>
                      </a:endParaRPr>
                    </a:p>
                  </a:txBody>
                  <a:tcPr/>
                </a:tc>
                <a:tc>
                  <a:txBody>
                    <a:bodyPr/>
                    <a:lstStyle/>
                    <a:p>
                      <a:r>
                        <a:rPr lang="en-US" dirty="0" smtClean="0">
                          <a:solidFill>
                            <a:schemeClr val="bg1"/>
                          </a:solidFill>
                        </a:rPr>
                        <a:t>Q</a:t>
                      </a:r>
                      <a:endParaRPr lang="en-US" dirty="0">
                        <a:solidFill>
                          <a:schemeClr val="bg1"/>
                        </a:solidFill>
                      </a:endParaRPr>
                    </a:p>
                  </a:txBody>
                  <a:tcPr/>
                </a:tc>
                <a:tc>
                  <a:txBody>
                    <a:bodyPr/>
                    <a:lstStyle/>
                    <a:p>
                      <a:r>
                        <a:rPr lang="en-US" dirty="0" smtClean="0">
                          <a:solidFill>
                            <a:srgbClr val="FFFF00"/>
                          </a:solidFill>
                        </a:rPr>
                        <a:t>~</a:t>
                      </a:r>
                      <a:endParaRPr lang="en-US" dirty="0">
                        <a:solidFill>
                          <a:srgbClr val="FFFF00"/>
                        </a:solidFill>
                      </a:endParaRPr>
                    </a:p>
                  </a:txBody>
                  <a:tcPr/>
                </a:tc>
                <a:tc>
                  <a:txBody>
                    <a:bodyPr/>
                    <a:lstStyle/>
                    <a:p>
                      <a:r>
                        <a:rPr lang="en-US" dirty="0" smtClean="0">
                          <a:solidFill>
                            <a:srgbClr val="FFFF00"/>
                          </a:solidFill>
                        </a:rPr>
                        <a:t>P</a:t>
                      </a:r>
                      <a:endParaRPr lang="en-US" dirty="0">
                        <a:solidFill>
                          <a:srgbClr val="FFFF00"/>
                        </a:solidFill>
                      </a:endParaRPr>
                    </a:p>
                  </a:txBody>
                  <a:tcPr/>
                </a:tc>
                <a:tc>
                  <a:txBody>
                    <a:bodyPr/>
                    <a:lstStyle/>
                    <a:p>
                      <a:r>
                        <a:rPr lang="en-US" dirty="0" smtClean="0">
                          <a:solidFill>
                            <a:srgbClr val="E26BE2"/>
                          </a:solidFill>
                        </a:rPr>
                        <a:t>~</a:t>
                      </a:r>
                      <a:endParaRPr lang="en-US" dirty="0">
                        <a:solidFill>
                          <a:srgbClr val="E26BE2"/>
                        </a:solidFill>
                      </a:endParaRPr>
                    </a:p>
                  </a:txBody>
                  <a:tcPr/>
                </a:tc>
                <a:tc>
                  <a:txBody>
                    <a:bodyPr/>
                    <a:lstStyle/>
                    <a:p>
                      <a:r>
                        <a:rPr lang="en-US" dirty="0" smtClean="0">
                          <a:solidFill>
                            <a:srgbClr val="E26BE2"/>
                          </a:solidFill>
                        </a:rPr>
                        <a:t>Q</a:t>
                      </a:r>
                      <a:endParaRPr lang="en-US" dirty="0">
                        <a:solidFill>
                          <a:srgbClr val="E26BE2"/>
                        </a:solidFill>
                      </a:endParaRPr>
                    </a:p>
                  </a:txBody>
                  <a:tcPr/>
                </a:tc>
              </a:tr>
              <a:tr h="503356">
                <a:tc>
                  <a:txBody>
                    <a:bodyPr/>
                    <a:lstStyle/>
                    <a:p>
                      <a:r>
                        <a:rPr lang="en-US" smtClean="0"/>
                        <a:t>T</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T</a:t>
                      </a:r>
                      <a:endParaRPr lang="en-US" dirty="0"/>
                    </a:p>
                  </a:txBody>
                  <a:tcPr/>
                </a:tc>
              </a:tr>
              <a:tr h="503356">
                <a:tc>
                  <a:txBody>
                    <a:bodyPr/>
                    <a:lstStyle/>
                    <a:p>
                      <a:r>
                        <a:rPr lang="en-US" dirty="0" smtClean="0"/>
                        <a:t>T</a:t>
                      </a:r>
                      <a:endParaRPr lang="en-US" dirty="0"/>
                    </a:p>
                  </a:txBody>
                  <a:tcPr/>
                </a:tc>
                <a:tc>
                  <a:txBody>
                    <a:bodyPr/>
                    <a:lstStyle/>
                    <a:p>
                      <a:endParaRPr lang="en-US"/>
                    </a:p>
                  </a:txBody>
                  <a:tcPr/>
                </a:tc>
                <a:tc>
                  <a:txBody>
                    <a:bodyPr/>
                    <a:lstStyle/>
                    <a:p>
                      <a:r>
                        <a:rPr lang="en-US" dirty="0" smtClean="0"/>
                        <a:t>F</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F</a:t>
                      </a:r>
                      <a:endParaRPr lang="en-US" dirty="0"/>
                    </a:p>
                  </a:txBody>
                  <a:tcPr/>
                </a:tc>
              </a:tr>
              <a:tr h="503356">
                <a:tc>
                  <a:txBody>
                    <a:bodyPr/>
                    <a:lstStyle/>
                    <a:p>
                      <a:r>
                        <a:rPr lang="en-US" dirty="0" smtClean="0"/>
                        <a:t>F</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F</a:t>
                      </a:r>
                      <a:endParaRPr lang="en-US" dirty="0"/>
                    </a:p>
                  </a:txBody>
                  <a:tcPr/>
                </a:tc>
                <a:tc>
                  <a:txBody>
                    <a:bodyPr/>
                    <a:lstStyle/>
                    <a:p>
                      <a:endParaRPr lang="en-US"/>
                    </a:p>
                  </a:txBody>
                  <a:tcPr/>
                </a:tc>
                <a:tc>
                  <a:txBody>
                    <a:bodyPr/>
                    <a:lstStyle/>
                    <a:p>
                      <a:r>
                        <a:rPr lang="en-US" dirty="0" smtClean="0"/>
                        <a:t>T</a:t>
                      </a:r>
                      <a:endParaRPr lang="en-US" dirty="0"/>
                    </a:p>
                  </a:txBody>
                  <a:tcPr/>
                </a:tc>
              </a:tr>
              <a:tr h="50335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r>
                        <a:rPr lang="en-US" dirty="0" smtClean="0">
                          <a:solidFill>
                            <a:schemeClr val="bg1"/>
                          </a:solidFill>
                        </a:rPr>
                        <a:t>P</a:t>
                      </a:r>
                      <a:endParaRPr lang="en-US" dirty="0">
                        <a:solidFill>
                          <a:schemeClr val="bg1"/>
                        </a:solidFill>
                      </a:endParaRPr>
                    </a:p>
                  </a:txBody>
                  <a:tcPr/>
                </a:tc>
                <a:tc>
                  <a:txBody>
                    <a:bodyPr/>
                    <a:lstStyle/>
                    <a:p>
                      <a:r>
                        <a:rPr lang="en-US" sz="1800" dirty="0" err="1" smtClean="0">
                          <a:solidFill>
                            <a:schemeClr val="bg1"/>
                          </a:solidFill>
                          <a:effectLst>
                            <a:outerShdw blurRad="38100" dist="38100" dir="2700000" algn="tl">
                              <a:srgbClr val="000000">
                                <a:alpha val="43137"/>
                              </a:srgbClr>
                            </a:outerShdw>
                          </a:effectLst>
                          <a:latin typeface="Wingdings"/>
                          <a:ea typeface="Wingdings"/>
                          <a:cs typeface="Wingdings"/>
                        </a:rPr>
                        <a:t></a:t>
                      </a:r>
                      <a:endParaRPr lang="en-US" dirty="0">
                        <a:solidFill>
                          <a:schemeClr val="bg1"/>
                        </a:solidFill>
                      </a:endParaRPr>
                    </a:p>
                  </a:txBody>
                  <a:tcPr/>
                </a:tc>
                <a:tc>
                  <a:txBody>
                    <a:bodyPr/>
                    <a:lstStyle/>
                    <a:p>
                      <a:r>
                        <a:rPr lang="en-US" dirty="0" smtClean="0">
                          <a:solidFill>
                            <a:schemeClr val="bg1"/>
                          </a:solidFill>
                        </a:rPr>
                        <a:t>Q</a:t>
                      </a:r>
                      <a:endParaRPr lang="en-US" dirty="0">
                        <a:solidFill>
                          <a:schemeClr val="bg1"/>
                        </a:solidFill>
                      </a:endParaRPr>
                    </a:p>
                  </a:txBody>
                  <a:tcPr/>
                </a:tc>
                <a:tc>
                  <a:txBody>
                    <a:bodyPr/>
                    <a:lstStyle/>
                    <a:p>
                      <a:r>
                        <a:rPr lang="en-US" dirty="0" smtClean="0">
                          <a:solidFill>
                            <a:srgbClr val="FFFF00"/>
                          </a:solidFill>
                        </a:rPr>
                        <a:t>~</a:t>
                      </a:r>
                      <a:endParaRPr lang="en-US" dirty="0">
                        <a:solidFill>
                          <a:srgbClr val="FFFF00"/>
                        </a:solidFill>
                      </a:endParaRPr>
                    </a:p>
                  </a:txBody>
                  <a:tcPr/>
                </a:tc>
                <a:tc>
                  <a:txBody>
                    <a:bodyPr/>
                    <a:lstStyle/>
                    <a:p>
                      <a:r>
                        <a:rPr lang="en-US" dirty="0" smtClean="0">
                          <a:solidFill>
                            <a:srgbClr val="FFFF00"/>
                          </a:solidFill>
                        </a:rPr>
                        <a:t>P</a:t>
                      </a:r>
                      <a:endParaRPr lang="en-US" dirty="0">
                        <a:solidFill>
                          <a:srgbClr val="FFFF00"/>
                        </a:solidFill>
                      </a:endParaRPr>
                    </a:p>
                  </a:txBody>
                  <a:tcPr/>
                </a:tc>
                <a:tc>
                  <a:txBody>
                    <a:bodyPr/>
                    <a:lstStyle/>
                    <a:p>
                      <a:r>
                        <a:rPr lang="en-US" dirty="0" smtClean="0">
                          <a:solidFill>
                            <a:srgbClr val="E26BE2"/>
                          </a:solidFill>
                        </a:rPr>
                        <a:t>~</a:t>
                      </a:r>
                      <a:endParaRPr lang="en-US" dirty="0">
                        <a:solidFill>
                          <a:srgbClr val="E26BE2"/>
                        </a:solidFill>
                      </a:endParaRPr>
                    </a:p>
                  </a:txBody>
                  <a:tcPr/>
                </a:tc>
                <a:tc>
                  <a:txBody>
                    <a:bodyPr/>
                    <a:lstStyle/>
                    <a:p>
                      <a:r>
                        <a:rPr lang="en-US" dirty="0" smtClean="0">
                          <a:solidFill>
                            <a:srgbClr val="E26BE2"/>
                          </a:solidFill>
                        </a:rPr>
                        <a:t>Q</a:t>
                      </a:r>
                      <a:endParaRPr lang="en-US" dirty="0">
                        <a:solidFill>
                          <a:srgbClr val="E26BE2"/>
                        </a:solidFill>
                      </a:endParaRPr>
                    </a:p>
                  </a:txBody>
                  <a:tcPr/>
                </a:tc>
              </a:tr>
              <a:tr h="503356">
                <a:tc>
                  <a:txBody>
                    <a:bodyPr/>
                    <a:lstStyle/>
                    <a:p>
                      <a:r>
                        <a:rPr lang="en-US" smtClean="0"/>
                        <a:t>T</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T</a:t>
                      </a:r>
                      <a:endParaRPr lang="en-US" dirty="0"/>
                    </a:p>
                  </a:txBody>
                  <a:tcPr/>
                </a:tc>
              </a:tr>
              <a:tr h="503356">
                <a:tc>
                  <a:txBody>
                    <a:bodyPr/>
                    <a:lstStyle/>
                    <a:p>
                      <a:r>
                        <a:rPr lang="en-US" dirty="0" smtClean="0"/>
                        <a:t>T</a:t>
                      </a:r>
                      <a:endParaRPr lang="en-US" dirty="0"/>
                    </a:p>
                  </a:txBody>
                  <a:tcPr/>
                </a:tc>
                <a:tc>
                  <a:txBody>
                    <a:bodyPr/>
                    <a:lstStyle/>
                    <a:p>
                      <a:endParaRPr lang="en-US"/>
                    </a:p>
                  </a:txBody>
                  <a:tcPr/>
                </a:tc>
                <a:tc>
                  <a:txBody>
                    <a:bodyPr/>
                    <a:lstStyle/>
                    <a:p>
                      <a:r>
                        <a:rPr lang="en-US" dirty="0" smtClean="0"/>
                        <a:t>F</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F</a:t>
                      </a:r>
                      <a:endParaRPr lang="en-US" dirty="0"/>
                    </a:p>
                  </a:txBody>
                  <a:tcPr/>
                </a:tc>
              </a:tr>
              <a:tr h="503356">
                <a:tc>
                  <a:txBody>
                    <a:bodyPr/>
                    <a:lstStyle/>
                    <a:p>
                      <a:r>
                        <a:rPr lang="en-US" dirty="0" smtClean="0"/>
                        <a:t>F</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F</a:t>
                      </a:r>
                      <a:endParaRPr lang="en-US" dirty="0"/>
                    </a:p>
                  </a:txBody>
                  <a:tcPr/>
                </a:tc>
                <a:tc>
                  <a:txBody>
                    <a:bodyPr/>
                    <a:lstStyle/>
                    <a:p>
                      <a:endParaRPr lang="en-US"/>
                    </a:p>
                  </a:txBody>
                  <a:tcPr/>
                </a:tc>
                <a:tc>
                  <a:txBody>
                    <a:bodyPr/>
                    <a:lstStyle/>
                    <a:p>
                      <a:r>
                        <a:rPr lang="en-US" dirty="0" smtClean="0"/>
                        <a:t>T</a:t>
                      </a:r>
                      <a:endParaRPr lang="en-US" dirty="0"/>
                    </a:p>
                  </a:txBody>
                  <a:tcPr/>
                </a:tc>
              </a:tr>
              <a:tr h="503356">
                <a:tc>
                  <a:txBody>
                    <a:bodyPr/>
                    <a:lstStyle/>
                    <a:p>
                      <a:r>
                        <a:rPr lang="en-US" dirty="0" smtClean="0"/>
                        <a:t>F</a:t>
                      </a:r>
                      <a:endParaRPr lang="en-US" dirty="0"/>
                    </a:p>
                  </a:txBody>
                  <a:tcPr/>
                </a:tc>
                <a:tc>
                  <a:txBody>
                    <a:bodyPr/>
                    <a:lstStyle/>
                    <a:p>
                      <a:endParaRPr lang="en-US" dirty="0"/>
                    </a:p>
                  </a:txBody>
                  <a:tcPr/>
                </a:tc>
                <a:tc>
                  <a:txBody>
                    <a:bodyPr/>
                    <a:lstStyle/>
                    <a:p>
                      <a:r>
                        <a:rPr lang="en-US" dirty="0" smtClean="0"/>
                        <a:t>F</a:t>
                      </a:r>
                      <a:endParaRPr lang="en-US" dirty="0"/>
                    </a:p>
                  </a:txBody>
                  <a:tcPr/>
                </a:tc>
                <a:tc>
                  <a:txBody>
                    <a:bodyPr/>
                    <a:lstStyle/>
                    <a:p>
                      <a:endParaRPr lang="en-US"/>
                    </a:p>
                  </a:txBody>
                  <a:tcPr/>
                </a:tc>
                <a:tc>
                  <a:txBody>
                    <a:bodyPr/>
                    <a:lstStyle/>
                    <a:p>
                      <a:r>
                        <a:rPr lang="en-US" dirty="0" smtClean="0"/>
                        <a:t>F</a:t>
                      </a:r>
                      <a:endParaRPr lang="en-US" dirty="0"/>
                    </a:p>
                  </a:txBody>
                  <a:tcPr/>
                </a:tc>
                <a:tc>
                  <a:txBody>
                    <a:bodyPr/>
                    <a:lstStyle/>
                    <a:p>
                      <a:endParaRPr lang="en-US"/>
                    </a:p>
                  </a:txBody>
                  <a:tcPr/>
                </a:tc>
                <a:tc>
                  <a:txBody>
                    <a:bodyPr/>
                    <a:lstStyle/>
                    <a:p>
                      <a:r>
                        <a:rPr lang="en-US" dirty="0" smtClean="0"/>
                        <a:t>F</a:t>
                      </a:r>
                      <a:endParaRPr 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am I talking to you about critical thinking?</a:t>
            </a:r>
            <a:endParaRPr lang="en-US" dirty="0"/>
          </a:p>
        </p:txBody>
      </p:sp>
      <p:sp>
        <p:nvSpPr>
          <p:cNvPr id="3" name="Content Placeholder 2"/>
          <p:cNvSpPr>
            <a:spLocks noGrp="1"/>
          </p:cNvSpPr>
          <p:nvPr>
            <p:ph idx="1"/>
          </p:nvPr>
        </p:nvSpPr>
        <p:spPr/>
        <p:txBody>
          <a:bodyPr>
            <a:normAutofit lnSpcReduction="10000"/>
          </a:bodyPr>
          <a:lstStyle/>
          <a:p>
            <a:r>
              <a:rPr lang="en-US" dirty="0" smtClean="0"/>
              <a:t>I am leading a push to bring explicit, structured, accumulative teaching of critical thinking skills into the middle-school curriculum.</a:t>
            </a:r>
          </a:p>
          <a:p>
            <a:r>
              <a:rPr lang="en-US" dirty="0" smtClean="0"/>
              <a:t>The year 7 Philosophy course has formed the basis</a:t>
            </a:r>
            <a:r>
              <a:rPr lang="en-US" dirty="0" smtClean="0"/>
              <a:t> for this push.</a:t>
            </a:r>
            <a:endParaRPr lang="en-US" dirty="0" smtClean="0"/>
          </a:p>
          <a:p>
            <a:pPr lvl="1"/>
            <a:r>
              <a:rPr lang="en-US" dirty="0" smtClean="0"/>
              <a:t>O</a:t>
            </a:r>
            <a:r>
              <a:rPr lang="en-US" dirty="0" smtClean="0"/>
              <a:t>ver </a:t>
            </a:r>
            <a:r>
              <a:rPr lang="en-US" dirty="0" smtClean="0"/>
              <a:t>the course of 2014 this course has been transformed from a philosophical problems-based course to a critical thinking course.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r>
                        <a:rPr lang="en-US" dirty="0" smtClean="0">
                          <a:solidFill>
                            <a:schemeClr val="bg1"/>
                          </a:solidFill>
                        </a:rPr>
                        <a:t>P</a:t>
                      </a:r>
                      <a:endParaRPr lang="en-US" dirty="0">
                        <a:solidFill>
                          <a:schemeClr val="bg1"/>
                        </a:solidFill>
                      </a:endParaRPr>
                    </a:p>
                  </a:txBody>
                  <a:tcPr/>
                </a:tc>
                <a:tc>
                  <a:txBody>
                    <a:bodyPr/>
                    <a:lstStyle/>
                    <a:p>
                      <a:r>
                        <a:rPr lang="en-US" sz="1800" dirty="0" err="1" smtClean="0">
                          <a:solidFill>
                            <a:schemeClr val="bg1"/>
                          </a:solidFill>
                          <a:effectLst>
                            <a:outerShdw blurRad="38100" dist="38100" dir="2700000" algn="tl">
                              <a:srgbClr val="000000">
                                <a:alpha val="43137"/>
                              </a:srgbClr>
                            </a:outerShdw>
                          </a:effectLst>
                          <a:latin typeface="Wingdings"/>
                          <a:ea typeface="Wingdings"/>
                          <a:cs typeface="Wingdings"/>
                        </a:rPr>
                        <a:t></a:t>
                      </a:r>
                      <a:endParaRPr lang="en-US" dirty="0">
                        <a:solidFill>
                          <a:schemeClr val="bg1"/>
                        </a:solidFill>
                      </a:endParaRPr>
                    </a:p>
                  </a:txBody>
                  <a:tcPr/>
                </a:tc>
                <a:tc>
                  <a:txBody>
                    <a:bodyPr/>
                    <a:lstStyle/>
                    <a:p>
                      <a:r>
                        <a:rPr lang="en-US" dirty="0" smtClean="0">
                          <a:solidFill>
                            <a:schemeClr val="bg1"/>
                          </a:solidFill>
                        </a:rPr>
                        <a:t>Q</a:t>
                      </a:r>
                      <a:endParaRPr lang="en-US" dirty="0">
                        <a:solidFill>
                          <a:schemeClr val="bg1"/>
                        </a:solidFill>
                      </a:endParaRPr>
                    </a:p>
                  </a:txBody>
                  <a:tcPr/>
                </a:tc>
                <a:tc>
                  <a:txBody>
                    <a:bodyPr/>
                    <a:lstStyle/>
                    <a:p>
                      <a:r>
                        <a:rPr lang="en-US" dirty="0" smtClean="0">
                          <a:solidFill>
                            <a:srgbClr val="FFFF00"/>
                          </a:solidFill>
                        </a:rPr>
                        <a:t>~</a:t>
                      </a:r>
                      <a:endParaRPr lang="en-US" dirty="0">
                        <a:solidFill>
                          <a:srgbClr val="FFFF00"/>
                        </a:solidFill>
                      </a:endParaRPr>
                    </a:p>
                  </a:txBody>
                  <a:tcPr/>
                </a:tc>
                <a:tc>
                  <a:txBody>
                    <a:bodyPr/>
                    <a:lstStyle/>
                    <a:p>
                      <a:r>
                        <a:rPr lang="en-US" dirty="0" smtClean="0">
                          <a:solidFill>
                            <a:srgbClr val="FFFF00"/>
                          </a:solidFill>
                        </a:rPr>
                        <a:t>P</a:t>
                      </a:r>
                      <a:endParaRPr lang="en-US" dirty="0">
                        <a:solidFill>
                          <a:srgbClr val="FFFF00"/>
                        </a:solidFill>
                      </a:endParaRPr>
                    </a:p>
                  </a:txBody>
                  <a:tcPr/>
                </a:tc>
                <a:tc>
                  <a:txBody>
                    <a:bodyPr/>
                    <a:lstStyle/>
                    <a:p>
                      <a:r>
                        <a:rPr lang="en-US" dirty="0" smtClean="0">
                          <a:solidFill>
                            <a:srgbClr val="E26BE2"/>
                          </a:solidFill>
                        </a:rPr>
                        <a:t>~</a:t>
                      </a:r>
                      <a:endParaRPr lang="en-US" dirty="0">
                        <a:solidFill>
                          <a:srgbClr val="E26BE2"/>
                        </a:solidFill>
                      </a:endParaRPr>
                    </a:p>
                  </a:txBody>
                  <a:tcPr/>
                </a:tc>
                <a:tc>
                  <a:txBody>
                    <a:bodyPr/>
                    <a:lstStyle/>
                    <a:p>
                      <a:r>
                        <a:rPr lang="en-US" dirty="0" smtClean="0">
                          <a:solidFill>
                            <a:srgbClr val="E26BE2"/>
                          </a:solidFill>
                        </a:rPr>
                        <a:t>Q</a:t>
                      </a:r>
                      <a:endParaRPr lang="en-US" dirty="0">
                        <a:solidFill>
                          <a:srgbClr val="E26BE2"/>
                        </a:solidFill>
                      </a:endParaRPr>
                    </a:p>
                  </a:txBody>
                  <a:tcPr/>
                </a:tc>
              </a:tr>
              <a:tr h="503356">
                <a:tc>
                  <a:txBody>
                    <a:bodyPr/>
                    <a:lstStyle/>
                    <a:p>
                      <a:r>
                        <a:rPr lang="en-US" smtClean="0"/>
                        <a:t>T</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c>
                  <a:txBody>
                    <a:bodyPr/>
                    <a:lstStyle/>
                    <a:p>
                      <a:endParaRPr lang="en-US" dirty="0"/>
                    </a:p>
                  </a:txBody>
                  <a:tcPr/>
                </a:tc>
                <a:tc>
                  <a:txBody>
                    <a:bodyPr/>
                    <a:lstStyle/>
                    <a:p>
                      <a:r>
                        <a:rPr lang="en-US" dirty="0" smtClean="0"/>
                        <a:t>T</a:t>
                      </a:r>
                      <a:endParaRPr lang="en-US" dirty="0"/>
                    </a:p>
                  </a:txBody>
                  <a:tcPr/>
                </a:tc>
              </a:tr>
              <a:tr h="503356">
                <a:tc>
                  <a:txBody>
                    <a:bodyPr/>
                    <a:lstStyle/>
                    <a:p>
                      <a:r>
                        <a:rPr lang="en-US" dirty="0" smtClean="0"/>
                        <a:t>T</a:t>
                      </a:r>
                      <a:endParaRPr lang="en-US" dirty="0"/>
                    </a:p>
                  </a:txBody>
                  <a:tcPr/>
                </a:tc>
                <a:tc>
                  <a:txBody>
                    <a:bodyPr/>
                    <a:lstStyle/>
                    <a:p>
                      <a:endParaRPr lang="en-US"/>
                    </a:p>
                  </a:txBody>
                  <a:tcPr/>
                </a:tc>
                <a:tc>
                  <a:txBody>
                    <a:bodyPr/>
                    <a:lstStyle/>
                    <a:p>
                      <a:r>
                        <a:rPr lang="en-US" dirty="0" smtClean="0"/>
                        <a:t>F</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c>
                  <a:txBody>
                    <a:bodyPr/>
                    <a:lstStyle/>
                    <a:p>
                      <a:endParaRPr lang="en-US"/>
                    </a:p>
                  </a:txBody>
                  <a:tcPr/>
                </a:tc>
                <a:tc>
                  <a:txBody>
                    <a:bodyPr/>
                    <a:lstStyle/>
                    <a:p>
                      <a:r>
                        <a:rPr lang="en-US" dirty="0" smtClean="0"/>
                        <a:t>F</a:t>
                      </a:r>
                      <a:endParaRPr lang="en-US" dirty="0"/>
                    </a:p>
                  </a:txBody>
                  <a:tcPr/>
                </a:tc>
              </a:tr>
              <a:tr h="503356">
                <a:tc>
                  <a:txBody>
                    <a:bodyPr/>
                    <a:lstStyle/>
                    <a:p>
                      <a:r>
                        <a:rPr lang="en-US" dirty="0" smtClean="0"/>
                        <a:t>F</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c>
                  <a:txBody>
                    <a:bodyPr/>
                    <a:lstStyle/>
                    <a:p>
                      <a:endParaRPr lang="en-US"/>
                    </a:p>
                  </a:txBody>
                  <a:tcPr/>
                </a:tc>
                <a:tc>
                  <a:txBody>
                    <a:bodyPr/>
                    <a:lstStyle/>
                    <a:p>
                      <a:r>
                        <a:rPr lang="en-US" dirty="0" smtClean="0"/>
                        <a:t>T</a:t>
                      </a:r>
                      <a:endParaRPr lang="en-US" dirty="0"/>
                    </a:p>
                  </a:txBody>
                  <a:tcPr/>
                </a:tc>
              </a:tr>
              <a:tr h="503356">
                <a:tc>
                  <a:txBody>
                    <a:bodyPr/>
                    <a:lstStyle/>
                    <a:p>
                      <a:r>
                        <a:rPr lang="en-US" dirty="0" smtClean="0"/>
                        <a:t>F</a:t>
                      </a:r>
                      <a:endParaRPr lang="en-US" dirty="0"/>
                    </a:p>
                  </a:txBody>
                  <a:tcPr/>
                </a:tc>
                <a:tc>
                  <a:txBody>
                    <a:bodyPr/>
                    <a:lstStyle/>
                    <a:p>
                      <a:endParaRPr lang="en-US" dirty="0"/>
                    </a:p>
                  </a:txBody>
                  <a:tcPr/>
                </a:tc>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c>
                  <a:txBody>
                    <a:bodyPr/>
                    <a:lstStyle/>
                    <a:p>
                      <a:endParaRPr lang="en-US" dirty="0"/>
                    </a:p>
                  </a:txBody>
                  <a:tcPr/>
                </a:tc>
                <a:tc>
                  <a:txBody>
                    <a:bodyPr/>
                    <a:lstStyle/>
                    <a:p>
                      <a:r>
                        <a:rPr lang="en-US" dirty="0" smtClean="0"/>
                        <a:t>F</a:t>
                      </a:r>
                      <a:endParaRPr lang="en-US"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r>
                        <a:rPr lang="en-US" dirty="0" smtClean="0">
                          <a:solidFill>
                            <a:schemeClr val="bg1"/>
                          </a:solidFill>
                        </a:rPr>
                        <a:t>P</a:t>
                      </a:r>
                      <a:endParaRPr lang="en-US" dirty="0">
                        <a:solidFill>
                          <a:schemeClr val="bg1"/>
                        </a:solidFill>
                      </a:endParaRPr>
                    </a:p>
                  </a:txBody>
                  <a:tcPr/>
                </a:tc>
                <a:tc>
                  <a:txBody>
                    <a:bodyPr/>
                    <a:lstStyle/>
                    <a:p>
                      <a:r>
                        <a:rPr lang="en-US" sz="1800" dirty="0" err="1" smtClean="0">
                          <a:solidFill>
                            <a:schemeClr val="bg1"/>
                          </a:solidFill>
                          <a:effectLst>
                            <a:outerShdw blurRad="38100" dist="38100" dir="2700000" algn="tl">
                              <a:srgbClr val="000000">
                                <a:alpha val="43137"/>
                              </a:srgbClr>
                            </a:outerShdw>
                          </a:effectLst>
                          <a:latin typeface="Wingdings"/>
                          <a:ea typeface="Wingdings"/>
                          <a:cs typeface="Wingdings"/>
                        </a:rPr>
                        <a:t></a:t>
                      </a:r>
                      <a:endParaRPr lang="en-US" dirty="0">
                        <a:solidFill>
                          <a:schemeClr val="bg1"/>
                        </a:solidFill>
                      </a:endParaRPr>
                    </a:p>
                  </a:txBody>
                  <a:tcPr/>
                </a:tc>
                <a:tc>
                  <a:txBody>
                    <a:bodyPr/>
                    <a:lstStyle/>
                    <a:p>
                      <a:r>
                        <a:rPr lang="en-US" dirty="0" smtClean="0">
                          <a:solidFill>
                            <a:schemeClr val="bg1"/>
                          </a:solidFill>
                        </a:rPr>
                        <a:t>Q</a:t>
                      </a:r>
                      <a:endParaRPr lang="en-US" dirty="0">
                        <a:solidFill>
                          <a:schemeClr val="bg1"/>
                        </a:solidFill>
                      </a:endParaRPr>
                    </a:p>
                  </a:txBody>
                  <a:tcPr/>
                </a:tc>
                <a:tc>
                  <a:txBody>
                    <a:bodyPr/>
                    <a:lstStyle/>
                    <a:p>
                      <a:r>
                        <a:rPr lang="en-US" dirty="0" smtClean="0">
                          <a:solidFill>
                            <a:srgbClr val="FFFF00"/>
                          </a:solidFill>
                        </a:rPr>
                        <a:t>~</a:t>
                      </a:r>
                      <a:endParaRPr lang="en-US" dirty="0">
                        <a:solidFill>
                          <a:srgbClr val="FFFF00"/>
                        </a:solidFill>
                      </a:endParaRPr>
                    </a:p>
                  </a:txBody>
                  <a:tcPr/>
                </a:tc>
                <a:tc>
                  <a:txBody>
                    <a:bodyPr/>
                    <a:lstStyle/>
                    <a:p>
                      <a:r>
                        <a:rPr lang="en-US" dirty="0" smtClean="0">
                          <a:solidFill>
                            <a:srgbClr val="FFFF00"/>
                          </a:solidFill>
                        </a:rPr>
                        <a:t>P</a:t>
                      </a:r>
                      <a:endParaRPr lang="en-US" dirty="0">
                        <a:solidFill>
                          <a:srgbClr val="FFFF00"/>
                        </a:solidFill>
                      </a:endParaRPr>
                    </a:p>
                  </a:txBody>
                  <a:tcPr/>
                </a:tc>
                <a:tc>
                  <a:txBody>
                    <a:bodyPr/>
                    <a:lstStyle/>
                    <a:p>
                      <a:r>
                        <a:rPr lang="en-US" dirty="0" smtClean="0">
                          <a:solidFill>
                            <a:srgbClr val="E26BE2"/>
                          </a:solidFill>
                        </a:rPr>
                        <a:t>~</a:t>
                      </a:r>
                      <a:endParaRPr lang="en-US" dirty="0">
                        <a:solidFill>
                          <a:srgbClr val="E26BE2"/>
                        </a:solidFill>
                      </a:endParaRPr>
                    </a:p>
                  </a:txBody>
                  <a:tcPr/>
                </a:tc>
                <a:tc>
                  <a:txBody>
                    <a:bodyPr/>
                    <a:lstStyle/>
                    <a:p>
                      <a:r>
                        <a:rPr lang="en-US" dirty="0" smtClean="0">
                          <a:solidFill>
                            <a:srgbClr val="E26BE2"/>
                          </a:solidFill>
                        </a:rPr>
                        <a:t>Q</a:t>
                      </a:r>
                      <a:endParaRPr lang="en-US" dirty="0">
                        <a:solidFill>
                          <a:srgbClr val="E26BE2"/>
                        </a:solidFill>
                      </a:endParaRPr>
                    </a:p>
                  </a:txBody>
                  <a:tcPr/>
                </a:tc>
              </a:tr>
              <a:tr h="503356">
                <a:tc>
                  <a:txBody>
                    <a:bodyPr/>
                    <a:lstStyle/>
                    <a:p>
                      <a:r>
                        <a:rPr lang="en-US" smtClean="0"/>
                        <a:t>T</a:t>
                      </a:r>
                      <a:endParaRPr lang="en-US" dirty="0"/>
                    </a:p>
                  </a:txBody>
                  <a:tcPr/>
                </a:tc>
                <a:tc>
                  <a:txBody>
                    <a:bodyPr/>
                    <a:lstStyle/>
                    <a:p>
                      <a:endParaRPr lang="en-US" dirty="0"/>
                    </a:p>
                  </a:txBody>
                  <a:tcPr/>
                </a:tc>
                <a:tc>
                  <a:txBody>
                    <a:bodyPr/>
                    <a:lstStyle/>
                    <a:p>
                      <a:r>
                        <a:rPr lang="en-US" dirty="0" smtClean="0"/>
                        <a:t>T</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r>
              <a:tr h="503356">
                <a:tc>
                  <a:txBody>
                    <a:bodyPr/>
                    <a:lstStyle/>
                    <a:p>
                      <a:r>
                        <a:rPr lang="en-US" dirty="0" smtClean="0"/>
                        <a:t>T</a:t>
                      </a:r>
                      <a:endParaRPr lang="en-US" dirty="0"/>
                    </a:p>
                  </a:txBody>
                  <a:tcPr/>
                </a:tc>
                <a:tc>
                  <a:txBody>
                    <a:bodyPr/>
                    <a:lstStyle/>
                    <a:p>
                      <a:endParaRPr lang="en-US"/>
                    </a:p>
                  </a:txBody>
                  <a:tcPr/>
                </a:tc>
                <a:tc>
                  <a:txBody>
                    <a:bodyPr/>
                    <a:lstStyle/>
                    <a:p>
                      <a:r>
                        <a:rPr lang="en-US" dirty="0" smtClean="0"/>
                        <a:t>F</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r>
              <a:tr h="503356">
                <a:tc>
                  <a:txBody>
                    <a:bodyPr/>
                    <a:lstStyle/>
                    <a:p>
                      <a:r>
                        <a:rPr lang="en-US" dirty="0" smtClean="0"/>
                        <a:t>F</a:t>
                      </a:r>
                      <a:endParaRPr lang="en-US" dirty="0"/>
                    </a:p>
                  </a:txBody>
                  <a:tcPr/>
                </a:tc>
                <a:tc>
                  <a:txBody>
                    <a:bodyPr/>
                    <a:lstStyle/>
                    <a:p>
                      <a:endParaRPr lang="en-US"/>
                    </a:p>
                  </a:txBody>
                  <a:tcPr/>
                </a:tc>
                <a:tc>
                  <a:txBody>
                    <a:bodyPr/>
                    <a:lstStyle/>
                    <a:p>
                      <a:r>
                        <a:rPr lang="en-US" dirty="0" smtClean="0"/>
                        <a:t>T</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r>
              <a:tr h="503356">
                <a:tc>
                  <a:txBody>
                    <a:bodyPr/>
                    <a:lstStyle/>
                    <a:p>
                      <a:r>
                        <a:rPr lang="en-US" dirty="0" smtClean="0"/>
                        <a:t>F</a:t>
                      </a:r>
                      <a:endParaRPr lang="en-US" dirty="0"/>
                    </a:p>
                  </a:txBody>
                  <a:tcPr/>
                </a:tc>
                <a:tc>
                  <a:txBody>
                    <a:bodyPr/>
                    <a:lstStyle/>
                    <a:p>
                      <a:endParaRPr lang="en-US" dirty="0"/>
                    </a:p>
                  </a:txBody>
                  <a:tcPr/>
                </a:tc>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r>
                        <a:rPr lang="en-US" dirty="0" smtClean="0">
                          <a:solidFill>
                            <a:schemeClr val="bg1"/>
                          </a:solidFill>
                        </a:rPr>
                        <a:t>P</a:t>
                      </a:r>
                      <a:endParaRPr lang="en-US" dirty="0">
                        <a:solidFill>
                          <a:schemeClr val="bg1"/>
                        </a:solidFill>
                      </a:endParaRPr>
                    </a:p>
                  </a:txBody>
                  <a:tcPr/>
                </a:tc>
                <a:tc>
                  <a:txBody>
                    <a:bodyPr/>
                    <a:lstStyle/>
                    <a:p>
                      <a:r>
                        <a:rPr lang="en-US" sz="1800" dirty="0" err="1" smtClean="0">
                          <a:solidFill>
                            <a:schemeClr val="bg1"/>
                          </a:solidFill>
                          <a:effectLst>
                            <a:outerShdw blurRad="38100" dist="38100" dir="2700000" algn="tl">
                              <a:srgbClr val="000000">
                                <a:alpha val="43137"/>
                              </a:srgbClr>
                            </a:outerShdw>
                          </a:effectLst>
                          <a:latin typeface="Wingdings"/>
                          <a:ea typeface="Wingdings"/>
                          <a:cs typeface="Wingdings"/>
                        </a:rPr>
                        <a:t></a:t>
                      </a:r>
                      <a:endParaRPr lang="en-US" dirty="0">
                        <a:solidFill>
                          <a:schemeClr val="bg1"/>
                        </a:solidFill>
                      </a:endParaRPr>
                    </a:p>
                  </a:txBody>
                  <a:tcPr/>
                </a:tc>
                <a:tc>
                  <a:txBody>
                    <a:bodyPr/>
                    <a:lstStyle/>
                    <a:p>
                      <a:r>
                        <a:rPr lang="en-US" dirty="0" smtClean="0">
                          <a:solidFill>
                            <a:schemeClr val="bg1"/>
                          </a:solidFill>
                        </a:rPr>
                        <a:t>Q</a:t>
                      </a:r>
                      <a:endParaRPr lang="en-US" dirty="0">
                        <a:solidFill>
                          <a:schemeClr val="bg1"/>
                        </a:solidFill>
                      </a:endParaRPr>
                    </a:p>
                  </a:txBody>
                  <a:tcPr/>
                </a:tc>
                <a:tc>
                  <a:txBody>
                    <a:bodyPr/>
                    <a:lstStyle/>
                    <a:p>
                      <a:r>
                        <a:rPr lang="en-US" dirty="0" smtClean="0">
                          <a:solidFill>
                            <a:srgbClr val="FFFF00"/>
                          </a:solidFill>
                        </a:rPr>
                        <a:t>~</a:t>
                      </a:r>
                      <a:endParaRPr lang="en-US" dirty="0">
                        <a:solidFill>
                          <a:srgbClr val="FFFF00"/>
                        </a:solidFill>
                      </a:endParaRPr>
                    </a:p>
                  </a:txBody>
                  <a:tcPr/>
                </a:tc>
                <a:tc>
                  <a:txBody>
                    <a:bodyPr/>
                    <a:lstStyle/>
                    <a:p>
                      <a:r>
                        <a:rPr lang="en-US" dirty="0" smtClean="0">
                          <a:solidFill>
                            <a:srgbClr val="FFFF00"/>
                          </a:solidFill>
                        </a:rPr>
                        <a:t>P</a:t>
                      </a:r>
                      <a:endParaRPr lang="en-US" dirty="0">
                        <a:solidFill>
                          <a:srgbClr val="FFFF00"/>
                        </a:solidFill>
                      </a:endParaRPr>
                    </a:p>
                  </a:txBody>
                  <a:tcPr/>
                </a:tc>
                <a:tc>
                  <a:txBody>
                    <a:bodyPr/>
                    <a:lstStyle/>
                    <a:p>
                      <a:r>
                        <a:rPr lang="en-US" dirty="0" smtClean="0">
                          <a:solidFill>
                            <a:srgbClr val="E26BE2"/>
                          </a:solidFill>
                        </a:rPr>
                        <a:t>~</a:t>
                      </a:r>
                      <a:endParaRPr lang="en-US" dirty="0">
                        <a:solidFill>
                          <a:srgbClr val="E26BE2"/>
                        </a:solidFill>
                      </a:endParaRPr>
                    </a:p>
                  </a:txBody>
                  <a:tcPr/>
                </a:tc>
                <a:tc>
                  <a:txBody>
                    <a:bodyPr/>
                    <a:lstStyle/>
                    <a:p>
                      <a:r>
                        <a:rPr lang="en-US" dirty="0" smtClean="0">
                          <a:solidFill>
                            <a:srgbClr val="E26BE2"/>
                          </a:solidFill>
                        </a:rPr>
                        <a:t>Q</a:t>
                      </a:r>
                      <a:endParaRPr lang="en-US" dirty="0">
                        <a:solidFill>
                          <a:srgbClr val="E26BE2"/>
                        </a:solidFill>
                      </a:endParaRPr>
                    </a:p>
                  </a:txBody>
                  <a:tcPr/>
                </a:tc>
              </a:tr>
              <a:tr h="503356">
                <a:tc>
                  <a:txBody>
                    <a:bodyPr/>
                    <a:lstStyle/>
                    <a:p>
                      <a:r>
                        <a:rPr lang="en-US" smtClean="0"/>
                        <a:t>T</a:t>
                      </a:r>
                      <a:endParaRPr lang="en-US" dirty="0"/>
                    </a:p>
                  </a:txBody>
                  <a:tcPr/>
                </a:tc>
                <a:tc>
                  <a:txBody>
                    <a:bodyPr/>
                    <a:lstStyle/>
                    <a:p>
                      <a:r>
                        <a:rPr lang="en-US" u="sng" dirty="0" smtClean="0"/>
                        <a:t>T</a:t>
                      </a:r>
                      <a:endParaRPr lang="en-US" u="sng" dirty="0"/>
                    </a:p>
                  </a:txBody>
                  <a:tcPr/>
                </a:tc>
                <a:tc>
                  <a:txBody>
                    <a:bodyPr/>
                    <a:lstStyle/>
                    <a:p>
                      <a:r>
                        <a:rPr lang="en-US" dirty="0" smtClean="0"/>
                        <a:t>T</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r>
              <a:tr h="503356">
                <a:tc>
                  <a:txBody>
                    <a:bodyPr/>
                    <a:lstStyle/>
                    <a:p>
                      <a:r>
                        <a:rPr lang="en-US" dirty="0" smtClean="0"/>
                        <a:t>T</a:t>
                      </a:r>
                      <a:endParaRPr lang="en-US" dirty="0"/>
                    </a:p>
                  </a:txBody>
                  <a:tcPr/>
                </a:tc>
                <a:tc>
                  <a:txBody>
                    <a:bodyPr/>
                    <a:lstStyle/>
                    <a:p>
                      <a:r>
                        <a:rPr lang="en-US" u="sng" dirty="0" smtClean="0"/>
                        <a:t>F</a:t>
                      </a:r>
                      <a:endParaRPr lang="en-US" u="sng" dirty="0"/>
                    </a:p>
                  </a:txBody>
                  <a:tcPr/>
                </a:tc>
                <a:tc>
                  <a:txBody>
                    <a:bodyPr/>
                    <a:lstStyle/>
                    <a:p>
                      <a:r>
                        <a:rPr lang="en-US" dirty="0" smtClean="0"/>
                        <a:t>F</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r>
              <a:tr h="503356">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T</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r>
              <a:tr h="503356">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r>
                        <a:rPr lang="en-US" dirty="0" smtClean="0">
                          <a:solidFill>
                            <a:schemeClr val="bg1"/>
                          </a:solidFill>
                        </a:rPr>
                        <a:t>P</a:t>
                      </a:r>
                      <a:endParaRPr lang="en-US" dirty="0">
                        <a:solidFill>
                          <a:schemeClr val="bg1"/>
                        </a:solidFill>
                      </a:endParaRPr>
                    </a:p>
                  </a:txBody>
                  <a:tcPr/>
                </a:tc>
                <a:tc>
                  <a:txBody>
                    <a:bodyPr/>
                    <a:lstStyle/>
                    <a:p>
                      <a:r>
                        <a:rPr lang="en-US" sz="1800" dirty="0" err="1" smtClean="0">
                          <a:solidFill>
                            <a:schemeClr val="bg1"/>
                          </a:solidFill>
                          <a:effectLst>
                            <a:outerShdw blurRad="38100" dist="38100" dir="2700000" algn="tl">
                              <a:srgbClr val="000000">
                                <a:alpha val="43137"/>
                              </a:srgbClr>
                            </a:outerShdw>
                          </a:effectLst>
                          <a:latin typeface="Wingdings"/>
                          <a:ea typeface="Wingdings"/>
                          <a:cs typeface="Wingdings"/>
                        </a:rPr>
                        <a:t></a:t>
                      </a:r>
                      <a:endParaRPr lang="en-US" dirty="0">
                        <a:solidFill>
                          <a:schemeClr val="bg1"/>
                        </a:solidFill>
                      </a:endParaRPr>
                    </a:p>
                  </a:txBody>
                  <a:tcPr/>
                </a:tc>
                <a:tc>
                  <a:txBody>
                    <a:bodyPr/>
                    <a:lstStyle/>
                    <a:p>
                      <a:r>
                        <a:rPr lang="en-US" dirty="0" smtClean="0">
                          <a:solidFill>
                            <a:schemeClr val="bg1"/>
                          </a:solidFill>
                        </a:rPr>
                        <a:t>Q</a:t>
                      </a:r>
                      <a:endParaRPr lang="en-US" dirty="0">
                        <a:solidFill>
                          <a:schemeClr val="bg1"/>
                        </a:solidFill>
                      </a:endParaRPr>
                    </a:p>
                  </a:txBody>
                  <a:tcPr/>
                </a:tc>
                <a:tc>
                  <a:txBody>
                    <a:bodyPr/>
                    <a:lstStyle/>
                    <a:p>
                      <a:r>
                        <a:rPr lang="en-US" dirty="0" smtClean="0">
                          <a:solidFill>
                            <a:srgbClr val="FFFF00"/>
                          </a:solidFill>
                        </a:rPr>
                        <a:t>~</a:t>
                      </a:r>
                      <a:endParaRPr lang="en-US" dirty="0">
                        <a:solidFill>
                          <a:srgbClr val="FFFF00"/>
                        </a:solidFill>
                      </a:endParaRPr>
                    </a:p>
                  </a:txBody>
                  <a:tcPr/>
                </a:tc>
                <a:tc>
                  <a:txBody>
                    <a:bodyPr/>
                    <a:lstStyle/>
                    <a:p>
                      <a:r>
                        <a:rPr lang="en-US" dirty="0" smtClean="0">
                          <a:solidFill>
                            <a:srgbClr val="FFFF00"/>
                          </a:solidFill>
                        </a:rPr>
                        <a:t>P</a:t>
                      </a:r>
                      <a:endParaRPr lang="en-US" dirty="0">
                        <a:solidFill>
                          <a:srgbClr val="FFFF00"/>
                        </a:solidFill>
                      </a:endParaRPr>
                    </a:p>
                  </a:txBody>
                  <a:tcPr/>
                </a:tc>
                <a:tc>
                  <a:txBody>
                    <a:bodyPr/>
                    <a:lstStyle/>
                    <a:p>
                      <a:r>
                        <a:rPr lang="en-US" dirty="0" smtClean="0">
                          <a:solidFill>
                            <a:srgbClr val="E26BE2"/>
                          </a:solidFill>
                        </a:rPr>
                        <a:t>~</a:t>
                      </a:r>
                      <a:endParaRPr lang="en-US" dirty="0">
                        <a:solidFill>
                          <a:srgbClr val="E26BE2"/>
                        </a:solidFill>
                      </a:endParaRPr>
                    </a:p>
                  </a:txBody>
                  <a:tcPr/>
                </a:tc>
                <a:tc>
                  <a:txBody>
                    <a:bodyPr/>
                    <a:lstStyle/>
                    <a:p>
                      <a:r>
                        <a:rPr lang="en-US" dirty="0" smtClean="0">
                          <a:solidFill>
                            <a:srgbClr val="E26BE2"/>
                          </a:solidFill>
                        </a:rPr>
                        <a:t>Q</a:t>
                      </a:r>
                      <a:endParaRPr lang="en-US" dirty="0">
                        <a:solidFill>
                          <a:srgbClr val="E26BE2"/>
                        </a:solidFill>
                      </a:endParaRPr>
                    </a:p>
                  </a:txBody>
                  <a:tcPr/>
                </a:tc>
              </a:tr>
              <a:tr h="503356">
                <a:tc>
                  <a:txBody>
                    <a:bodyPr/>
                    <a:lstStyle/>
                    <a:p>
                      <a:r>
                        <a:rPr lang="en-US" smtClean="0"/>
                        <a:t>T</a:t>
                      </a:r>
                      <a:endParaRPr lang="en-US" dirty="0"/>
                    </a:p>
                  </a:txBody>
                  <a:tcPr/>
                </a:tc>
                <a:tc>
                  <a:txBody>
                    <a:bodyPr/>
                    <a:lstStyle/>
                    <a:p>
                      <a:r>
                        <a:rPr lang="en-US" u="sng" dirty="0" smtClean="0"/>
                        <a:t>T</a:t>
                      </a:r>
                      <a:endParaRPr lang="en-US" u="sng" dirty="0"/>
                    </a:p>
                  </a:txBody>
                  <a:tcPr/>
                </a:tc>
                <a:tc>
                  <a:txBody>
                    <a:bodyPr/>
                    <a:lstStyle/>
                    <a:p>
                      <a:r>
                        <a:rPr lang="en-US" dirty="0" smtClean="0"/>
                        <a:t>T</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r>
              <a:tr h="503356">
                <a:tc>
                  <a:txBody>
                    <a:bodyPr/>
                    <a:lstStyle/>
                    <a:p>
                      <a:r>
                        <a:rPr lang="en-US" dirty="0" smtClean="0"/>
                        <a:t>T</a:t>
                      </a:r>
                      <a:endParaRPr lang="en-US" dirty="0"/>
                    </a:p>
                  </a:txBody>
                  <a:tcPr/>
                </a:tc>
                <a:tc>
                  <a:txBody>
                    <a:bodyPr/>
                    <a:lstStyle/>
                    <a:p>
                      <a:r>
                        <a:rPr lang="en-US" u="sng" dirty="0" smtClean="0"/>
                        <a:t>F</a:t>
                      </a:r>
                      <a:endParaRPr lang="en-US" u="sng" dirty="0"/>
                    </a:p>
                  </a:txBody>
                  <a:tcPr/>
                </a:tc>
                <a:tc>
                  <a:txBody>
                    <a:bodyPr/>
                    <a:lstStyle/>
                    <a:p>
                      <a:r>
                        <a:rPr lang="en-US" dirty="0" smtClean="0"/>
                        <a:t>F</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r>
              <a:tr h="503356">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T</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r>
              <a:tr h="503356">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r>
            </a:tbl>
          </a:graphicData>
        </a:graphic>
      </p:graphicFrame>
      <p:sp>
        <p:nvSpPr>
          <p:cNvPr id="6" name="Oval 5"/>
          <p:cNvSpPr/>
          <p:nvPr/>
        </p:nvSpPr>
        <p:spPr>
          <a:xfrm flipH="1">
            <a:off x="2578100" y="5245100"/>
            <a:ext cx="6565900" cy="609600"/>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decide if an argument is valid?</a:t>
            </a:r>
            <a:endParaRPr lang="en-US" dirty="0"/>
          </a:p>
        </p:txBody>
      </p:sp>
      <p:sp>
        <p:nvSpPr>
          <p:cNvPr id="8" name="TextBox 7"/>
          <p:cNvSpPr txBox="1"/>
          <p:nvPr/>
        </p:nvSpPr>
        <p:spPr>
          <a:xfrm>
            <a:off x="1107212" y="3191535"/>
            <a:ext cx="7322414" cy="646331"/>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At this point, having the argument in symbolic form is very handy.</a:t>
            </a:r>
            <a:endParaRPr lang="en-US" dirty="0">
              <a:solidFill>
                <a:schemeClr val="bg1"/>
              </a:solidFill>
              <a:effectLst>
                <a:outerShdw blurRad="50800" dist="50800" dir="2700000" algn="tl" rotWithShape="0">
                  <a:srgbClr val="000000">
                    <a:alpha val="43000"/>
                  </a:srgbClr>
                </a:outerShdw>
              </a:effectLst>
            </a:endParaRPr>
          </a:p>
        </p:txBody>
      </p:sp>
      <p:sp>
        <p:nvSpPr>
          <p:cNvPr id="9" name="Content Placeholder 2"/>
          <p:cNvSpPr txBox="1">
            <a:spLocks/>
          </p:cNvSpPr>
          <p:nvPr/>
        </p:nvSpPr>
        <p:spPr>
          <a:xfrm>
            <a:off x="260910" y="4157679"/>
            <a:ext cx="2985172" cy="250899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In Symbolic Form:</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P1) </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P</a:t>
            </a:r>
            <a:r>
              <a:rPr lang="en-US" sz="2400" dirty="0" smtClean="0">
                <a:solidFill>
                  <a:srgbClr val="FFFFFF"/>
                </a:solidFill>
                <a:effectLst>
                  <a:outerShdw blurRad="38100" dist="38100" dir="2700000" algn="tl">
                    <a:srgbClr val="000000">
                      <a:alpha val="43137"/>
                    </a:srgbClr>
                  </a:outerShdw>
                </a:effectLst>
              </a:rPr>
              <a:t> </a:t>
            </a:r>
            <a:r>
              <a:rPr lang="en-US" sz="2400" dirty="0" err="1" smtClean="0">
                <a:solidFill>
                  <a:srgbClr val="FFFFFF"/>
                </a:solidFill>
                <a:effectLst>
                  <a:outerShdw blurRad="38100" dist="38100" dir="2700000" algn="tl">
                    <a:srgbClr val="000000">
                      <a:alpha val="43137"/>
                    </a:srgbClr>
                  </a:outerShdw>
                </a:effectLst>
                <a:latin typeface="Wingdings"/>
                <a:ea typeface="Wingdings"/>
                <a:cs typeface="Wingdings"/>
              </a:rPr>
              <a:t></a:t>
            </a:r>
            <a:r>
              <a:rPr kumimoji="0" lang="en-US" sz="24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P2) </a:t>
            </a:r>
            <a:r>
              <a:rPr kumimoji="0" lang="en-US" sz="24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P</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______________</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 </a:t>
            </a:r>
            <a:r>
              <a:rPr kumimoji="0" lang="en-US" sz="2400" b="0"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mn-lt"/>
                <a:ea typeface="+mn-ea"/>
                <a:cs typeface="+mn-cs"/>
              </a:rPr>
              <a:t>~ Q</a:t>
            </a: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3"/>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graphicFrame>
        <p:nvGraphicFramePr>
          <p:cNvPr id="10" name="Table 9"/>
          <p:cNvGraphicFramePr>
            <a:graphicFrameLocks noGrp="1"/>
          </p:cNvGraphicFramePr>
          <p:nvPr/>
        </p:nvGraphicFramePr>
        <p:xfrm>
          <a:off x="3048001" y="3837866"/>
          <a:ext cx="6095999" cy="251678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503356">
                <a:tc>
                  <a:txBody>
                    <a:bodyPr/>
                    <a:lstStyle/>
                    <a:p>
                      <a:r>
                        <a:rPr lang="en-US" dirty="0" smtClean="0">
                          <a:solidFill>
                            <a:schemeClr val="bg1"/>
                          </a:solidFill>
                        </a:rPr>
                        <a:t>P</a:t>
                      </a:r>
                      <a:endParaRPr lang="en-US" dirty="0">
                        <a:solidFill>
                          <a:schemeClr val="bg1"/>
                        </a:solidFill>
                      </a:endParaRPr>
                    </a:p>
                  </a:txBody>
                  <a:tcPr/>
                </a:tc>
                <a:tc>
                  <a:txBody>
                    <a:bodyPr/>
                    <a:lstStyle/>
                    <a:p>
                      <a:r>
                        <a:rPr lang="en-US" sz="1800" dirty="0" err="1" smtClean="0">
                          <a:solidFill>
                            <a:schemeClr val="bg1"/>
                          </a:solidFill>
                          <a:effectLst>
                            <a:outerShdw blurRad="38100" dist="38100" dir="2700000" algn="tl">
                              <a:srgbClr val="000000">
                                <a:alpha val="43137"/>
                              </a:srgbClr>
                            </a:outerShdw>
                          </a:effectLst>
                          <a:latin typeface="Wingdings"/>
                          <a:ea typeface="Wingdings"/>
                          <a:cs typeface="Wingdings"/>
                        </a:rPr>
                        <a:t></a:t>
                      </a:r>
                      <a:endParaRPr lang="en-US" dirty="0">
                        <a:solidFill>
                          <a:schemeClr val="bg1"/>
                        </a:solidFill>
                      </a:endParaRPr>
                    </a:p>
                  </a:txBody>
                  <a:tcPr/>
                </a:tc>
                <a:tc>
                  <a:txBody>
                    <a:bodyPr/>
                    <a:lstStyle/>
                    <a:p>
                      <a:r>
                        <a:rPr lang="en-US" dirty="0" smtClean="0">
                          <a:solidFill>
                            <a:schemeClr val="bg1"/>
                          </a:solidFill>
                        </a:rPr>
                        <a:t>Q</a:t>
                      </a:r>
                      <a:endParaRPr lang="en-US" dirty="0">
                        <a:solidFill>
                          <a:schemeClr val="bg1"/>
                        </a:solidFill>
                      </a:endParaRPr>
                    </a:p>
                  </a:txBody>
                  <a:tcPr/>
                </a:tc>
                <a:tc>
                  <a:txBody>
                    <a:bodyPr/>
                    <a:lstStyle/>
                    <a:p>
                      <a:r>
                        <a:rPr lang="en-US" dirty="0" smtClean="0">
                          <a:solidFill>
                            <a:srgbClr val="FFFF00"/>
                          </a:solidFill>
                        </a:rPr>
                        <a:t>~</a:t>
                      </a:r>
                      <a:endParaRPr lang="en-US" dirty="0">
                        <a:solidFill>
                          <a:srgbClr val="FFFF00"/>
                        </a:solidFill>
                      </a:endParaRPr>
                    </a:p>
                  </a:txBody>
                  <a:tcPr/>
                </a:tc>
                <a:tc>
                  <a:txBody>
                    <a:bodyPr/>
                    <a:lstStyle/>
                    <a:p>
                      <a:r>
                        <a:rPr lang="en-US" dirty="0" smtClean="0">
                          <a:solidFill>
                            <a:srgbClr val="FFFF00"/>
                          </a:solidFill>
                        </a:rPr>
                        <a:t>P</a:t>
                      </a:r>
                      <a:endParaRPr lang="en-US" dirty="0">
                        <a:solidFill>
                          <a:srgbClr val="FFFF00"/>
                        </a:solidFill>
                      </a:endParaRPr>
                    </a:p>
                  </a:txBody>
                  <a:tcPr/>
                </a:tc>
                <a:tc>
                  <a:txBody>
                    <a:bodyPr/>
                    <a:lstStyle/>
                    <a:p>
                      <a:r>
                        <a:rPr lang="en-US" dirty="0" smtClean="0">
                          <a:solidFill>
                            <a:srgbClr val="E26BE2"/>
                          </a:solidFill>
                        </a:rPr>
                        <a:t>~</a:t>
                      </a:r>
                      <a:endParaRPr lang="en-US" dirty="0">
                        <a:solidFill>
                          <a:srgbClr val="E26BE2"/>
                        </a:solidFill>
                      </a:endParaRPr>
                    </a:p>
                  </a:txBody>
                  <a:tcPr/>
                </a:tc>
                <a:tc>
                  <a:txBody>
                    <a:bodyPr/>
                    <a:lstStyle/>
                    <a:p>
                      <a:r>
                        <a:rPr lang="en-US" dirty="0" smtClean="0">
                          <a:solidFill>
                            <a:srgbClr val="E26BE2"/>
                          </a:solidFill>
                        </a:rPr>
                        <a:t>Q</a:t>
                      </a:r>
                      <a:endParaRPr lang="en-US" dirty="0">
                        <a:solidFill>
                          <a:srgbClr val="E26BE2"/>
                        </a:solidFill>
                      </a:endParaRPr>
                    </a:p>
                  </a:txBody>
                  <a:tcPr/>
                </a:tc>
              </a:tr>
              <a:tr h="503356">
                <a:tc>
                  <a:txBody>
                    <a:bodyPr/>
                    <a:lstStyle/>
                    <a:p>
                      <a:r>
                        <a:rPr lang="en-US" smtClean="0"/>
                        <a:t>T</a:t>
                      </a:r>
                      <a:endParaRPr lang="en-US" dirty="0"/>
                    </a:p>
                  </a:txBody>
                  <a:tcPr/>
                </a:tc>
                <a:tc>
                  <a:txBody>
                    <a:bodyPr/>
                    <a:lstStyle/>
                    <a:p>
                      <a:r>
                        <a:rPr lang="en-US" u="sng" dirty="0" smtClean="0"/>
                        <a:t>T</a:t>
                      </a:r>
                      <a:endParaRPr lang="en-US" u="sng" dirty="0"/>
                    </a:p>
                  </a:txBody>
                  <a:tcPr/>
                </a:tc>
                <a:tc>
                  <a:txBody>
                    <a:bodyPr/>
                    <a:lstStyle/>
                    <a:p>
                      <a:r>
                        <a:rPr lang="en-US" dirty="0" smtClean="0"/>
                        <a:t>T</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r>
              <a:tr h="503356">
                <a:tc>
                  <a:txBody>
                    <a:bodyPr/>
                    <a:lstStyle/>
                    <a:p>
                      <a:r>
                        <a:rPr lang="en-US" dirty="0" smtClean="0"/>
                        <a:t>T</a:t>
                      </a:r>
                      <a:endParaRPr lang="en-US" dirty="0"/>
                    </a:p>
                  </a:txBody>
                  <a:tcPr/>
                </a:tc>
                <a:tc>
                  <a:txBody>
                    <a:bodyPr/>
                    <a:lstStyle/>
                    <a:p>
                      <a:r>
                        <a:rPr lang="en-US" u="sng" dirty="0" smtClean="0"/>
                        <a:t>F</a:t>
                      </a:r>
                      <a:endParaRPr lang="en-US" u="sng" dirty="0"/>
                    </a:p>
                  </a:txBody>
                  <a:tcPr/>
                </a:tc>
                <a:tc>
                  <a:txBody>
                    <a:bodyPr/>
                    <a:lstStyle/>
                    <a:p>
                      <a:r>
                        <a:rPr lang="en-US" dirty="0" smtClean="0"/>
                        <a:t>F</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r>
              <a:tr h="503356">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T</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c>
                  <a:txBody>
                    <a:bodyPr/>
                    <a:lstStyle/>
                    <a:p>
                      <a:r>
                        <a:rPr lang="en-US" u="sng" dirty="0" smtClean="0"/>
                        <a:t>F</a:t>
                      </a:r>
                      <a:endParaRPr lang="en-US" u="sng" dirty="0"/>
                    </a:p>
                  </a:txBody>
                  <a:tcPr/>
                </a:tc>
                <a:tc>
                  <a:txBody>
                    <a:bodyPr/>
                    <a:lstStyle/>
                    <a:p>
                      <a:r>
                        <a:rPr lang="en-US" dirty="0" smtClean="0"/>
                        <a:t>T</a:t>
                      </a:r>
                      <a:endParaRPr lang="en-US" dirty="0"/>
                    </a:p>
                  </a:txBody>
                  <a:tcPr/>
                </a:tc>
              </a:tr>
              <a:tr h="503356">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c>
                  <a:txBody>
                    <a:bodyPr/>
                    <a:lstStyle/>
                    <a:p>
                      <a:r>
                        <a:rPr lang="en-US" u="sng" dirty="0" smtClean="0"/>
                        <a:t>T</a:t>
                      </a:r>
                      <a:endParaRPr lang="en-US" u="sng" dirty="0"/>
                    </a:p>
                  </a:txBody>
                  <a:tcPr/>
                </a:tc>
                <a:tc>
                  <a:txBody>
                    <a:bodyPr/>
                    <a:lstStyle/>
                    <a:p>
                      <a:r>
                        <a:rPr lang="en-US" dirty="0" smtClean="0"/>
                        <a:t>F</a:t>
                      </a:r>
                      <a:endParaRPr lang="en-US" dirty="0"/>
                    </a:p>
                  </a:txBody>
                  <a:tcPr/>
                </a:tc>
              </a:tr>
            </a:tbl>
          </a:graphicData>
        </a:graphic>
      </p:graphicFrame>
      <p:sp>
        <p:nvSpPr>
          <p:cNvPr id="6" name="Oval 5"/>
          <p:cNvSpPr/>
          <p:nvPr/>
        </p:nvSpPr>
        <p:spPr>
          <a:xfrm flipH="1">
            <a:off x="2578100" y="5245100"/>
            <a:ext cx="6565900" cy="609600"/>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95132" y="6147088"/>
            <a:ext cx="2501900" cy="584776"/>
          </a:xfrm>
          <a:prstGeom prst="rect">
            <a:avLst/>
          </a:prstGeom>
          <a:noFill/>
        </p:spPr>
        <p:txBody>
          <a:bodyPr wrap="square" rtlCol="0">
            <a:spAutoFit/>
          </a:bodyPr>
          <a:lstStyle/>
          <a:p>
            <a:r>
              <a:rPr lang="en-US" sz="3200" dirty="0" smtClean="0">
                <a:ln>
                  <a:solidFill>
                    <a:schemeClr val="bg1"/>
                  </a:solidFill>
                </a:ln>
                <a:solidFill>
                  <a:srgbClr val="FF0000"/>
                </a:solidFill>
              </a:rPr>
              <a:t>Invalid!</a:t>
            </a:r>
            <a:endParaRPr lang="en-US" sz="3200" dirty="0">
              <a:ln>
                <a:solidFill>
                  <a:schemeClr val="bg1"/>
                </a:solidFill>
              </a:ln>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Soundness</a:t>
            </a:r>
            <a:endParaRPr lang="en-US" dirty="0"/>
          </a:p>
        </p:txBody>
      </p:sp>
      <p:sp>
        <p:nvSpPr>
          <p:cNvPr id="3" name="Content Placeholder 2"/>
          <p:cNvSpPr>
            <a:spLocks noGrp="1"/>
          </p:cNvSpPr>
          <p:nvPr>
            <p:ph idx="1"/>
          </p:nvPr>
        </p:nvSpPr>
        <p:spPr/>
        <p:txBody>
          <a:bodyPr/>
          <a:lstStyle/>
          <a:p>
            <a:r>
              <a:rPr lang="en-US" dirty="0" smtClean="0"/>
              <a:t>So much for validity – what is soundness?</a:t>
            </a:r>
          </a:p>
          <a:p>
            <a:r>
              <a:rPr lang="en-US" dirty="0" smtClean="0"/>
              <a:t>An argument is sound if it is valid, and all of its premises are true.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do we decide if the premises of</a:t>
            </a:r>
            <a:r>
              <a:rPr lang="en-US" sz="3600" dirty="0" smtClean="0"/>
              <a:t> </a:t>
            </a:r>
            <a:r>
              <a:rPr lang="en-US" sz="3600" dirty="0" smtClean="0"/>
              <a:t>an</a:t>
            </a:r>
            <a:r>
              <a:rPr lang="en-US" sz="3600" dirty="0" smtClean="0"/>
              <a:t> </a:t>
            </a:r>
            <a:r>
              <a:rPr lang="en-US" sz="3600" dirty="0" smtClean="0"/>
              <a:t>argument are </a:t>
            </a:r>
            <a:r>
              <a:rPr lang="en-US" sz="3600" dirty="0" smtClean="0"/>
              <a:t>true?</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Sometimes we already </a:t>
            </a:r>
            <a:r>
              <a:rPr lang="en-US" dirty="0" smtClean="0"/>
              <a:t>know that our premises are true.</a:t>
            </a:r>
          </a:p>
          <a:p>
            <a:pPr lvl="1"/>
            <a:r>
              <a:rPr lang="en-US" dirty="0" smtClean="0"/>
              <a:t>In such cases, we are just working out the logical implications of our prior knowledge.</a:t>
            </a:r>
          </a:p>
          <a:p>
            <a:r>
              <a:rPr lang="en-US" dirty="0" smtClean="0"/>
              <a:t>What if we don’t know whether the premises of an argument are true?</a:t>
            </a:r>
          </a:p>
          <a:p>
            <a:r>
              <a:rPr lang="en-US" dirty="0" smtClean="0"/>
              <a:t>Then we need to do some research.</a:t>
            </a:r>
          </a:p>
          <a:p>
            <a:r>
              <a:rPr lang="en-US" dirty="0" smtClean="0"/>
              <a:t>What if we find conflicting answers?</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the three kinds of thinking related?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Independent </a:t>
            </a:r>
            <a:r>
              <a:rPr lang="en-US" dirty="0" smtClean="0"/>
              <a:t>thinking need not involve reasoned/logical thinking.</a:t>
            </a:r>
          </a:p>
          <a:p>
            <a:pPr lvl="1"/>
            <a:r>
              <a:rPr lang="en-US" dirty="0" smtClean="0"/>
              <a:t>We all know people who have plenty of original ideas, all of which are completely illogical and baseless.</a:t>
            </a:r>
          </a:p>
          <a:p>
            <a:pPr lvl="1">
              <a:buNone/>
            </a:pPr>
            <a:endParaRPr lang="en-US" dirty="0" smtClean="0"/>
          </a:p>
          <a:p>
            <a:r>
              <a:rPr lang="en-US" dirty="0" smtClean="0"/>
              <a:t>However, </a:t>
            </a:r>
            <a:r>
              <a:rPr lang="en-US" i="1" dirty="0" smtClean="0"/>
              <a:t>quality</a:t>
            </a:r>
            <a:r>
              <a:rPr lang="en-US" dirty="0" smtClean="0"/>
              <a:t> independent </a:t>
            </a:r>
            <a:r>
              <a:rPr lang="en-US" dirty="0" smtClean="0"/>
              <a:t>thinking requires logic/good reasoning.</a:t>
            </a:r>
            <a:endParaRPr lang="en-US" dirty="0" smtClean="0"/>
          </a:p>
          <a:p>
            <a:pPr lvl="1"/>
            <a:r>
              <a:rPr lang="en-US" dirty="0" smtClean="0"/>
              <a:t>To come </a:t>
            </a:r>
            <a:r>
              <a:rPr lang="en-US" dirty="0" smtClean="0"/>
              <a:t>up with original ideas that are worthwhile, you will often need to use  sound reasoning.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the three kinds of thinking related?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Reflective thinking need not involve reasoned/logical thinking.</a:t>
            </a:r>
          </a:p>
          <a:p>
            <a:pPr lvl="1"/>
            <a:r>
              <a:rPr lang="en-US" dirty="0" smtClean="0"/>
              <a:t>It is perfectly possible to think about ones previous thinking processes in a way that is illogical.</a:t>
            </a:r>
          </a:p>
          <a:p>
            <a:r>
              <a:rPr lang="en-US" dirty="0" smtClean="0"/>
              <a:t>However, </a:t>
            </a:r>
            <a:r>
              <a:rPr lang="en-US" i="1" dirty="0" smtClean="0"/>
              <a:t>quality </a:t>
            </a:r>
            <a:r>
              <a:rPr lang="en-US" dirty="0" smtClean="0"/>
              <a:t>reflection requires logic/good reasoning. </a:t>
            </a:r>
          </a:p>
          <a:p>
            <a:pPr lvl="1"/>
            <a:r>
              <a:rPr lang="en-US" dirty="0" smtClean="0"/>
              <a:t>For reflection to be worthwhile it must involve high quality evaluation of previous reasoning processes.</a:t>
            </a:r>
          </a:p>
          <a:p>
            <a:pPr lvl="1"/>
            <a:r>
              <a:rPr lang="en-US" dirty="0" smtClean="0"/>
              <a:t>This requires skills in logical analysis and evaluation.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the three kinds of thinking related?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dispositions </a:t>
            </a:r>
            <a:r>
              <a:rPr lang="en-US" dirty="0" smtClean="0"/>
              <a:t>can’t be taught in the same way that the skills can.</a:t>
            </a:r>
          </a:p>
          <a:p>
            <a:r>
              <a:rPr lang="en-US" dirty="0" smtClean="0"/>
              <a:t>We (parents and teachers) need to model them.</a:t>
            </a:r>
          </a:p>
          <a:p>
            <a:r>
              <a:rPr lang="en-US" dirty="0" smtClean="0"/>
              <a:t>Of course, having the skills helps with the dispositions as well.</a:t>
            </a:r>
          </a:p>
          <a:p>
            <a:r>
              <a:rPr lang="en-US" dirty="0" smtClean="0"/>
              <a:t>We all enjoy doing things we are good at.</a:t>
            </a:r>
          </a:p>
          <a:p>
            <a:r>
              <a:rPr lang="en-US" dirty="0" smtClean="0"/>
              <a:t>And we are all disposed to do the things that we enjoy.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critical thinking?</a:t>
            </a:r>
            <a:endParaRPr lang="en-US" dirty="0"/>
          </a:p>
        </p:txBody>
      </p:sp>
      <p:sp>
        <p:nvSpPr>
          <p:cNvPr id="3" name="Content Placeholder 2"/>
          <p:cNvSpPr>
            <a:spLocks noGrp="1"/>
          </p:cNvSpPr>
          <p:nvPr>
            <p:ph idx="1"/>
          </p:nvPr>
        </p:nvSpPr>
        <p:spPr>
          <a:xfrm>
            <a:off x="712788" y="3012141"/>
            <a:ext cx="7716837" cy="3533761"/>
          </a:xfrm>
        </p:spPr>
        <p:txBody>
          <a:bodyPr>
            <a:normAutofit fontScale="77500" lnSpcReduction="20000"/>
          </a:bodyPr>
          <a:lstStyle/>
          <a:p>
            <a:r>
              <a:rPr lang="en-US" dirty="0" smtClean="0"/>
              <a:t>We all have a rough idea of what thinking is, but what is </a:t>
            </a:r>
            <a:r>
              <a:rPr lang="en-US" i="1" dirty="0" smtClean="0"/>
              <a:t>critical </a:t>
            </a:r>
            <a:r>
              <a:rPr lang="en-US" dirty="0" smtClean="0"/>
              <a:t>thinking?</a:t>
            </a:r>
          </a:p>
          <a:p>
            <a:r>
              <a:rPr lang="en-US" dirty="0" smtClean="0"/>
              <a:t>Sometimes we use the word “critical” to simply mean “negative”: </a:t>
            </a:r>
          </a:p>
          <a:p>
            <a:pPr lvl="1"/>
            <a:r>
              <a:rPr lang="en-US" dirty="0" smtClean="0"/>
              <a:t>E.g. “I wish you were not always so critical of my handwriting!”</a:t>
            </a:r>
          </a:p>
          <a:p>
            <a:pPr lvl="1">
              <a:buNone/>
            </a:pPr>
            <a:endParaRPr lang="en-US" dirty="0" smtClean="0"/>
          </a:p>
          <a:p>
            <a:r>
              <a:rPr lang="en-US" dirty="0" smtClean="0"/>
              <a:t>“Critical thinking” does not mean “negative thinking”, although it sometimes does involve negative evaluations.</a:t>
            </a:r>
          </a:p>
          <a:p>
            <a:pPr lvl="1"/>
            <a:r>
              <a:rPr lang="en-US" dirty="0" smtClean="0"/>
              <a:t>Think film critics.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Critical Thinking Important?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Mathematics involves abstract reasoning with quantities/numbers.</a:t>
            </a:r>
          </a:p>
          <a:p>
            <a:r>
              <a:rPr lang="en-US" dirty="0" smtClean="0"/>
              <a:t>Critical thinking (especially the logic) involves abstract reasoning with propositions/statements.</a:t>
            </a:r>
          </a:p>
          <a:p>
            <a:r>
              <a:rPr lang="en-US" dirty="0" smtClean="0"/>
              <a:t>We demand that mathematical reasoning skills be explicitly taught up to year 10 and beyond.</a:t>
            </a:r>
          </a:p>
          <a:p>
            <a:r>
              <a:rPr lang="en-US" dirty="0" smtClean="0"/>
              <a:t>Why don’t we insist that critical thinking skills be explicitly taught up to year 10 and beyond?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 can help fix our “democracy”</a:t>
            </a:r>
            <a:endParaRPr lang="en-US" dirty="0"/>
          </a:p>
        </p:txBody>
      </p:sp>
      <p:sp>
        <p:nvSpPr>
          <p:cNvPr id="4" name="Rectangle 3"/>
          <p:cNvSpPr/>
          <p:nvPr/>
        </p:nvSpPr>
        <p:spPr>
          <a:xfrm>
            <a:off x="1244600" y="3094107"/>
            <a:ext cx="1447800" cy="1660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714500" y="3500507"/>
            <a:ext cx="825500" cy="707886"/>
          </a:xfrm>
          <a:prstGeom prst="rect">
            <a:avLst/>
          </a:prstGeom>
          <a:noFill/>
        </p:spPr>
        <p:txBody>
          <a:bodyPr wrap="square" rtlCol="0">
            <a:spAutoFit/>
          </a:bodyPr>
          <a:lstStyle/>
          <a:p>
            <a:r>
              <a:rPr lang="en-US" sz="4000" dirty="0" smtClean="0">
                <a:solidFill>
                  <a:srgbClr val="FFFFFF"/>
                </a:solidFill>
              </a:rPr>
              <a:t>E</a:t>
            </a:r>
            <a:endParaRPr lang="en-US" sz="4000" dirty="0">
              <a:solidFill>
                <a:srgbClr val="FFFFFF"/>
              </a:solidFill>
            </a:endParaRPr>
          </a:p>
        </p:txBody>
      </p:sp>
      <p:sp>
        <p:nvSpPr>
          <p:cNvPr id="6" name="Rectangle 5"/>
          <p:cNvSpPr/>
          <p:nvPr/>
        </p:nvSpPr>
        <p:spPr>
          <a:xfrm>
            <a:off x="3022600" y="3094107"/>
            <a:ext cx="1447800" cy="1660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800600" y="3094107"/>
            <a:ext cx="1447800" cy="1660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616700" y="3094107"/>
            <a:ext cx="1447800" cy="16603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79800" y="3500507"/>
            <a:ext cx="825500" cy="707886"/>
          </a:xfrm>
          <a:prstGeom prst="rect">
            <a:avLst/>
          </a:prstGeom>
          <a:noFill/>
        </p:spPr>
        <p:txBody>
          <a:bodyPr wrap="square" rtlCol="0">
            <a:spAutoFit/>
          </a:bodyPr>
          <a:lstStyle/>
          <a:p>
            <a:r>
              <a:rPr lang="en-US" sz="4000" dirty="0" smtClean="0">
                <a:solidFill>
                  <a:srgbClr val="FFFFFF"/>
                </a:solidFill>
              </a:rPr>
              <a:t>J</a:t>
            </a:r>
            <a:endParaRPr lang="en-US" sz="4000" dirty="0">
              <a:solidFill>
                <a:srgbClr val="FFFFFF"/>
              </a:solidFill>
            </a:endParaRPr>
          </a:p>
        </p:txBody>
      </p:sp>
      <p:sp>
        <p:nvSpPr>
          <p:cNvPr id="10" name="TextBox 9"/>
          <p:cNvSpPr txBox="1"/>
          <p:nvPr/>
        </p:nvSpPr>
        <p:spPr>
          <a:xfrm>
            <a:off x="5257800" y="3500507"/>
            <a:ext cx="825500" cy="707886"/>
          </a:xfrm>
          <a:prstGeom prst="rect">
            <a:avLst/>
          </a:prstGeom>
          <a:noFill/>
        </p:spPr>
        <p:txBody>
          <a:bodyPr wrap="square" rtlCol="0">
            <a:spAutoFit/>
          </a:bodyPr>
          <a:lstStyle/>
          <a:p>
            <a:r>
              <a:rPr lang="en-US" sz="4000" dirty="0" smtClean="0">
                <a:solidFill>
                  <a:srgbClr val="FFFFFF"/>
                </a:solidFill>
              </a:rPr>
              <a:t>2</a:t>
            </a:r>
            <a:endParaRPr lang="en-US" sz="4000" dirty="0">
              <a:solidFill>
                <a:srgbClr val="FFFFFF"/>
              </a:solidFill>
            </a:endParaRPr>
          </a:p>
        </p:txBody>
      </p:sp>
      <p:sp>
        <p:nvSpPr>
          <p:cNvPr id="11" name="TextBox 10"/>
          <p:cNvSpPr txBox="1"/>
          <p:nvPr/>
        </p:nvSpPr>
        <p:spPr>
          <a:xfrm>
            <a:off x="7048500" y="3500507"/>
            <a:ext cx="825500" cy="707886"/>
          </a:xfrm>
          <a:prstGeom prst="rect">
            <a:avLst/>
          </a:prstGeom>
          <a:noFill/>
        </p:spPr>
        <p:txBody>
          <a:bodyPr wrap="square" rtlCol="0">
            <a:spAutoFit/>
          </a:bodyPr>
          <a:lstStyle/>
          <a:p>
            <a:r>
              <a:rPr lang="en-US" sz="4000" dirty="0" smtClean="0">
                <a:solidFill>
                  <a:srgbClr val="FFFFFF"/>
                </a:solidFill>
              </a:rPr>
              <a:t>5</a:t>
            </a:r>
            <a:endParaRPr lang="en-US" sz="4000" dirty="0">
              <a:solidFill>
                <a:srgbClr val="FFFFFF"/>
              </a:solidFill>
            </a:endParaRPr>
          </a:p>
        </p:txBody>
      </p:sp>
      <p:sp>
        <p:nvSpPr>
          <p:cNvPr id="12" name="Content Placeholder 2"/>
          <p:cNvSpPr txBox="1">
            <a:spLocks/>
          </p:cNvSpPr>
          <p:nvPr/>
        </p:nvSpPr>
        <p:spPr>
          <a:xfrm>
            <a:off x="150812" y="5016500"/>
            <a:ext cx="8815387" cy="18415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kumimoji="0" lang="en-US" sz="2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Each card has a number on one</a:t>
            </a:r>
            <a:r>
              <a:rPr kumimoji="0" lang="en-US" sz="2400" b="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side and a letter on the other.</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lang="en-US" sz="2400" dirty="0" smtClean="0">
                <a:solidFill>
                  <a:schemeClr val="bg1"/>
                </a:solidFill>
                <a:effectLst>
                  <a:outerShdw blurRad="38100" dist="38100" dir="2700000" algn="tl">
                    <a:srgbClr val="000000">
                      <a:alpha val="43137"/>
                    </a:srgbClr>
                  </a:outerShdw>
                </a:effectLst>
              </a:rPr>
              <a:t>Which two cards do you need to turn over to test the following hypothesis?</a:t>
            </a: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r>
              <a:rPr lang="en-US" sz="2400" i="1" dirty="0" smtClean="0">
                <a:solidFill>
                  <a:schemeClr val="bg1"/>
                </a:solidFill>
                <a:effectLst>
                  <a:outerShdw blurRad="38100" dist="38100" dir="2700000" algn="tl">
                    <a:srgbClr val="000000">
                      <a:alpha val="43137"/>
                    </a:srgbClr>
                  </a:outerShdw>
                </a:effectLst>
              </a:rPr>
              <a:t> </a:t>
            </a:r>
            <a:r>
              <a:rPr lang="en-US" sz="2400" i="1" dirty="0" smtClean="0">
                <a:solidFill>
                  <a:schemeClr val="bg1"/>
                </a:solidFill>
                <a:effectLst>
                  <a:outerShdw blurRad="38100" dist="38100" dir="2700000" algn="tl">
                    <a:srgbClr val="000000">
                      <a:alpha val="43137"/>
                    </a:srgbClr>
                  </a:outerShdw>
                </a:effectLst>
              </a:rPr>
              <a:t>“</a:t>
            </a:r>
            <a:r>
              <a:rPr lang="en-US" sz="2400" i="1" dirty="0" smtClean="0">
                <a:solidFill>
                  <a:schemeClr val="bg1"/>
                </a:solidFill>
                <a:effectLst>
                  <a:outerShdw blurRad="38100" dist="38100" dir="2700000" algn="tl">
                    <a:srgbClr val="000000">
                      <a:alpha val="43137"/>
                    </a:srgbClr>
                  </a:outerShdw>
                </a:effectLst>
              </a:rPr>
              <a:t>All</a:t>
            </a:r>
            <a:r>
              <a:rPr lang="en-US" sz="2400" i="1" dirty="0" smtClean="0">
                <a:solidFill>
                  <a:schemeClr val="bg1"/>
                </a:solidFill>
                <a:effectLst>
                  <a:outerShdw blurRad="38100" dist="38100" dir="2700000" algn="tl">
                    <a:srgbClr val="000000">
                      <a:alpha val="43137"/>
                    </a:srgbClr>
                  </a:outerShdw>
                </a:effectLst>
              </a:rPr>
              <a:t> cards </a:t>
            </a:r>
            <a:r>
              <a:rPr lang="en-US" sz="2400" i="1" dirty="0" smtClean="0">
                <a:solidFill>
                  <a:schemeClr val="bg1"/>
                </a:solidFill>
                <a:effectLst>
                  <a:outerShdw blurRad="38100" dist="38100" dir="2700000" algn="tl">
                    <a:srgbClr val="000000">
                      <a:alpha val="43137"/>
                    </a:srgbClr>
                  </a:outerShdw>
                </a:effectLst>
              </a:rPr>
              <a:t>with a vowel on one side has an even number on the other.”</a:t>
            </a:r>
            <a:endParaRPr kumimoji="0" lang="en-US" sz="2400" b="0" i="1"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2000"/>
              </a:spcAft>
              <a:buClrTx/>
              <a:buSzTx/>
              <a:buFontTx/>
              <a:buBlip>
                <a:blip r:embed="rId2"/>
              </a:buBlip>
              <a:tabLst/>
              <a:defRPr/>
            </a:pPr>
            <a:endPar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age</a:t>
            </a:r>
            <a:endParaRPr lang="en-US" dirty="0"/>
          </a:p>
        </p:txBody>
      </p:sp>
      <p:sp>
        <p:nvSpPr>
          <p:cNvPr id="3" name="Content Placeholder 2"/>
          <p:cNvSpPr>
            <a:spLocks noGrp="1"/>
          </p:cNvSpPr>
          <p:nvPr>
            <p:ph idx="1"/>
          </p:nvPr>
        </p:nvSpPr>
        <p:spPr/>
        <p:txBody>
          <a:bodyPr/>
          <a:lstStyle/>
          <a:p>
            <a:r>
              <a:rPr lang="en-US" dirty="0" smtClean="0"/>
              <a:t>The problem </a:t>
            </a:r>
            <a:r>
              <a:rPr lang="en-US" dirty="0" smtClean="0"/>
              <a:t>we face in 2014 is not so much finding </a:t>
            </a:r>
            <a:r>
              <a:rPr lang="en-US" dirty="0" smtClean="0"/>
              <a:t>answers to our questions.</a:t>
            </a:r>
          </a:p>
          <a:p>
            <a:r>
              <a:rPr lang="en-US" dirty="0" smtClean="0"/>
              <a:t>The problem is the number </a:t>
            </a:r>
            <a:r>
              <a:rPr lang="en-US" dirty="0" smtClean="0"/>
              <a:t>of conflicting answers that we find</a:t>
            </a:r>
            <a:r>
              <a:rPr lang="en-US" dirty="0" smtClean="0"/>
              <a:t>.</a:t>
            </a:r>
          </a:p>
          <a:p>
            <a:r>
              <a:rPr lang="en-US" dirty="0" smtClean="0"/>
              <a:t>Critical thinking can help with this.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226678"/>
            <a:ext cx="7716837" cy="1447800"/>
          </a:xfrm>
        </p:spPr>
        <p:txBody>
          <a:bodyPr/>
          <a:lstStyle/>
          <a:p>
            <a:r>
              <a:rPr lang="en-US" sz="2800" dirty="0" smtClean="0"/>
              <a:t>Critical thinking</a:t>
            </a:r>
            <a:r>
              <a:rPr lang="en-US" sz="2800" dirty="0" smtClean="0"/>
              <a:t> and academic</a:t>
            </a:r>
            <a:r>
              <a:rPr lang="en-US" sz="2800" dirty="0" smtClean="0"/>
              <a:t>/</a:t>
            </a:r>
            <a:r>
              <a:rPr lang="en-US" sz="2800" dirty="0" smtClean="0"/>
              <a:t>career </a:t>
            </a:r>
            <a:r>
              <a:rPr lang="en-US" sz="2800" dirty="0" smtClean="0"/>
              <a:t>success</a:t>
            </a:r>
            <a:endParaRPr lang="en-US" sz="2800" dirty="0"/>
          </a:p>
        </p:txBody>
      </p:sp>
      <p:sp>
        <p:nvSpPr>
          <p:cNvPr id="3" name="Content Placeholder 2"/>
          <p:cNvSpPr>
            <a:spLocks noGrp="1"/>
          </p:cNvSpPr>
          <p:nvPr>
            <p:ph idx="1"/>
          </p:nvPr>
        </p:nvSpPr>
        <p:spPr/>
        <p:txBody>
          <a:bodyPr>
            <a:normAutofit fontScale="85000" lnSpcReduction="20000"/>
          </a:bodyPr>
          <a:lstStyle/>
          <a:p>
            <a:r>
              <a:rPr lang="en-US" dirty="0" smtClean="0"/>
              <a:t>Some rhetorical questions:</a:t>
            </a:r>
          </a:p>
          <a:p>
            <a:r>
              <a:rPr lang="en-US" dirty="0" smtClean="0"/>
              <a:t>Can you think of an academic subject that does not require students to make reasoned evaluations regarding the relationships between conclusions and evidence?</a:t>
            </a:r>
          </a:p>
          <a:p>
            <a:r>
              <a:rPr lang="en-US" dirty="0" smtClean="0"/>
              <a:t>Can you think of a career in which success does not depend on making reasoned choices between claims or courses of action?</a:t>
            </a:r>
          </a:p>
          <a:p>
            <a:r>
              <a:rPr lang="en-US" dirty="0" smtClean="0"/>
              <a:t>If you can, do you think your son or daughter is likely to find fulfillment in such a career?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parents do to help?</a:t>
            </a:r>
            <a:endParaRPr lang="en-US" dirty="0"/>
          </a:p>
        </p:txBody>
      </p:sp>
      <p:sp>
        <p:nvSpPr>
          <p:cNvPr id="3" name="Content Placeholder 2"/>
          <p:cNvSpPr>
            <a:spLocks noGrp="1"/>
          </p:cNvSpPr>
          <p:nvPr>
            <p:ph idx="1"/>
          </p:nvPr>
        </p:nvSpPr>
        <p:spPr/>
        <p:txBody>
          <a:bodyPr/>
          <a:lstStyle/>
          <a:p>
            <a:r>
              <a:rPr lang="en-US" dirty="0" smtClean="0"/>
              <a:t>We don’t expect you to teach your</a:t>
            </a:r>
            <a:r>
              <a:rPr lang="en-US" dirty="0" smtClean="0"/>
              <a:t> kids truth</a:t>
            </a:r>
            <a:r>
              <a:rPr lang="en-US" dirty="0" smtClean="0"/>
              <a:t>-</a:t>
            </a:r>
            <a:r>
              <a:rPr lang="en-US" dirty="0" smtClean="0"/>
              <a:t>tables</a:t>
            </a:r>
            <a:r>
              <a:rPr lang="en-US" dirty="0" smtClean="0"/>
              <a:t>:</a:t>
            </a:r>
            <a:r>
              <a:rPr lang="en-US" dirty="0" smtClean="0"/>
              <a:t> </a:t>
            </a:r>
            <a:r>
              <a:rPr lang="en-US" dirty="0" smtClean="0"/>
              <a:t>that’s our job </a:t>
            </a:r>
            <a:r>
              <a:rPr lang="en-US" dirty="0" err="1" smtClean="0">
                <a:sym typeface="Wingdings"/>
              </a:rPr>
              <a:t></a:t>
            </a:r>
            <a:endParaRPr lang="en-US" dirty="0" smtClean="0"/>
          </a:p>
          <a:p>
            <a:r>
              <a:rPr lang="en-US" dirty="0" smtClean="0"/>
              <a:t>You can help by:</a:t>
            </a:r>
          </a:p>
          <a:p>
            <a:r>
              <a:rPr lang="en-US" dirty="0" smtClean="0"/>
              <a:t>(1) Modeling independent thinking</a:t>
            </a:r>
          </a:p>
          <a:p>
            <a:r>
              <a:rPr lang="en-US" dirty="0" smtClean="0"/>
              <a:t>(2) Modeling reflective thinking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critical thinking?</a:t>
            </a:r>
            <a:endParaRPr lang="en-US" dirty="0"/>
          </a:p>
        </p:txBody>
      </p:sp>
      <p:sp>
        <p:nvSpPr>
          <p:cNvPr id="3" name="Content Placeholder 2"/>
          <p:cNvSpPr>
            <a:spLocks noGrp="1"/>
          </p:cNvSpPr>
          <p:nvPr>
            <p:ph idx="1"/>
          </p:nvPr>
        </p:nvSpPr>
        <p:spPr/>
        <p:txBody>
          <a:bodyPr>
            <a:normAutofit/>
          </a:bodyPr>
          <a:lstStyle/>
          <a:p>
            <a:r>
              <a:rPr lang="en-US" dirty="0"/>
              <a:t>Critical thinking </a:t>
            </a:r>
            <a:r>
              <a:rPr lang="en-US" dirty="0" smtClean="0"/>
              <a:t>is:</a:t>
            </a:r>
          </a:p>
          <a:p>
            <a:pPr lvl="1"/>
            <a:r>
              <a:rPr lang="en-US" dirty="0" smtClean="0"/>
              <a:t>Thinking </a:t>
            </a:r>
            <a:r>
              <a:rPr lang="en-US" dirty="0" smtClean="0"/>
              <a:t>that </a:t>
            </a:r>
            <a:r>
              <a:rPr lang="en-US" dirty="0" smtClean="0"/>
              <a:t>is independent</a:t>
            </a:r>
            <a:endParaRPr lang="en-US" dirty="0" smtClean="0"/>
          </a:p>
          <a:p>
            <a:pPr lvl="1"/>
            <a:r>
              <a:rPr lang="en-US" dirty="0" smtClean="0"/>
              <a:t>Thinking </a:t>
            </a:r>
            <a:r>
              <a:rPr lang="en-US" dirty="0" smtClean="0"/>
              <a:t>that </a:t>
            </a:r>
            <a:r>
              <a:rPr lang="en-US" dirty="0" smtClean="0"/>
              <a:t>is reflective </a:t>
            </a:r>
            <a:endParaRPr lang="en-US" dirty="0" smtClean="0"/>
          </a:p>
          <a:p>
            <a:pPr lvl="1"/>
            <a:r>
              <a:rPr lang="en-US" dirty="0" smtClean="0"/>
              <a:t>Thinking </a:t>
            </a:r>
            <a:r>
              <a:rPr lang="en-US" dirty="0" smtClean="0"/>
              <a:t>that </a:t>
            </a:r>
            <a:r>
              <a:rPr lang="en-US" dirty="0" smtClean="0"/>
              <a:t>is logical</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independent thinking?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Independent thinking = “thinking </a:t>
            </a:r>
            <a:r>
              <a:rPr lang="en-US" dirty="0"/>
              <a:t>for </a:t>
            </a:r>
            <a:r>
              <a:rPr lang="en-US" dirty="0" smtClean="0"/>
              <a:t>yourself”</a:t>
            </a:r>
          </a:p>
          <a:p>
            <a:r>
              <a:rPr lang="en-US" dirty="0" smtClean="0"/>
              <a:t>Independent thinkers don’t accept what </a:t>
            </a:r>
            <a:r>
              <a:rPr lang="en-US" dirty="0"/>
              <a:t>someone says just because</a:t>
            </a:r>
            <a:r>
              <a:rPr lang="en-US" dirty="0" smtClean="0"/>
              <a:t> that someone is </a:t>
            </a:r>
            <a:r>
              <a:rPr lang="en-US" dirty="0"/>
              <a:t>in a position of authority</a:t>
            </a:r>
            <a:r>
              <a:rPr lang="en-US" dirty="0" smtClean="0"/>
              <a:t>.</a:t>
            </a:r>
          </a:p>
          <a:p>
            <a:r>
              <a:rPr lang="en-US" dirty="0" smtClean="0"/>
              <a:t>This does not mean independent </a:t>
            </a:r>
            <a:r>
              <a:rPr lang="en-US" dirty="0"/>
              <a:t>thinkers</a:t>
            </a:r>
            <a:r>
              <a:rPr lang="en-US" dirty="0" smtClean="0"/>
              <a:t> reject the claims of experts.</a:t>
            </a:r>
          </a:p>
          <a:p>
            <a:r>
              <a:rPr lang="en-US" dirty="0" smtClean="0"/>
              <a:t>Independent thinkers are interested in the difference between legitimate and illegitimate authority.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reflective thinking?</a:t>
            </a:r>
            <a:endParaRPr lang="en-US" dirty="0"/>
          </a:p>
        </p:txBody>
      </p:sp>
      <p:sp>
        <p:nvSpPr>
          <p:cNvPr id="3" name="Content Placeholder 2"/>
          <p:cNvSpPr>
            <a:spLocks noGrp="1"/>
          </p:cNvSpPr>
          <p:nvPr>
            <p:ph idx="1"/>
          </p:nvPr>
        </p:nvSpPr>
        <p:spPr/>
        <p:txBody>
          <a:bodyPr>
            <a:normAutofit/>
          </a:bodyPr>
          <a:lstStyle/>
          <a:p>
            <a:r>
              <a:rPr lang="en-US" dirty="0" smtClean="0"/>
              <a:t>Reflective thinking = thinking about the structure and quality of your own thinking</a:t>
            </a:r>
          </a:p>
          <a:p>
            <a:r>
              <a:rPr lang="en-US" dirty="0" smtClean="0"/>
              <a:t>For example:</a:t>
            </a:r>
          </a:p>
          <a:p>
            <a:pPr lvl="1"/>
            <a:r>
              <a:rPr lang="en-US" dirty="0" smtClean="0"/>
              <a:t>Did I have good reason to think X, or did I just accept X because:</a:t>
            </a:r>
          </a:p>
          <a:p>
            <a:pPr lvl="2"/>
            <a:r>
              <a:rPr lang="en-US" dirty="0" smtClean="0"/>
              <a:t>I was hoping that X was true.</a:t>
            </a:r>
          </a:p>
          <a:p>
            <a:pPr lvl="2"/>
            <a:r>
              <a:rPr lang="en-US" dirty="0" smtClean="0"/>
              <a:t>Everyone around me seemed to think that X was true.</a:t>
            </a:r>
          </a:p>
          <a:p>
            <a:pPr lvl="2"/>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thinking</a:t>
            </a:r>
            <a:endParaRPr lang="en-US" dirty="0"/>
          </a:p>
        </p:txBody>
      </p:sp>
      <p:sp>
        <p:nvSpPr>
          <p:cNvPr id="3" name="Content Placeholder 2"/>
          <p:cNvSpPr>
            <a:spLocks noGrp="1"/>
          </p:cNvSpPr>
          <p:nvPr>
            <p:ph idx="1"/>
          </p:nvPr>
        </p:nvSpPr>
        <p:spPr/>
        <p:txBody>
          <a:bodyPr/>
          <a:lstStyle/>
          <a:p>
            <a:r>
              <a:rPr lang="en-US" dirty="0" smtClean="0"/>
              <a:t>Logical thinking involves two main elements:</a:t>
            </a:r>
          </a:p>
          <a:p>
            <a:r>
              <a:rPr lang="en-US" dirty="0" smtClean="0"/>
              <a:t>(1) Argument analysis</a:t>
            </a:r>
          </a:p>
          <a:p>
            <a:r>
              <a:rPr lang="en-US" dirty="0" smtClean="0"/>
              <a:t>(2) Argument evaluation</a:t>
            </a:r>
          </a:p>
          <a:p>
            <a:pPr lvl="2"/>
            <a:endParaRPr lang="en-US" dirty="0" smtClean="0"/>
          </a:p>
          <a:p>
            <a:pPr lvl="1"/>
            <a:endParaRPr lang="en-US" dirty="0"/>
          </a:p>
        </p:txBody>
      </p:sp>
      <p:sp>
        <p:nvSpPr>
          <p:cNvPr id="4" name="TextBox 3"/>
          <p:cNvSpPr txBox="1"/>
          <p:nvPr/>
        </p:nvSpPr>
        <p:spPr>
          <a:xfrm>
            <a:off x="2203570" y="6556758"/>
            <a:ext cx="184666"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argument?</a:t>
            </a:r>
            <a:endParaRPr lang="en-US" dirty="0"/>
          </a:p>
        </p:txBody>
      </p:sp>
      <p:sp>
        <p:nvSpPr>
          <p:cNvPr id="3" name="Content Placeholder 2"/>
          <p:cNvSpPr>
            <a:spLocks noGrp="1"/>
          </p:cNvSpPr>
          <p:nvPr>
            <p:ph idx="1"/>
          </p:nvPr>
        </p:nvSpPr>
        <p:spPr>
          <a:xfrm>
            <a:off x="712788" y="3012142"/>
            <a:ext cx="7716837" cy="1590615"/>
          </a:xfrm>
        </p:spPr>
        <p:txBody>
          <a:bodyPr>
            <a:normAutofit fontScale="92500"/>
          </a:bodyPr>
          <a:lstStyle/>
          <a:p>
            <a:r>
              <a:rPr lang="en-US" dirty="0" smtClean="0"/>
              <a:t>All arguments are sets of propositions/statements.</a:t>
            </a:r>
          </a:p>
          <a:p>
            <a:r>
              <a:rPr lang="en-US" dirty="0" smtClean="0"/>
              <a:t>But, not all sets of propositions/statements are arguments.</a:t>
            </a:r>
            <a:endParaRPr lang="en-US" dirty="0"/>
          </a:p>
        </p:txBody>
      </p:sp>
      <p:sp>
        <p:nvSpPr>
          <p:cNvPr id="4" name="TextBox 3"/>
          <p:cNvSpPr txBox="1"/>
          <p:nvPr/>
        </p:nvSpPr>
        <p:spPr>
          <a:xfrm>
            <a:off x="890112" y="4602757"/>
            <a:ext cx="3419332" cy="2031325"/>
          </a:xfrm>
          <a:prstGeom prst="rect">
            <a:avLst/>
          </a:prstGeom>
          <a:noFill/>
        </p:spPr>
        <p:txBody>
          <a:bodyPr wrap="square" rtlCol="0">
            <a:spAutoFit/>
          </a:bodyPr>
          <a:lstStyle/>
          <a:p>
            <a:r>
              <a:rPr lang="en-US" dirty="0" smtClean="0">
                <a:solidFill>
                  <a:schemeClr val="bg1"/>
                </a:solidFill>
                <a:effectLst>
                  <a:outerShdw blurRad="50800" dist="50800" dir="2700000" algn="tl" rotWithShape="0">
                    <a:srgbClr val="000000">
                      <a:alpha val="43000"/>
                    </a:srgbClr>
                  </a:outerShdw>
                </a:effectLst>
              </a:rPr>
              <a:t>If the governments of the world do not unite to tackle climate change, many important ecosystems will be destroyed. And that will be an absolute disaster for future generations.</a:t>
            </a:r>
            <a:endParaRPr lang="en-US" dirty="0">
              <a:solidFill>
                <a:schemeClr val="bg1"/>
              </a:solidFill>
              <a:effectLst>
                <a:outerShdw blurRad="50800" dist="50800" dir="2700000" algn="tl" rotWithShape="0">
                  <a:srgbClr val="000000">
                    <a:alpha val="43000"/>
                  </a:srgbClr>
                </a:outerShdw>
              </a:effectLst>
            </a:endParaRPr>
          </a:p>
        </p:txBody>
      </p:sp>
      <p:sp>
        <p:nvSpPr>
          <p:cNvPr id="5" name="TextBox 4"/>
          <p:cNvSpPr txBox="1"/>
          <p:nvPr/>
        </p:nvSpPr>
        <p:spPr>
          <a:xfrm>
            <a:off x="5351526" y="4450780"/>
            <a:ext cx="3078099" cy="2031325"/>
          </a:xfrm>
          <a:prstGeom prst="rect">
            <a:avLst/>
          </a:prstGeom>
          <a:noFill/>
        </p:spPr>
        <p:txBody>
          <a:bodyPr wrap="square" rtlCol="0">
            <a:spAutoFit/>
          </a:bodyPr>
          <a:lstStyle/>
          <a:p>
            <a:r>
              <a:rPr lang="en-US" dirty="0" smtClean="0">
                <a:solidFill>
                  <a:srgbClr val="FFFFFF"/>
                </a:solidFill>
                <a:effectLst>
                  <a:outerShdw blurRad="50800" dist="50800" dir="2700000" algn="tl" rotWithShape="0">
                    <a:srgbClr val="000000">
                      <a:alpha val="43000"/>
                    </a:srgbClr>
                  </a:outerShdw>
                </a:effectLst>
              </a:rPr>
              <a:t>The car's battery is clearly flat. This can easily be seen from the fact that it's headlights were left on all night, and now when you turn the key it doesn't start.</a:t>
            </a:r>
            <a:endParaRPr lang="en-US" dirty="0">
              <a:solidFill>
                <a:srgbClr val="FFFFFF"/>
              </a:solidFill>
              <a:effectLst>
                <a:outerShdw blurRad="50800" dist="50800" dir="2700000" algn="tl" rotWithShape="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912</TotalTime>
  <Words>2941</Words>
  <Application>Microsoft Macintosh PowerPoint</Application>
  <PresentationFormat>On-screen Show (4:3)</PresentationFormat>
  <Paragraphs>557</Paragraphs>
  <Slides>44</Slides>
  <Notes>19</Notes>
  <HiddenSlides>0</HiddenSlides>
  <MMClips>0</MMClips>
  <ScaleCrop>false</ScaleCrop>
  <HeadingPairs>
    <vt:vector size="4" baseType="variant">
      <vt:variant>
        <vt:lpstr>Design Template</vt:lpstr>
      </vt:variant>
      <vt:variant>
        <vt:i4>1</vt:i4>
      </vt:variant>
      <vt:variant>
        <vt:lpstr>Slide Titles</vt:lpstr>
      </vt:variant>
      <vt:variant>
        <vt:i4>44</vt:i4>
      </vt:variant>
    </vt:vector>
  </HeadingPairs>
  <TitlesOfParts>
    <vt:vector size="45" baseType="lpstr">
      <vt:lpstr>Sky</vt:lpstr>
      <vt:lpstr>Critical Thinking at  St Leonard’s College</vt:lpstr>
      <vt:lpstr>Who am I?</vt:lpstr>
      <vt:lpstr>Why am I talking to you about critical thinking?</vt:lpstr>
      <vt:lpstr>What is critical thinking?</vt:lpstr>
      <vt:lpstr>What is critical thinking?</vt:lpstr>
      <vt:lpstr>What is independent thinking?</vt:lpstr>
      <vt:lpstr>What is reflective thinking?</vt:lpstr>
      <vt:lpstr>Logical thinking</vt:lpstr>
      <vt:lpstr>What’s an argument?</vt:lpstr>
      <vt:lpstr>What’s an argument?</vt:lpstr>
      <vt:lpstr>What’s an argument?</vt:lpstr>
      <vt:lpstr>What’s an argument?</vt:lpstr>
      <vt:lpstr>What’s an argument?</vt:lpstr>
      <vt:lpstr>What’s an argument?</vt:lpstr>
      <vt:lpstr>What is argument analysis? – Standard Form</vt:lpstr>
      <vt:lpstr>What is argument analysis? – Logical Form</vt:lpstr>
      <vt:lpstr>What is argument analysis? – Logical Form</vt:lpstr>
      <vt:lpstr>What is argument analysis? – Logical Form</vt:lpstr>
      <vt:lpstr>What is argument evaluation?</vt:lpstr>
      <vt:lpstr>How do we decide if an argument is valid?</vt:lpstr>
      <vt:lpstr>How do we decide if an argument is valid?</vt:lpstr>
      <vt:lpstr>How do we decide if an argument is valid?</vt:lpstr>
      <vt:lpstr>How do we decide if an argument is valid?</vt:lpstr>
      <vt:lpstr>How do we decide if an argument is valid?</vt:lpstr>
      <vt:lpstr>How do we decide if an argument is valid?</vt:lpstr>
      <vt:lpstr>How do we decide if an argument is valid?</vt:lpstr>
      <vt:lpstr>How do we decide if an argument is valid?</vt:lpstr>
      <vt:lpstr>How do we decide if an argument is valid?</vt:lpstr>
      <vt:lpstr>How do we decide if an argument is valid?</vt:lpstr>
      <vt:lpstr>How do we decide if an argument is valid?</vt:lpstr>
      <vt:lpstr>How do we decide if an argument is valid?</vt:lpstr>
      <vt:lpstr>How do we decide if an argument is valid?</vt:lpstr>
      <vt:lpstr>How do we decide if an argument is valid?</vt:lpstr>
      <vt:lpstr>How do we decide if an argument is valid?</vt:lpstr>
      <vt:lpstr>Soundness</vt:lpstr>
      <vt:lpstr>How do we decide if the premises of an argument are true?</vt:lpstr>
      <vt:lpstr>How are the three kinds of thinking related?</vt:lpstr>
      <vt:lpstr>How are the three kinds of thinking related?</vt:lpstr>
      <vt:lpstr>How are the three kinds of thinking related?</vt:lpstr>
      <vt:lpstr>Why is Critical Thinking Important?</vt:lpstr>
      <vt:lpstr>Critical thinking can help fix our “democracy”</vt:lpstr>
      <vt:lpstr>The internet age</vt:lpstr>
      <vt:lpstr>Critical thinking and academic/career success</vt:lpstr>
      <vt:lpstr>What can parents do to help?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Philosophy – Lesson 1</dc:title>
  <dc:creator>Mark Hodges</dc:creator>
  <cp:lastModifiedBy>Mark Hodges</cp:lastModifiedBy>
  <cp:revision>125</cp:revision>
  <dcterms:created xsi:type="dcterms:W3CDTF">2014-08-17T00:32:33Z</dcterms:created>
  <dcterms:modified xsi:type="dcterms:W3CDTF">2014-08-17T03:32:46Z</dcterms:modified>
</cp:coreProperties>
</file>