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Lst>
  <p:notesMasterIdLst>
    <p:notesMasterId r:id="rId74"/>
  </p:notesMasterIdLst>
  <p:handoutMasterIdLst>
    <p:handoutMasterId r:id="rId75"/>
  </p:handoutMasterIdLst>
  <p:sldIdLst>
    <p:sldId id="256" r:id="rId6"/>
    <p:sldId id="283" r:id="rId7"/>
    <p:sldId id="263" r:id="rId8"/>
    <p:sldId id="262" r:id="rId9"/>
    <p:sldId id="266" r:id="rId10"/>
    <p:sldId id="267" r:id="rId11"/>
    <p:sldId id="277" r:id="rId12"/>
    <p:sldId id="278" r:id="rId13"/>
    <p:sldId id="269" r:id="rId14"/>
    <p:sldId id="279" r:id="rId15"/>
    <p:sldId id="281" r:id="rId16"/>
    <p:sldId id="282" r:id="rId17"/>
    <p:sldId id="270" r:id="rId18"/>
    <p:sldId id="271" r:id="rId19"/>
    <p:sldId id="336" r:id="rId20"/>
    <p:sldId id="272" r:id="rId21"/>
    <p:sldId id="274"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7" r:id="rId48"/>
    <p:sldId id="328" r:id="rId49"/>
    <p:sldId id="329" r:id="rId50"/>
    <p:sldId id="330" r:id="rId51"/>
    <p:sldId id="331" r:id="rId52"/>
    <p:sldId id="332" r:id="rId53"/>
    <p:sldId id="333" r:id="rId54"/>
    <p:sldId id="334" r:id="rId55"/>
    <p:sldId id="335" r:id="rId56"/>
    <p:sldId id="284" r:id="rId57"/>
    <p:sldId id="285" r:id="rId58"/>
    <p:sldId id="286" r:id="rId59"/>
    <p:sldId id="287" r:id="rId60"/>
    <p:sldId id="288" r:id="rId61"/>
    <p:sldId id="289" r:id="rId62"/>
    <p:sldId id="290" r:id="rId63"/>
    <p:sldId id="291" r:id="rId64"/>
    <p:sldId id="292" r:id="rId65"/>
    <p:sldId id="293" r:id="rId66"/>
    <p:sldId id="294" r:id="rId67"/>
    <p:sldId id="295" r:id="rId68"/>
    <p:sldId id="296" r:id="rId69"/>
    <p:sldId id="297" r:id="rId70"/>
    <p:sldId id="298" r:id="rId71"/>
    <p:sldId id="299" r:id="rId72"/>
    <p:sldId id="300" r:id="rId73"/>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D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283" autoAdjust="0"/>
  </p:normalViewPr>
  <p:slideViewPr>
    <p:cSldViewPr>
      <p:cViewPr varScale="1">
        <p:scale>
          <a:sx n="110" d="100"/>
          <a:sy n="110" d="100"/>
        </p:scale>
        <p:origin x="-191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80" Type="http://schemas.openxmlformats.org/officeDocument/2006/relationships/tableStyles" Target="tableStyles.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slide" Target="slides/slide68.xml"/><Relationship Id="rId74" Type="http://schemas.openxmlformats.org/officeDocument/2006/relationships/notesMaster" Target="notesMasters/notesMaster1.xml"/><Relationship Id="rId75" Type="http://schemas.openxmlformats.org/officeDocument/2006/relationships/handoutMaster" Target="handoutMasters/handout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14 day interval</c:v>
                </c:pt>
              </c:strCache>
            </c:strRef>
          </c:tx>
          <c:cat>
            <c:strRef>
              <c:f>Sheet1!$A$2:$A$5</c:f>
              <c:strCache>
                <c:ptCount val="4"/>
                <c:pt idx="0">
                  <c:v>1yr after learn</c:v>
                </c:pt>
                <c:pt idx="1">
                  <c:v>year 2</c:v>
                </c:pt>
                <c:pt idx="2">
                  <c:v>year 3</c:v>
                </c:pt>
                <c:pt idx="3">
                  <c:v>year 4 </c:v>
                </c:pt>
              </c:strCache>
            </c:strRef>
          </c:cat>
          <c:val>
            <c:numRef>
              <c:f>Sheet1!$B$2:$B$5</c:f>
              <c:numCache>
                <c:formatCode>General</c:formatCode>
                <c:ptCount val="4"/>
                <c:pt idx="0">
                  <c:v>60.0</c:v>
                </c:pt>
                <c:pt idx="1">
                  <c:v>52.0</c:v>
                </c:pt>
                <c:pt idx="2">
                  <c:v>46.0</c:v>
                </c:pt>
                <c:pt idx="3">
                  <c:v>40.0</c:v>
                </c:pt>
              </c:numCache>
            </c:numRef>
          </c:val>
          <c:smooth val="0"/>
        </c:ser>
        <c:ser>
          <c:idx val="1"/>
          <c:order val="1"/>
          <c:tx>
            <c:strRef>
              <c:f>Sheet1!$C$1</c:f>
              <c:strCache>
                <c:ptCount val="1"/>
                <c:pt idx="0">
                  <c:v>28 day</c:v>
                </c:pt>
              </c:strCache>
            </c:strRef>
          </c:tx>
          <c:cat>
            <c:strRef>
              <c:f>Sheet1!$A$2:$A$5</c:f>
              <c:strCache>
                <c:ptCount val="4"/>
                <c:pt idx="0">
                  <c:v>1yr after learn</c:v>
                </c:pt>
                <c:pt idx="1">
                  <c:v>year 2</c:v>
                </c:pt>
                <c:pt idx="2">
                  <c:v>year 3</c:v>
                </c:pt>
                <c:pt idx="3">
                  <c:v>year 4 </c:v>
                </c:pt>
              </c:strCache>
            </c:strRef>
          </c:cat>
          <c:val>
            <c:numRef>
              <c:f>Sheet1!$C$2:$C$5</c:f>
              <c:numCache>
                <c:formatCode>General</c:formatCode>
                <c:ptCount val="4"/>
                <c:pt idx="0">
                  <c:v>70.0</c:v>
                </c:pt>
                <c:pt idx="1">
                  <c:v>60.0</c:v>
                </c:pt>
                <c:pt idx="2">
                  <c:v>63.0</c:v>
                </c:pt>
                <c:pt idx="3">
                  <c:v>51.0</c:v>
                </c:pt>
              </c:numCache>
            </c:numRef>
          </c:val>
          <c:smooth val="0"/>
        </c:ser>
        <c:ser>
          <c:idx val="2"/>
          <c:order val="2"/>
          <c:tx>
            <c:strRef>
              <c:f>Sheet1!$D$1</c:f>
              <c:strCache>
                <c:ptCount val="1"/>
                <c:pt idx="0">
                  <c:v>56 day</c:v>
                </c:pt>
              </c:strCache>
            </c:strRef>
          </c:tx>
          <c:cat>
            <c:strRef>
              <c:f>Sheet1!$A$2:$A$5</c:f>
              <c:strCache>
                <c:ptCount val="4"/>
                <c:pt idx="0">
                  <c:v>1yr after learn</c:v>
                </c:pt>
                <c:pt idx="1">
                  <c:v>year 2</c:v>
                </c:pt>
                <c:pt idx="2">
                  <c:v>year 3</c:v>
                </c:pt>
                <c:pt idx="3">
                  <c:v>year 4 </c:v>
                </c:pt>
              </c:strCache>
            </c:strRef>
          </c:cat>
          <c:val>
            <c:numRef>
              <c:f>Sheet1!$D$2:$D$5</c:f>
              <c:numCache>
                <c:formatCode>General</c:formatCode>
                <c:ptCount val="4"/>
                <c:pt idx="0">
                  <c:v>80.0</c:v>
                </c:pt>
                <c:pt idx="1">
                  <c:v>70.0</c:v>
                </c:pt>
                <c:pt idx="2">
                  <c:v>76.0</c:v>
                </c:pt>
                <c:pt idx="3">
                  <c:v>64.0</c:v>
                </c:pt>
              </c:numCache>
            </c:numRef>
          </c:val>
          <c:smooth val="0"/>
        </c:ser>
        <c:dLbls>
          <c:showLegendKey val="0"/>
          <c:showVal val="0"/>
          <c:showCatName val="0"/>
          <c:showSerName val="0"/>
          <c:showPercent val="0"/>
          <c:showBubbleSize val="0"/>
        </c:dLbls>
        <c:marker val="1"/>
        <c:smooth val="0"/>
        <c:axId val="2141209352"/>
        <c:axId val="2141212376"/>
      </c:lineChart>
      <c:catAx>
        <c:axId val="2141209352"/>
        <c:scaling>
          <c:orientation val="minMax"/>
        </c:scaling>
        <c:delete val="0"/>
        <c:axPos val="b"/>
        <c:numFmt formatCode="General" sourceLinked="0"/>
        <c:majorTickMark val="out"/>
        <c:minorTickMark val="none"/>
        <c:tickLblPos val="nextTo"/>
        <c:crossAx val="2141212376"/>
        <c:crosses val="autoZero"/>
        <c:auto val="1"/>
        <c:lblAlgn val="ctr"/>
        <c:lblOffset val="100"/>
        <c:noMultiLvlLbl val="0"/>
      </c:catAx>
      <c:valAx>
        <c:axId val="2141212376"/>
        <c:scaling>
          <c:orientation val="minMax"/>
        </c:scaling>
        <c:delete val="0"/>
        <c:axPos val="l"/>
        <c:majorGridlines/>
        <c:numFmt formatCode="General" sourceLinked="1"/>
        <c:majorTickMark val="out"/>
        <c:minorTickMark val="none"/>
        <c:tickLblPos val="nextTo"/>
        <c:crossAx val="214120935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CAEF3744-977A-40FA-8EDB-475568C38C34}" type="datetimeFigureOut">
              <a:rPr lang="en-AU" smtClean="0"/>
              <a:t>18/02/15</a:t>
            </a:fld>
            <a:endParaRPr lang="en-AU"/>
          </a:p>
        </p:txBody>
      </p:sp>
      <p:sp>
        <p:nvSpPr>
          <p:cNvPr id="4" name="Footer Placeholder 3"/>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E49F79BA-D364-4BC6-850C-300E9EA6B722}" type="slidenum">
              <a:rPr lang="en-AU" smtClean="0"/>
              <a:t>‹#›</a:t>
            </a:fld>
            <a:endParaRPr lang="en-AU"/>
          </a:p>
        </p:txBody>
      </p:sp>
    </p:spTree>
    <p:extLst>
      <p:ext uri="{BB962C8B-B14F-4D97-AF65-F5344CB8AC3E}">
        <p14:creationId xmlns:p14="http://schemas.microsoft.com/office/powerpoint/2010/main" val="896339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FC723E53-458E-414C-953A-F93D4DDD6519}" type="datetimeFigureOut">
              <a:rPr lang="en-AU" smtClean="0"/>
              <a:pPr/>
              <a:t>18/02/15</a:t>
            </a:fld>
            <a:endParaRPr lang="en-AU"/>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16DAE5AD-ED63-4530-9516-493E6193994F}" type="slidenum">
              <a:rPr lang="en-AU" smtClean="0"/>
              <a:pPr/>
              <a:t>‹#›</a:t>
            </a:fld>
            <a:endParaRPr lang="en-AU"/>
          </a:p>
        </p:txBody>
      </p:sp>
    </p:spTree>
    <p:extLst>
      <p:ext uri="{BB962C8B-B14F-4D97-AF65-F5344CB8AC3E}">
        <p14:creationId xmlns:p14="http://schemas.microsoft.com/office/powerpoint/2010/main" val="3448332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a:spLocks noGrp="1" noRot="1" noChangeAspect="1"/>
          </p:cNvSpPr>
          <p:nvPr>
            <p:ph type="sldImg"/>
          </p:nvPr>
        </p:nvSpPr>
        <p:spPr>
          <a:prstGeom prst="rect">
            <a:avLst/>
          </a:prstGeom>
        </p:spPr>
        <p:txBody>
          <a:bodyPr/>
          <a:lstStyle/>
          <a:p>
            <a:pPr lvl="0"/>
            <a:endParaRPr/>
          </a:p>
        </p:txBody>
      </p:sp>
      <p:sp>
        <p:nvSpPr>
          <p:cNvPr id="39" name="Shape 39"/>
          <p:cNvSpPr>
            <a:spLocks noGrp="1"/>
          </p:cNvSpPr>
          <p:nvPr>
            <p:ph type="body" sz="quarter" idx="1"/>
          </p:nvPr>
        </p:nvSpPr>
        <p:spPr>
          <a:prstGeom prst="rect">
            <a:avLst/>
          </a:prstGeom>
        </p:spPr>
        <p:txBody>
          <a:bodyPr/>
          <a:lstStyle/>
          <a:p>
            <a:pPr lvl="0">
              <a:defRPr sz="1800"/>
            </a:pPr>
            <a:r>
              <a:rPr sz="2200"/>
              <a:t>This is a screencast of a presentation on Study Skills for Parents on Wednesday 13th March 2013.</a:t>
            </a:r>
          </a:p>
        </p:txBody>
      </p:sp>
    </p:spTree>
    <p:extLst>
      <p:ext uri="{BB962C8B-B14F-4D97-AF65-F5344CB8AC3E}">
        <p14:creationId xmlns:p14="http://schemas.microsoft.com/office/powerpoint/2010/main" val="668162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prstGeom prst="rect">
            <a:avLst/>
          </a:prstGeom>
        </p:spPr>
        <p:txBody>
          <a:bodyPr/>
          <a:lstStyle/>
          <a:p>
            <a:pPr lvl="0"/>
            <a:endParaRPr/>
          </a:p>
        </p:txBody>
      </p:sp>
      <p:sp>
        <p:nvSpPr>
          <p:cNvPr id="97" name="Shape 97"/>
          <p:cNvSpPr>
            <a:spLocks noGrp="1"/>
          </p:cNvSpPr>
          <p:nvPr>
            <p:ph type="body" sz="quarter" idx="1"/>
          </p:nvPr>
        </p:nvSpPr>
        <p:spPr>
          <a:prstGeom prst="rect">
            <a:avLst/>
          </a:prstGeom>
        </p:spPr>
        <p:txBody>
          <a:bodyPr/>
          <a:lstStyle/>
          <a:p>
            <a:pPr lvl="0">
              <a:defRPr sz="1800"/>
            </a:pPr>
            <a:r>
              <a:rPr sz="2200"/>
              <a:t>The Cornell Method of note taking involves taking notes to the right of a centre margin and then reviewing those notes and distilling the salient points into key words and ideas on the left side of the centre margin. </a:t>
            </a:r>
          </a:p>
        </p:txBody>
      </p:sp>
    </p:spTree>
    <p:extLst>
      <p:ext uri="{BB962C8B-B14F-4D97-AF65-F5344CB8AC3E}">
        <p14:creationId xmlns:p14="http://schemas.microsoft.com/office/powerpoint/2010/main" val="1607700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prstGeom prst="rect">
            <a:avLst/>
          </a:prstGeom>
        </p:spPr>
        <p:txBody>
          <a:bodyPr/>
          <a:lstStyle/>
          <a:p>
            <a:pPr lvl="0"/>
            <a:endParaRPr/>
          </a:p>
        </p:txBody>
      </p:sp>
      <p:sp>
        <p:nvSpPr>
          <p:cNvPr id="103" name="Shape 103"/>
          <p:cNvSpPr>
            <a:spLocks noGrp="1"/>
          </p:cNvSpPr>
          <p:nvPr>
            <p:ph type="body" sz="quarter" idx="1"/>
          </p:nvPr>
        </p:nvSpPr>
        <p:spPr>
          <a:prstGeom prst="rect">
            <a:avLst/>
          </a:prstGeom>
        </p:spPr>
        <p:txBody>
          <a:bodyPr>
            <a:normAutofit fontScale="77500" lnSpcReduction="20000"/>
          </a:bodyPr>
          <a:lstStyle/>
          <a:p>
            <a:pPr lvl="0">
              <a:defRPr sz="1800"/>
            </a:pPr>
            <a:r>
              <a:rPr sz="2200"/>
              <a:t>We often hear students claim that they cant study for English. It is important that students understand the difference between homework and study and in supporting your child and assisting them in managing their time it is also important that parents are able to assist students to make this distinction.</a:t>
            </a:r>
          </a:p>
          <a:p>
            <a:pPr lvl="0">
              <a:defRPr sz="1800"/>
            </a:pPr>
            <a:endParaRPr sz="2200"/>
          </a:p>
          <a:p>
            <a:pPr lvl="0">
              <a:defRPr sz="1800"/>
            </a:pPr>
            <a:r>
              <a:rPr sz="2200"/>
              <a:t>Homework will be weekly tasks that are assigned by the teacher. Some of these tasks will be collected and form part of the formative assessment for English and other tasks are designed to extend the work and discussion that has taken place in class.</a:t>
            </a:r>
          </a:p>
          <a:p>
            <a:pPr lvl="0">
              <a:defRPr sz="1800"/>
            </a:pPr>
            <a:endParaRPr sz="2200"/>
          </a:p>
          <a:p>
            <a:pPr lvl="0">
              <a:defRPr sz="1800"/>
            </a:pPr>
            <a:r>
              <a:rPr sz="2200"/>
              <a:t>Study tasks in English will centre around cementing understanding and preparing for assessment. This will involve reviewing notes, listening to podcasts and screen casts discussing various aspects of the course content, making summaries and importantly, memorising quotes from texts.</a:t>
            </a:r>
          </a:p>
        </p:txBody>
      </p:sp>
    </p:spTree>
    <p:extLst>
      <p:ext uri="{BB962C8B-B14F-4D97-AF65-F5344CB8AC3E}">
        <p14:creationId xmlns:p14="http://schemas.microsoft.com/office/powerpoint/2010/main" val="2170676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prstGeom prst="rect">
            <a:avLst/>
          </a:prstGeom>
        </p:spPr>
        <p:txBody>
          <a:bodyPr/>
          <a:lstStyle/>
          <a:p>
            <a:pPr lvl="0"/>
            <a:endParaRPr/>
          </a:p>
        </p:txBody>
      </p:sp>
      <p:sp>
        <p:nvSpPr>
          <p:cNvPr id="108" name="Shape 108"/>
          <p:cNvSpPr>
            <a:spLocks noGrp="1"/>
          </p:cNvSpPr>
          <p:nvPr>
            <p:ph type="body" sz="quarter" idx="1"/>
          </p:nvPr>
        </p:nvSpPr>
        <p:spPr>
          <a:prstGeom prst="rect">
            <a:avLst/>
          </a:prstGeom>
        </p:spPr>
        <p:txBody>
          <a:bodyPr/>
          <a:lstStyle/>
          <a:p>
            <a:pPr lvl="0">
              <a:defRPr sz="1800"/>
            </a:pPr>
            <a:r>
              <a:rPr sz="2200"/>
              <a:t>Revision of English needs to be a planned part of the weekly study/ homework schedule. Many students leave their 'revision' for English to just before an assessment task without understanding that unlike subjects that involve rote learning, English requires times for ideas to take shape, for connections to be made and for perspectives to mature. This won't happen in the 48 hours before an assessment task.</a:t>
            </a:r>
          </a:p>
        </p:txBody>
      </p:sp>
    </p:spTree>
    <p:extLst>
      <p:ext uri="{BB962C8B-B14F-4D97-AF65-F5344CB8AC3E}">
        <p14:creationId xmlns:p14="http://schemas.microsoft.com/office/powerpoint/2010/main" val="471024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noRot="1" noChangeAspect="1"/>
          </p:cNvSpPr>
          <p:nvPr>
            <p:ph type="sldImg"/>
          </p:nvPr>
        </p:nvSpPr>
        <p:spPr>
          <a:prstGeom prst="rect">
            <a:avLst/>
          </a:prstGeom>
        </p:spPr>
        <p:txBody>
          <a:bodyPr/>
          <a:lstStyle/>
          <a:p>
            <a:pPr lvl="0"/>
            <a:endParaRPr/>
          </a:p>
        </p:txBody>
      </p:sp>
      <p:sp>
        <p:nvSpPr>
          <p:cNvPr id="112" name="Shape 112"/>
          <p:cNvSpPr>
            <a:spLocks noGrp="1"/>
          </p:cNvSpPr>
          <p:nvPr>
            <p:ph type="body" sz="quarter" idx="1"/>
          </p:nvPr>
        </p:nvSpPr>
        <p:spPr>
          <a:prstGeom prst="rect">
            <a:avLst/>
          </a:prstGeom>
        </p:spPr>
        <p:txBody>
          <a:bodyPr/>
          <a:lstStyle/>
          <a:p>
            <a:pPr lvl="0">
              <a:defRPr sz="1800"/>
            </a:pPr>
            <a:r>
              <a:rPr sz="2200"/>
              <a:t>This is one example of a revision chart prepared by a Year 12 student in 2012. </a:t>
            </a:r>
          </a:p>
        </p:txBody>
      </p:sp>
    </p:spTree>
    <p:extLst>
      <p:ext uri="{BB962C8B-B14F-4D97-AF65-F5344CB8AC3E}">
        <p14:creationId xmlns:p14="http://schemas.microsoft.com/office/powerpoint/2010/main" val="1287797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prstGeom prst="rect">
            <a:avLst/>
          </a:prstGeom>
        </p:spPr>
        <p:txBody>
          <a:bodyPr/>
          <a:lstStyle/>
          <a:p>
            <a:pPr lvl="0"/>
            <a:endParaRPr/>
          </a:p>
        </p:txBody>
      </p:sp>
      <p:sp>
        <p:nvSpPr>
          <p:cNvPr id="116" name="Shape 116"/>
          <p:cNvSpPr>
            <a:spLocks noGrp="1"/>
          </p:cNvSpPr>
          <p:nvPr>
            <p:ph type="body" sz="quarter" idx="1"/>
          </p:nvPr>
        </p:nvSpPr>
        <p:spPr>
          <a:prstGeom prst="rect">
            <a:avLst/>
          </a:prstGeom>
        </p:spPr>
        <p:txBody>
          <a:bodyPr/>
          <a:lstStyle/>
          <a:p>
            <a:pPr lvl="0">
              <a:defRPr sz="1800"/>
            </a:pPr>
            <a:r>
              <a:rPr sz="2200"/>
              <a:t>This provides a little more detail and shows how the student was able to take their notes translate this into a fairly detailed wall chart.</a:t>
            </a:r>
          </a:p>
        </p:txBody>
      </p:sp>
    </p:spTree>
    <p:extLst>
      <p:ext uri="{BB962C8B-B14F-4D97-AF65-F5344CB8AC3E}">
        <p14:creationId xmlns:p14="http://schemas.microsoft.com/office/powerpoint/2010/main" val="3334232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pPr lvl="0"/>
            <a:endParaRPr/>
          </a:p>
        </p:txBody>
      </p:sp>
      <p:sp>
        <p:nvSpPr>
          <p:cNvPr id="121" name="Shape 121"/>
          <p:cNvSpPr>
            <a:spLocks noGrp="1"/>
          </p:cNvSpPr>
          <p:nvPr>
            <p:ph type="body" sz="quarter" idx="1"/>
          </p:nvPr>
        </p:nvSpPr>
        <p:spPr>
          <a:prstGeom prst="rect">
            <a:avLst/>
          </a:prstGeom>
        </p:spPr>
        <p:txBody>
          <a:bodyPr>
            <a:normAutofit fontScale="55000" lnSpcReduction="20000"/>
          </a:bodyPr>
          <a:lstStyle/>
          <a:p>
            <a:pPr lvl="0">
              <a:defRPr sz="1800"/>
            </a:pPr>
            <a:r>
              <a:rPr sz="2200"/>
              <a:t>There is no doubt that English provides a challenge for some students and as teachers we understand that it will not be a strength of every student despite the fact that it is a compulsory subject for all students. To that end it is important that there are a range of strategies at school and at home to assist students. English teaching teams meet regularly and identify students who would benefit from additional support. This if offered through the Learning Support department and may include support in class or additional tutorial sessions after school or for Year 11 and 12 students, in their study blocks.  Add extension. </a:t>
            </a:r>
          </a:p>
          <a:p>
            <a:pPr lvl="0">
              <a:defRPr sz="1800"/>
            </a:pPr>
            <a:endParaRPr sz="2200"/>
          </a:p>
          <a:p>
            <a:pPr lvl="0">
              <a:defRPr sz="1800"/>
            </a:pPr>
            <a:r>
              <a:rPr sz="2200"/>
              <a:t>For students who struggle, the message they play on their internal radio station is very important. If they tell themselves they can’t do English, it will make it even harder. It might be for some parents that English was not the easiest subject they did at school. There is a real danger in articulating that at home. I had a student in 2012 who struggled with English and in meetings with the parents both repeated in front of their child how hard English was for them and how they “were never any good at it”. This reinforced in the child’s mind that it was a virtually impossible task. As with anything, we need to be modelling best practice for students. We encourage parents or older siblings at home to read the texts being studied by your child. The most valuable support you can offer your child in terms of English is the ability to discuss texts  and indeed read over their work with a knowledge of the material they are discussing. Also discuss ideas in the media and encourage their critical thinking.</a:t>
            </a:r>
          </a:p>
          <a:p>
            <a:pPr lvl="0">
              <a:defRPr sz="1800"/>
            </a:pPr>
            <a:endParaRPr sz="2200"/>
          </a:p>
          <a:p>
            <a:pPr lvl="0">
              <a:defRPr sz="1800"/>
            </a:pPr>
            <a:r>
              <a:rPr sz="2200"/>
              <a:t>Some students benefit from working with their peers in informal study groups and I know of a number of Year 11 students who met together over the summer for 'reading' pool parties to make sure they were prepared for the text quiz in the first week of term. Important for SAC and Exam revision.</a:t>
            </a:r>
          </a:p>
        </p:txBody>
      </p:sp>
    </p:spTree>
    <p:extLst>
      <p:ext uri="{BB962C8B-B14F-4D97-AF65-F5344CB8AC3E}">
        <p14:creationId xmlns:p14="http://schemas.microsoft.com/office/powerpoint/2010/main" val="99005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prstGeom prst="rect">
            <a:avLst/>
          </a:prstGeom>
        </p:spPr>
        <p:txBody>
          <a:bodyPr/>
          <a:lstStyle/>
          <a:p>
            <a:pPr lvl="0"/>
            <a:endParaRPr/>
          </a:p>
        </p:txBody>
      </p:sp>
      <p:sp>
        <p:nvSpPr>
          <p:cNvPr id="126" name="Shape 126"/>
          <p:cNvSpPr>
            <a:spLocks noGrp="1"/>
          </p:cNvSpPr>
          <p:nvPr>
            <p:ph type="body" sz="quarter" idx="1"/>
          </p:nvPr>
        </p:nvSpPr>
        <p:spPr>
          <a:prstGeom prst="rect">
            <a:avLst/>
          </a:prstGeom>
        </p:spPr>
        <p:txBody>
          <a:bodyPr>
            <a:normAutofit fontScale="77500" lnSpcReduction="20000"/>
          </a:bodyPr>
          <a:lstStyle/>
          <a:p>
            <a:pPr lvl="0">
              <a:defRPr sz="1800"/>
            </a:pPr>
            <a:r>
              <a:rPr sz="2200"/>
              <a:t>The VCAA website will offer access to past VCE exams and examiners reports for all VCE subjects. IB teachers will provide and upload to STL Link a range of resources including sample papers and examiner's reports. </a:t>
            </a:r>
          </a:p>
          <a:p>
            <a:pPr lvl="0">
              <a:defRPr sz="1800"/>
            </a:pPr>
            <a:endParaRPr sz="2200"/>
          </a:p>
          <a:p>
            <a:pPr lvl="0">
              <a:defRPr sz="1800"/>
            </a:pPr>
            <a:r>
              <a:rPr sz="2200"/>
              <a:t>Before we conclude, let’s take a quick look at the material available on STL Link. At the end of 2012 all families receied an email with login details to access STL Link. If you have misplaces those details or require assistance in logging in, please contact the College and ask to speak to the IT Help Desk. They will be able to reset your log in details and email you instructions for accessing the site. STL Link was created in 2012 as a learning portal and Content Management System for St Leonard's COllege. With all students in years 5-9 using iPads in 2013 and upper school students using their own device, a platform that enabled students to access learning material has been an important and necessary addition to our ability to deliver excellent learning opportunities for your students.</a:t>
            </a:r>
          </a:p>
          <a:p>
            <a:pPr lvl="0">
              <a:defRPr sz="1800"/>
            </a:pPr>
            <a:endParaRPr sz="2200"/>
          </a:p>
          <a:p>
            <a:pPr lvl="0">
              <a:defRPr sz="1800"/>
            </a:pPr>
            <a:r>
              <a:rPr sz="2200"/>
              <a:t>Let's take a quick look at STL Link now... </a:t>
            </a:r>
          </a:p>
        </p:txBody>
      </p:sp>
    </p:spTree>
    <p:extLst>
      <p:ext uri="{BB962C8B-B14F-4D97-AF65-F5344CB8AC3E}">
        <p14:creationId xmlns:p14="http://schemas.microsoft.com/office/powerpoint/2010/main" val="733055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pPr lvl="0"/>
            <a:endParaRPr/>
          </a:p>
        </p:txBody>
      </p:sp>
      <p:sp>
        <p:nvSpPr>
          <p:cNvPr id="130" name="Shape 130"/>
          <p:cNvSpPr>
            <a:spLocks noGrp="1"/>
          </p:cNvSpPr>
          <p:nvPr>
            <p:ph type="body" sz="quarter" idx="1"/>
          </p:nvPr>
        </p:nvSpPr>
        <p:spPr>
          <a:prstGeom prst="rect">
            <a:avLst/>
          </a:prstGeom>
        </p:spPr>
        <p:txBody>
          <a:bodyPr/>
          <a:lstStyle/>
          <a:p>
            <a:pPr lvl="0">
              <a:defRPr sz="1800"/>
            </a:pPr>
            <a:r>
              <a:rPr sz="2200"/>
              <a:t>STL Link can be accessed from the St Leonard's College homepage. From this page you will be asked to enter a username and password. Students are already accessing STL Link on  a daily basis and certainly in English all of the course content and resources are available on this site.</a:t>
            </a:r>
          </a:p>
        </p:txBody>
      </p:sp>
    </p:spTree>
    <p:extLst>
      <p:ext uri="{BB962C8B-B14F-4D97-AF65-F5344CB8AC3E}">
        <p14:creationId xmlns:p14="http://schemas.microsoft.com/office/powerpoint/2010/main" val="1226431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pPr lvl="0"/>
            <a:endParaRPr/>
          </a:p>
        </p:txBody>
      </p:sp>
      <p:sp>
        <p:nvSpPr>
          <p:cNvPr id="134" name="Shape 134"/>
          <p:cNvSpPr>
            <a:spLocks noGrp="1"/>
          </p:cNvSpPr>
          <p:nvPr>
            <p:ph type="body" sz="quarter" idx="1"/>
          </p:nvPr>
        </p:nvSpPr>
        <p:spPr>
          <a:prstGeom prst="rect">
            <a:avLst/>
          </a:prstGeom>
        </p:spPr>
        <p:txBody>
          <a:bodyPr/>
          <a:lstStyle/>
          <a:p>
            <a:pPr lvl="0">
              <a:defRPr sz="1800"/>
            </a:pPr>
            <a:r>
              <a:rPr sz="2200"/>
              <a:t>Once you log in you will be taken to this landing page. This will give you access to College Information and the Learning Tab</a:t>
            </a:r>
          </a:p>
        </p:txBody>
      </p:sp>
    </p:spTree>
    <p:extLst>
      <p:ext uri="{BB962C8B-B14F-4D97-AF65-F5344CB8AC3E}">
        <p14:creationId xmlns:p14="http://schemas.microsoft.com/office/powerpoint/2010/main" val="3937279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prstGeom prst="rect">
            <a:avLst/>
          </a:prstGeom>
        </p:spPr>
        <p:txBody>
          <a:bodyPr/>
          <a:lstStyle/>
          <a:p>
            <a:pPr lvl="0"/>
            <a:endParaRPr/>
          </a:p>
        </p:txBody>
      </p:sp>
      <p:sp>
        <p:nvSpPr>
          <p:cNvPr id="138" name="Shape 138"/>
          <p:cNvSpPr>
            <a:spLocks noGrp="1"/>
          </p:cNvSpPr>
          <p:nvPr>
            <p:ph type="body" sz="quarter" idx="1"/>
          </p:nvPr>
        </p:nvSpPr>
        <p:spPr>
          <a:prstGeom prst="rect">
            <a:avLst/>
          </a:prstGeom>
        </p:spPr>
        <p:txBody>
          <a:bodyPr/>
          <a:lstStyle/>
          <a:p>
            <a:pPr lvl="0">
              <a:defRPr sz="1800"/>
            </a:pPr>
            <a:r>
              <a:rPr sz="2200"/>
              <a:t>When you click on learning, you will access the site which has content across all year levels. As an example, let's go to the VCE page...</a:t>
            </a:r>
          </a:p>
        </p:txBody>
      </p:sp>
    </p:spTree>
    <p:extLst>
      <p:ext uri="{BB962C8B-B14F-4D97-AF65-F5344CB8AC3E}">
        <p14:creationId xmlns:p14="http://schemas.microsoft.com/office/powerpoint/2010/main" val="111630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a:spLocks noGrp="1" noRot="1" noChangeAspect="1"/>
          </p:cNvSpPr>
          <p:nvPr>
            <p:ph type="sldImg"/>
          </p:nvPr>
        </p:nvSpPr>
        <p:spPr>
          <a:prstGeom prst="rect">
            <a:avLst/>
          </a:prstGeom>
        </p:spPr>
        <p:txBody>
          <a:bodyPr/>
          <a:lstStyle/>
          <a:p>
            <a:pPr lvl="0"/>
            <a:endParaRPr/>
          </a:p>
        </p:txBody>
      </p:sp>
      <p:sp>
        <p:nvSpPr>
          <p:cNvPr id="44" name="Shape 44"/>
          <p:cNvSpPr>
            <a:spLocks noGrp="1"/>
          </p:cNvSpPr>
          <p:nvPr>
            <p:ph type="body" sz="quarter" idx="1"/>
          </p:nvPr>
        </p:nvSpPr>
        <p:spPr>
          <a:prstGeom prst="rect">
            <a:avLst/>
          </a:prstGeom>
        </p:spPr>
        <p:txBody>
          <a:bodyPr/>
          <a:lstStyle/>
          <a:p>
            <a:pPr lvl="0">
              <a:defRPr sz="1800"/>
            </a:pPr>
            <a:r>
              <a:rPr sz="2200"/>
              <a:t>My name is Susanne Haake. I am a VCE English teacher and Director of eLearning at St Leonard's College. I have worked for 10 years as a VCE English teacher and in a previous school spent 4 years as a VCE Coordinator.  We hope that this will provide parents some further information and strategies so that they are able to assist their Upper School student. </a:t>
            </a:r>
          </a:p>
        </p:txBody>
      </p:sp>
    </p:spTree>
    <p:extLst>
      <p:ext uri="{BB962C8B-B14F-4D97-AF65-F5344CB8AC3E}">
        <p14:creationId xmlns:p14="http://schemas.microsoft.com/office/powerpoint/2010/main" val="1703664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pPr lvl="0"/>
            <a:endParaRPr/>
          </a:p>
        </p:txBody>
      </p:sp>
      <p:sp>
        <p:nvSpPr>
          <p:cNvPr id="142" name="Shape 142"/>
          <p:cNvSpPr>
            <a:spLocks noGrp="1"/>
          </p:cNvSpPr>
          <p:nvPr>
            <p:ph type="body" sz="quarter" idx="1"/>
          </p:nvPr>
        </p:nvSpPr>
        <p:spPr>
          <a:prstGeom prst="rect">
            <a:avLst/>
          </a:prstGeom>
        </p:spPr>
        <p:txBody>
          <a:bodyPr/>
          <a:lstStyle/>
          <a:p>
            <a:pPr lvl="0">
              <a:defRPr sz="1800"/>
            </a:pPr>
            <a:r>
              <a:rPr sz="2200"/>
              <a:t>And then from the VCE page go to the English page.</a:t>
            </a:r>
          </a:p>
        </p:txBody>
      </p:sp>
    </p:spTree>
    <p:extLst>
      <p:ext uri="{BB962C8B-B14F-4D97-AF65-F5344CB8AC3E}">
        <p14:creationId xmlns:p14="http://schemas.microsoft.com/office/powerpoint/2010/main" val="2753269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prstGeom prst="rect">
            <a:avLst/>
          </a:prstGeom>
        </p:spPr>
        <p:txBody>
          <a:bodyPr/>
          <a:lstStyle/>
          <a:p>
            <a:pPr lvl="0"/>
            <a:endParaRPr/>
          </a:p>
        </p:txBody>
      </p:sp>
      <p:sp>
        <p:nvSpPr>
          <p:cNvPr id="146" name="Shape 146"/>
          <p:cNvSpPr>
            <a:spLocks noGrp="1"/>
          </p:cNvSpPr>
          <p:nvPr>
            <p:ph type="body" sz="quarter" idx="1"/>
          </p:nvPr>
        </p:nvSpPr>
        <p:spPr>
          <a:prstGeom prst="rect">
            <a:avLst/>
          </a:prstGeom>
        </p:spPr>
        <p:txBody>
          <a:bodyPr/>
          <a:lstStyle/>
          <a:p>
            <a:pPr lvl="0">
              <a:defRPr sz="1800"/>
            </a:pPr>
            <a:r>
              <a:rPr sz="2200"/>
              <a:t>On the homepage of the VCE English site you have an overview of the VCE program. To the right you have a course outlines and pages for each area of the course for both year 11 and year 12. </a:t>
            </a:r>
          </a:p>
        </p:txBody>
      </p:sp>
    </p:spTree>
    <p:extLst>
      <p:ext uri="{BB962C8B-B14F-4D97-AF65-F5344CB8AC3E}">
        <p14:creationId xmlns:p14="http://schemas.microsoft.com/office/powerpoint/2010/main" val="367788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pPr lvl="0"/>
            <a:endParaRPr/>
          </a:p>
        </p:txBody>
      </p:sp>
      <p:sp>
        <p:nvSpPr>
          <p:cNvPr id="150" name="Shape 150"/>
          <p:cNvSpPr>
            <a:spLocks noGrp="1"/>
          </p:cNvSpPr>
          <p:nvPr>
            <p:ph type="body" sz="quarter" idx="1"/>
          </p:nvPr>
        </p:nvSpPr>
        <p:spPr>
          <a:prstGeom prst="rect">
            <a:avLst/>
          </a:prstGeom>
        </p:spPr>
        <p:txBody>
          <a:bodyPr/>
          <a:lstStyle/>
          <a:p>
            <a:pPr lvl="0">
              <a:defRPr sz="1800"/>
            </a:pPr>
            <a:r>
              <a:rPr sz="2200"/>
              <a:t>Further down on the VCE English page you will see upcoming assessment dates. </a:t>
            </a:r>
          </a:p>
        </p:txBody>
      </p:sp>
    </p:spTree>
    <p:extLst>
      <p:ext uri="{BB962C8B-B14F-4D97-AF65-F5344CB8AC3E}">
        <p14:creationId xmlns:p14="http://schemas.microsoft.com/office/powerpoint/2010/main" val="2721105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prstGeom prst="rect">
            <a:avLst/>
          </a:prstGeom>
        </p:spPr>
        <p:txBody>
          <a:bodyPr/>
          <a:lstStyle/>
          <a:p>
            <a:pPr lvl="0"/>
            <a:endParaRPr/>
          </a:p>
        </p:txBody>
      </p:sp>
      <p:sp>
        <p:nvSpPr>
          <p:cNvPr id="154" name="Shape 154"/>
          <p:cNvSpPr>
            <a:spLocks noGrp="1"/>
          </p:cNvSpPr>
          <p:nvPr>
            <p:ph type="body" sz="quarter" idx="1"/>
          </p:nvPr>
        </p:nvSpPr>
        <p:spPr>
          <a:prstGeom prst="rect">
            <a:avLst/>
          </a:prstGeom>
        </p:spPr>
        <p:txBody>
          <a:bodyPr/>
          <a:lstStyle/>
          <a:p>
            <a:pPr lvl="0">
              <a:defRPr sz="1800"/>
            </a:pPr>
            <a:r>
              <a:rPr sz="2200"/>
              <a:t>This screencast and other relevant resources are on the Parent Learning site and we encourage you to check this page regularly for information that will assist you in supporting your child's education.</a:t>
            </a:r>
          </a:p>
        </p:txBody>
      </p:sp>
    </p:spTree>
    <p:extLst>
      <p:ext uri="{BB962C8B-B14F-4D97-AF65-F5344CB8AC3E}">
        <p14:creationId xmlns:p14="http://schemas.microsoft.com/office/powerpoint/2010/main" val="3805536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a:spLocks noGrp="1" noRot="1" noChangeAspect="1"/>
          </p:cNvSpPr>
          <p:nvPr>
            <p:ph type="sldImg"/>
          </p:nvPr>
        </p:nvSpPr>
        <p:spPr>
          <a:prstGeom prst="rect">
            <a:avLst/>
          </a:prstGeom>
        </p:spPr>
        <p:txBody>
          <a:bodyPr/>
          <a:lstStyle/>
          <a:p>
            <a:pPr lvl="0"/>
            <a:endParaRPr/>
          </a:p>
        </p:txBody>
      </p:sp>
      <p:sp>
        <p:nvSpPr>
          <p:cNvPr id="24" name="Shape 24"/>
          <p:cNvSpPr>
            <a:spLocks noGrp="1"/>
          </p:cNvSpPr>
          <p:nvPr>
            <p:ph type="body" sz="quarter" idx="1"/>
          </p:nvPr>
        </p:nvSpPr>
        <p:spPr>
          <a:prstGeom prst="rect">
            <a:avLst/>
          </a:prstGeom>
        </p:spPr>
        <p:txBody>
          <a:bodyPr>
            <a:normAutofit lnSpcReduction="10000"/>
          </a:bodyPr>
          <a:lstStyle/>
          <a:p>
            <a:pPr lvl="0">
              <a:defRPr sz="1800"/>
            </a:pPr>
            <a:r>
              <a:rPr sz="3000"/>
              <a:t>40yr old, 74yr old.</a:t>
            </a:r>
          </a:p>
          <a:p>
            <a:pPr lvl="0">
              <a:defRPr sz="1800"/>
            </a:pPr>
            <a:r>
              <a:rPr sz="3000"/>
              <a:t>We can grow and maintain our muscles. This is visually obvious to all of us. When we train our muscles with particular tasks - the cells of our body change and develop to improve our ability to complete those tasks - but we have to make our muscle cells </a:t>
            </a:r>
            <a:r>
              <a:rPr sz="3000" b="1"/>
              <a:t>work hard</a:t>
            </a:r>
            <a:r>
              <a:rPr sz="3000"/>
              <a:t>.</a:t>
            </a:r>
          </a:p>
        </p:txBody>
      </p:sp>
    </p:spTree>
    <p:extLst>
      <p:ext uri="{BB962C8B-B14F-4D97-AF65-F5344CB8AC3E}">
        <p14:creationId xmlns:p14="http://schemas.microsoft.com/office/powerpoint/2010/main" val="2035925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In the study, students switched back and forth from week to week between two different styles of homework. One style, which followed the standard practice that Baraniuk has used for years, consisted of one homework assignment per week, which was graded and returned the following week. The second style, which was called the "intervention," incorporated three principles from cognitive science that have been shown to promote learning and increase long-term retention.</a:t>
            </a:r>
          </a:p>
          <a:p>
            <a:r>
              <a:rPr lang="en-US" dirty="0" smtClean="0">
                <a:effectLst/>
              </a:rPr>
              <a:t>The principles were implemented in the following way:</a:t>
            </a:r>
          </a:p>
          <a:p>
            <a:r>
              <a:rPr lang="en-US" dirty="0" smtClean="0">
                <a:effectLst/>
              </a:rPr>
              <a:t>Repeated retrieval practice -- In addition to receiving the standard homework assignment, students were given follow-up problems on the same topic in two additional assignments that counted only toward their course participation grade.</a:t>
            </a:r>
          </a:p>
          <a:p>
            <a:r>
              <a:rPr lang="en-US" dirty="0" smtClean="0">
                <a:effectLst/>
              </a:rPr>
              <a:t>Spacing -- Rather than giving all the problem sets for a week's lectures in one assignment, the researchers spaced the problems over three weeks of assignments.</a:t>
            </a:r>
          </a:p>
          <a:p>
            <a:r>
              <a:rPr lang="en-US" dirty="0" smtClean="0">
                <a:effectLst/>
              </a:rPr>
              <a:t>Feedback -- Rather than waiting one week to learn how they did, students received immediate feedback on intervention homework, and they were required to view the feedback to get credit for the assignment.</a:t>
            </a:r>
          </a:p>
          <a:p>
            <a:r>
              <a:rPr lang="en-US" dirty="0" smtClean="0">
                <a:effectLst/>
              </a:rPr>
              <a:t>"Giving students multiple opportunities to practice retrieving and applying their knowledge on new problems is a very powerful way to promote learning, especially when this practice is spaced out over time," said study co-author Elizabeth Marsh, associate professor of psychology and neuroscience at Duke. "Feedback also is critical to learning, and previous studies have shown that students will often skip looking at feedback."</a:t>
            </a:r>
          </a:p>
          <a:p>
            <a:endParaRPr lang="en-AU" dirty="0"/>
          </a:p>
        </p:txBody>
      </p:sp>
      <p:sp>
        <p:nvSpPr>
          <p:cNvPr id="4" name="Slide Number Placeholder 3"/>
          <p:cNvSpPr>
            <a:spLocks noGrp="1"/>
          </p:cNvSpPr>
          <p:nvPr>
            <p:ph type="sldNum" sz="quarter" idx="10"/>
          </p:nvPr>
        </p:nvSpPr>
        <p:spPr/>
        <p:txBody>
          <a:bodyPr/>
          <a:lstStyle/>
          <a:p>
            <a:fld id="{6E41E8D1-84E6-45AC-AB8E-3E1A63E39EF9}" type="slidenum">
              <a:rPr lang="en-AU" smtClean="0"/>
              <a:t>47</a:t>
            </a:fld>
            <a:endParaRPr lang="en-AU" dirty="0"/>
          </a:p>
        </p:txBody>
      </p:sp>
    </p:spTree>
    <p:extLst>
      <p:ext uri="{BB962C8B-B14F-4D97-AF65-F5344CB8AC3E}">
        <p14:creationId xmlns:p14="http://schemas.microsoft.com/office/powerpoint/2010/main" val="4192762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18"/>
          <p:cNvSpPr>
            <a:spLocks noGrp="1" noRot="1" noChangeAspect="1"/>
          </p:cNvSpPr>
          <p:nvPr>
            <p:ph type="sldImg"/>
          </p:nvPr>
        </p:nvSpPr>
        <p:spPr>
          <a:prstGeom prst="rect">
            <a:avLst/>
          </a:prstGeom>
        </p:spPr>
        <p:txBody>
          <a:bodyPr/>
          <a:lstStyle/>
          <a:p>
            <a:pPr lvl="0"/>
            <a:endParaRPr/>
          </a:p>
        </p:txBody>
      </p:sp>
      <p:sp>
        <p:nvSpPr>
          <p:cNvPr id="19" name="Shape 19"/>
          <p:cNvSpPr>
            <a:spLocks noGrp="1"/>
          </p:cNvSpPr>
          <p:nvPr>
            <p:ph type="body" sz="quarter" idx="1"/>
          </p:nvPr>
        </p:nvSpPr>
        <p:spPr>
          <a:prstGeom prst="rect">
            <a:avLst/>
          </a:prstGeom>
        </p:spPr>
        <p:txBody>
          <a:bodyPr/>
          <a:lstStyle/>
          <a:p>
            <a:pPr lvl="0">
              <a:defRPr sz="1800"/>
            </a:pPr>
            <a:r>
              <a:rPr sz="3000"/>
              <a:t>Welcome.</a:t>
            </a:r>
          </a:p>
        </p:txBody>
      </p:sp>
    </p:spTree>
    <p:extLst>
      <p:ext uri="{BB962C8B-B14F-4D97-AF65-F5344CB8AC3E}">
        <p14:creationId xmlns:p14="http://schemas.microsoft.com/office/powerpoint/2010/main" val="2131663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noRot="1" noChangeAspect="1"/>
          </p:cNvSpPr>
          <p:nvPr>
            <p:ph type="sldImg"/>
          </p:nvPr>
        </p:nvSpPr>
        <p:spPr>
          <a:prstGeom prst="rect">
            <a:avLst/>
          </a:prstGeom>
        </p:spPr>
        <p:txBody>
          <a:bodyPr/>
          <a:lstStyle/>
          <a:p>
            <a:pPr lvl="0"/>
            <a:endParaRPr/>
          </a:p>
        </p:txBody>
      </p:sp>
      <p:sp>
        <p:nvSpPr>
          <p:cNvPr id="26" name="Shape 26"/>
          <p:cNvSpPr>
            <a:spLocks noGrp="1"/>
          </p:cNvSpPr>
          <p:nvPr>
            <p:ph type="body" sz="quarter" idx="1"/>
          </p:nvPr>
        </p:nvSpPr>
        <p:spPr>
          <a:prstGeom prst="rect">
            <a:avLst/>
          </a:prstGeom>
        </p:spPr>
        <p:txBody>
          <a:bodyPr/>
          <a:lstStyle/>
          <a:p>
            <a:pPr lvl="0">
              <a:defRPr sz="1800"/>
            </a:pPr>
            <a:r>
              <a:rPr sz="3000"/>
              <a:t>There are a series of common tools and activities that improve organisation and task completion: Things like to do lists, post it notes, calendars or diaries.</a:t>
            </a:r>
          </a:p>
        </p:txBody>
      </p:sp>
    </p:spTree>
    <p:extLst>
      <p:ext uri="{BB962C8B-B14F-4D97-AF65-F5344CB8AC3E}">
        <p14:creationId xmlns:p14="http://schemas.microsoft.com/office/powerpoint/2010/main" val="1419776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a:spLocks noGrp="1" noRot="1" noChangeAspect="1"/>
          </p:cNvSpPr>
          <p:nvPr>
            <p:ph type="sldImg"/>
          </p:nvPr>
        </p:nvSpPr>
        <p:spPr>
          <a:prstGeom prst="rect">
            <a:avLst/>
          </a:prstGeom>
        </p:spPr>
        <p:txBody>
          <a:bodyPr/>
          <a:lstStyle/>
          <a:p>
            <a:pPr lvl="0"/>
            <a:endParaRPr/>
          </a:p>
        </p:txBody>
      </p:sp>
      <p:sp>
        <p:nvSpPr>
          <p:cNvPr id="33" name="Shape 33"/>
          <p:cNvSpPr>
            <a:spLocks noGrp="1"/>
          </p:cNvSpPr>
          <p:nvPr>
            <p:ph type="body" sz="quarter" idx="1"/>
          </p:nvPr>
        </p:nvSpPr>
        <p:spPr>
          <a:prstGeom prst="rect">
            <a:avLst/>
          </a:prstGeom>
        </p:spPr>
        <p:txBody>
          <a:bodyPr/>
          <a:lstStyle/>
          <a:p>
            <a:pPr lvl="0">
              <a:defRPr sz="1800"/>
            </a:pPr>
            <a:r>
              <a:rPr sz="3000"/>
              <a:t>And as with all things, computers simply increase the efficiency, speed and scale with which things can be done. This includes organisation and effective study.</a:t>
            </a:r>
          </a:p>
        </p:txBody>
      </p:sp>
    </p:spTree>
    <p:extLst>
      <p:ext uri="{BB962C8B-B14F-4D97-AF65-F5344CB8AC3E}">
        <p14:creationId xmlns:p14="http://schemas.microsoft.com/office/powerpoint/2010/main" val="1361826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noRot="1" noChangeAspect="1"/>
          </p:cNvSpPr>
          <p:nvPr>
            <p:ph type="sldImg"/>
          </p:nvPr>
        </p:nvSpPr>
        <p:spPr>
          <a:prstGeom prst="rect">
            <a:avLst/>
          </a:prstGeom>
        </p:spPr>
        <p:txBody>
          <a:bodyPr/>
          <a:lstStyle/>
          <a:p>
            <a:pPr lvl="0"/>
            <a:endParaRPr/>
          </a:p>
        </p:txBody>
      </p:sp>
      <p:sp>
        <p:nvSpPr>
          <p:cNvPr id="37" name="Shape 37"/>
          <p:cNvSpPr>
            <a:spLocks noGrp="1"/>
          </p:cNvSpPr>
          <p:nvPr>
            <p:ph type="body" sz="quarter" idx="1"/>
          </p:nvPr>
        </p:nvSpPr>
        <p:spPr>
          <a:prstGeom prst="rect">
            <a:avLst/>
          </a:prstGeom>
        </p:spPr>
        <p:txBody>
          <a:bodyPr>
            <a:normAutofit lnSpcReduction="10000"/>
          </a:bodyPr>
          <a:lstStyle/>
          <a:p>
            <a:pPr lvl="0">
              <a:defRPr sz="1800"/>
            </a:pPr>
            <a:r>
              <a:rPr sz="3000"/>
              <a:t>I think it is important to point out that while we can increase efficiency in organisation, work flows and many other auto-matable tasks. We CAN NOT change the fact that learning is the new connections between brain cells and this ABSOLUTELY REQUIRES time on the learning task by the learning brain.</a:t>
            </a:r>
          </a:p>
        </p:txBody>
      </p:sp>
    </p:spTree>
    <p:extLst>
      <p:ext uri="{BB962C8B-B14F-4D97-AF65-F5344CB8AC3E}">
        <p14:creationId xmlns:p14="http://schemas.microsoft.com/office/powerpoint/2010/main" val="1178766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prstGeom prst="rect">
            <a:avLst/>
          </a:prstGeom>
        </p:spPr>
        <p:txBody>
          <a:bodyPr/>
          <a:lstStyle/>
          <a:p>
            <a:pPr lvl="0"/>
            <a:endParaRPr/>
          </a:p>
        </p:txBody>
      </p:sp>
      <p:sp>
        <p:nvSpPr>
          <p:cNvPr id="53" name="Shape 53"/>
          <p:cNvSpPr>
            <a:spLocks noGrp="1"/>
          </p:cNvSpPr>
          <p:nvPr>
            <p:ph type="body" sz="quarter" idx="1"/>
          </p:nvPr>
        </p:nvSpPr>
        <p:spPr>
          <a:prstGeom prst="rect">
            <a:avLst/>
          </a:prstGeom>
        </p:spPr>
        <p:txBody>
          <a:bodyPr>
            <a:normAutofit fontScale="92500" lnSpcReduction="10000"/>
          </a:bodyPr>
          <a:lstStyle/>
          <a:p>
            <a:pPr lvl="0">
              <a:defRPr sz="1800"/>
            </a:pPr>
            <a:r>
              <a:rPr sz="2200"/>
              <a:t>The Upper School English program looks at a range of texts across different text types. This will include fiction and non fiction print texts, film, media texts, spoken texts and issues presented in the media in a variety of forms. There is an increase in the number of texts students are expected to read and their complexity. Students will often be exposed to texts in translation. While many of the texts are familiar to parents and may even have been texts that you studied yourself, there is an increasing move to balance text choices between traditional Literature and also provide students exposure to new authors and authors who choose to present their ideas in a variety of textual forms.</a:t>
            </a:r>
          </a:p>
        </p:txBody>
      </p:sp>
    </p:spTree>
    <p:extLst>
      <p:ext uri="{BB962C8B-B14F-4D97-AF65-F5344CB8AC3E}">
        <p14:creationId xmlns:p14="http://schemas.microsoft.com/office/powerpoint/2010/main" val="623525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a:spLocks noGrp="1" noRot="1" noChangeAspect="1"/>
          </p:cNvSpPr>
          <p:nvPr>
            <p:ph type="sldImg"/>
          </p:nvPr>
        </p:nvSpPr>
        <p:spPr>
          <a:prstGeom prst="rect">
            <a:avLst/>
          </a:prstGeom>
        </p:spPr>
        <p:txBody>
          <a:bodyPr/>
          <a:lstStyle/>
          <a:p>
            <a:pPr lvl="0"/>
            <a:endParaRPr/>
          </a:p>
        </p:txBody>
      </p:sp>
      <p:sp>
        <p:nvSpPr>
          <p:cNvPr id="44" name="Shape 44"/>
          <p:cNvSpPr>
            <a:spLocks noGrp="1"/>
          </p:cNvSpPr>
          <p:nvPr>
            <p:ph type="body" sz="quarter" idx="1"/>
          </p:nvPr>
        </p:nvSpPr>
        <p:spPr>
          <a:prstGeom prst="rect">
            <a:avLst/>
          </a:prstGeom>
        </p:spPr>
        <p:txBody>
          <a:bodyPr>
            <a:normAutofit fontScale="85000" lnSpcReduction="10000"/>
          </a:bodyPr>
          <a:lstStyle/>
          <a:p>
            <a:pPr lvl="0">
              <a:defRPr sz="1800"/>
            </a:pPr>
            <a:r>
              <a:rPr sz="3000"/>
              <a:t>So the things technology can help with … With the busy lives we all lead, a vital skill to help our young people develop is basic calendar maintenance. Organising the precious time they have to achieve the things they want to. Put in academic, cocurricular, sport, part time work, and study time. Even set alarms to start and end some events.</a:t>
            </a:r>
          </a:p>
          <a:p>
            <a:pPr lvl="0">
              <a:defRPr sz="1800"/>
            </a:pPr>
            <a:r>
              <a:rPr sz="3000"/>
              <a:t>And subscribe to the relevant STL calendar feed.</a:t>
            </a:r>
          </a:p>
        </p:txBody>
      </p:sp>
    </p:spTree>
    <p:extLst>
      <p:ext uri="{BB962C8B-B14F-4D97-AF65-F5344CB8AC3E}">
        <p14:creationId xmlns:p14="http://schemas.microsoft.com/office/powerpoint/2010/main" val="1005841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a:spLocks noGrp="1" noRot="1" noChangeAspect="1"/>
          </p:cNvSpPr>
          <p:nvPr>
            <p:ph type="sldImg"/>
          </p:nvPr>
        </p:nvSpPr>
        <p:spPr>
          <a:prstGeom prst="rect">
            <a:avLst/>
          </a:prstGeom>
        </p:spPr>
        <p:txBody>
          <a:bodyPr/>
          <a:lstStyle/>
          <a:p>
            <a:pPr lvl="0"/>
            <a:endParaRPr/>
          </a:p>
        </p:txBody>
      </p:sp>
      <p:sp>
        <p:nvSpPr>
          <p:cNvPr id="51" name="Shape 51"/>
          <p:cNvSpPr>
            <a:spLocks noGrp="1"/>
          </p:cNvSpPr>
          <p:nvPr>
            <p:ph type="body" sz="quarter" idx="1"/>
          </p:nvPr>
        </p:nvSpPr>
        <p:spPr>
          <a:prstGeom prst="rect">
            <a:avLst/>
          </a:prstGeom>
        </p:spPr>
        <p:txBody>
          <a:bodyPr/>
          <a:lstStyle/>
          <a:p>
            <a:pPr lvl="0">
              <a:defRPr sz="1800"/>
            </a:pPr>
            <a:r>
              <a:rPr sz="3000"/>
              <a:t>Make a to do list for your day, week, month or just a constantly updated and prioritised list.</a:t>
            </a:r>
          </a:p>
          <a:p>
            <a:pPr lvl="0">
              <a:defRPr sz="1800"/>
            </a:pPr>
            <a:r>
              <a:rPr sz="3000"/>
              <a:t>Many notes apps now sync across devices too so you can update on your phone and find it on your tablet or laptop.</a:t>
            </a:r>
          </a:p>
        </p:txBody>
      </p:sp>
    </p:spTree>
    <p:extLst>
      <p:ext uri="{BB962C8B-B14F-4D97-AF65-F5344CB8AC3E}">
        <p14:creationId xmlns:p14="http://schemas.microsoft.com/office/powerpoint/2010/main" val="2881034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noRot="1" noChangeAspect="1"/>
          </p:cNvSpPr>
          <p:nvPr>
            <p:ph type="sldImg"/>
          </p:nvPr>
        </p:nvSpPr>
        <p:spPr>
          <a:prstGeom prst="rect">
            <a:avLst/>
          </a:prstGeom>
        </p:spPr>
        <p:txBody>
          <a:bodyPr/>
          <a:lstStyle/>
          <a:p>
            <a:pPr lvl="0"/>
            <a:endParaRPr/>
          </a:p>
        </p:txBody>
      </p:sp>
      <p:sp>
        <p:nvSpPr>
          <p:cNvPr id="58" name="Shape 58"/>
          <p:cNvSpPr>
            <a:spLocks noGrp="1"/>
          </p:cNvSpPr>
          <p:nvPr>
            <p:ph type="body" sz="quarter" idx="1"/>
          </p:nvPr>
        </p:nvSpPr>
        <p:spPr>
          <a:prstGeom prst="rect">
            <a:avLst/>
          </a:prstGeom>
        </p:spPr>
        <p:txBody>
          <a:bodyPr/>
          <a:lstStyle/>
          <a:p>
            <a:pPr lvl="0">
              <a:defRPr sz="1800"/>
            </a:pPr>
            <a:r>
              <a:rPr sz="3000"/>
              <a:t>All students do have access to a school provided web based diary, to do list, timetable system in App4.</a:t>
            </a:r>
          </a:p>
          <a:p>
            <a:pPr lvl="0">
              <a:defRPr sz="1800"/>
            </a:pPr>
            <a:r>
              <a:rPr sz="3000"/>
              <a:t>All parents can see their students diary too.</a:t>
            </a:r>
          </a:p>
        </p:txBody>
      </p:sp>
    </p:spTree>
    <p:extLst>
      <p:ext uri="{BB962C8B-B14F-4D97-AF65-F5344CB8AC3E}">
        <p14:creationId xmlns:p14="http://schemas.microsoft.com/office/powerpoint/2010/main" val="3689976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prstGeom prst="rect">
            <a:avLst/>
          </a:prstGeom>
        </p:spPr>
        <p:txBody>
          <a:bodyPr/>
          <a:lstStyle/>
          <a:p>
            <a:pPr lvl="0"/>
            <a:endParaRPr/>
          </a:p>
        </p:txBody>
      </p:sp>
      <p:sp>
        <p:nvSpPr>
          <p:cNvPr id="63" name="Shape 63"/>
          <p:cNvSpPr>
            <a:spLocks noGrp="1"/>
          </p:cNvSpPr>
          <p:nvPr>
            <p:ph type="body" sz="quarter" idx="1"/>
          </p:nvPr>
        </p:nvSpPr>
        <p:spPr>
          <a:prstGeom prst="rect">
            <a:avLst/>
          </a:prstGeom>
        </p:spPr>
        <p:txBody>
          <a:bodyPr>
            <a:normAutofit fontScale="92500"/>
          </a:bodyPr>
          <a:lstStyle/>
          <a:p>
            <a:pPr lvl="0">
              <a:defRPr sz="1800"/>
            </a:pPr>
            <a:r>
              <a:rPr sz="3000"/>
              <a:t>Demo - ABC…, 123…, A1B2C3…</a:t>
            </a:r>
          </a:p>
          <a:p>
            <a:pPr lvl="0">
              <a:defRPr sz="1800"/>
            </a:pPr>
            <a:r>
              <a:rPr sz="3000"/>
              <a:t>The human brain simply cannot multitask with even relatively simple cognitive things!</a:t>
            </a:r>
          </a:p>
          <a:p>
            <a:pPr lvl="0">
              <a:defRPr sz="1800"/>
            </a:pPr>
            <a:r>
              <a:rPr sz="3000"/>
              <a:t>We can do cognitive things shortly after the other and this gives the illusion of multitasking. Unfortunately, each ‘task switch’ costs time and lots of task switching adds up to lots of time lost.</a:t>
            </a:r>
          </a:p>
        </p:txBody>
      </p:sp>
    </p:spTree>
    <p:extLst>
      <p:ext uri="{BB962C8B-B14F-4D97-AF65-F5344CB8AC3E}">
        <p14:creationId xmlns:p14="http://schemas.microsoft.com/office/powerpoint/2010/main" val="15746769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prstGeom prst="rect">
            <a:avLst/>
          </a:prstGeom>
        </p:spPr>
        <p:txBody>
          <a:bodyPr/>
          <a:lstStyle/>
          <a:p>
            <a:pPr lvl="0"/>
            <a:endParaRPr/>
          </a:p>
        </p:txBody>
      </p:sp>
      <p:sp>
        <p:nvSpPr>
          <p:cNvPr id="70" name="Shape 70"/>
          <p:cNvSpPr>
            <a:spLocks noGrp="1"/>
          </p:cNvSpPr>
          <p:nvPr>
            <p:ph type="body" sz="quarter" idx="1"/>
          </p:nvPr>
        </p:nvSpPr>
        <p:spPr>
          <a:prstGeom prst="rect">
            <a:avLst/>
          </a:prstGeom>
        </p:spPr>
        <p:txBody>
          <a:bodyPr/>
          <a:lstStyle/>
          <a:p>
            <a:pPr lvl="0">
              <a:defRPr sz="1800"/>
            </a:pPr>
            <a:r>
              <a:rPr sz="3000"/>
              <a:t>This is one of the golden tips especially when we consider the multitasking myth.</a:t>
            </a:r>
          </a:p>
          <a:p>
            <a:pPr lvl="0">
              <a:defRPr sz="1800"/>
            </a:pPr>
            <a:r>
              <a:rPr sz="3000"/>
              <a:t>Turn off notifications on the phone, tablet and laptop when studying.</a:t>
            </a:r>
          </a:p>
        </p:txBody>
      </p:sp>
    </p:spTree>
    <p:extLst>
      <p:ext uri="{BB962C8B-B14F-4D97-AF65-F5344CB8AC3E}">
        <p14:creationId xmlns:p14="http://schemas.microsoft.com/office/powerpoint/2010/main" val="12744013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prstGeom prst="rect">
            <a:avLst/>
          </a:prstGeom>
        </p:spPr>
        <p:txBody>
          <a:bodyPr/>
          <a:lstStyle/>
          <a:p>
            <a:pPr lvl="0"/>
            <a:endParaRPr/>
          </a:p>
        </p:txBody>
      </p:sp>
      <p:sp>
        <p:nvSpPr>
          <p:cNvPr id="77" name="Shape 77"/>
          <p:cNvSpPr>
            <a:spLocks noGrp="1"/>
          </p:cNvSpPr>
          <p:nvPr>
            <p:ph type="body" sz="quarter" idx="1"/>
          </p:nvPr>
        </p:nvSpPr>
        <p:spPr>
          <a:prstGeom prst="rect">
            <a:avLst/>
          </a:prstGeom>
        </p:spPr>
        <p:txBody>
          <a:bodyPr/>
          <a:lstStyle/>
          <a:p>
            <a:pPr lvl="0">
              <a:defRPr sz="1800"/>
            </a:pPr>
            <a:r>
              <a:rPr sz="3000"/>
              <a:t>Name files appropriately. Store files in appropriate folders.</a:t>
            </a:r>
          </a:p>
          <a:p>
            <a:pPr lvl="0">
              <a:defRPr sz="1800"/>
            </a:pPr>
            <a:r>
              <a:rPr sz="3000"/>
              <a:t>This kind of thing may sound obvious - but you’d be surprised how many students don’t do this.</a:t>
            </a:r>
          </a:p>
        </p:txBody>
      </p:sp>
    </p:spTree>
    <p:extLst>
      <p:ext uri="{BB962C8B-B14F-4D97-AF65-F5344CB8AC3E}">
        <p14:creationId xmlns:p14="http://schemas.microsoft.com/office/powerpoint/2010/main" val="25974259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prstGeom prst="rect">
            <a:avLst/>
          </a:prstGeom>
        </p:spPr>
        <p:txBody>
          <a:bodyPr/>
          <a:lstStyle/>
          <a:p>
            <a:pPr lvl="0"/>
            <a:endParaRPr/>
          </a:p>
        </p:txBody>
      </p:sp>
      <p:sp>
        <p:nvSpPr>
          <p:cNvPr id="85" name="Shape 85"/>
          <p:cNvSpPr>
            <a:spLocks noGrp="1"/>
          </p:cNvSpPr>
          <p:nvPr>
            <p:ph type="body" sz="quarter" idx="1"/>
          </p:nvPr>
        </p:nvSpPr>
        <p:spPr>
          <a:prstGeom prst="rect">
            <a:avLst/>
          </a:prstGeom>
        </p:spPr>
        <p:txBody>
          <a:bodyPr/>
          <a:lstStyle/>
          <a:p>
            <a:pPr lvl="0">
              <a:defRPr sz="1800"/>
            </a:pPr>
            <a:r>
              <a:rPr sz="3000"/>
              <a:t>Online document storage is now a wealth of choice. And the free online productivity suites of software available from Apple, Google and Microsoft are very good.</a:t>
            </a:r>
          </a:p>
        </p:txBody>
      </p:sp>
    </p:spTree>
    <p:extLst>
      <p:ext uri="{BB962C8B-B14F-4D97-AF65-F5344CB8AC3E}">
        <p14:creationId xmlns:p14="http://schemas.microsoft.com/office/powerpoint/2010/main" val="24869445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prstGeom prst="rect">
            <a:avLst/>
          </a:prstGeom>
        </p:spPr>
        <p:txBody>
          <a:bodyPr/>
          <a:lstStyle/>
          <a:p>
            <a:pPr lvl="0"/>
            <a:endParaRPr/>
          </a:p>
        </p:txBody>
      </p:sp>
      <p:sp>
        <p:nvSpPr>
          <p:cNvPr id="92" name="Shape 92"/>
          <p:cNvSpPr>
            <a:spLocks noGrp="1"/>
          </p:cNvSpPr>
          <p:nvPr>
            <p:ph type="body" sz="quarter" idx="1"/>
          </p:nvPr>
        </p:nvSpPr>
        <p:spPr>
          <a:prstGeom prst="rect">
            <a:avLst/>
          </a:prstGeom>
        </p:spPr>
        <p:txBody>
          <a:bodyPr>
            <a:normAutofit fontScale="85000" lnSpcReduction="10000"/>
          </a:bodyPr>
          <a:lstStyle/>
          <a:p>
            <a:pPr lvl="0">
              <a:defRPr sz="1800"/>
            </a:pPr>
            <a:r>
              <a:rPr sz="3000"/>
              <a:t>A fantastic use of time when it comes to study is the use of educational media. If your child finds themselves regularly in a situation where sitting down at a desk is impossible, they can still get great benefit from an audio podcast or video content. Staff may be able to direct students to content but also encourage students to find material that clicks with them. There is so very much stuff out there these days.</a:t>
            </a:r>
          </a:p>
        </p:txBody>
      </p:sp>
    </p:spTree>
    <p:extLst>
      <p:ext uri="{BB962C8B-B14F-4D97-AF65-F5344CB8AC3E}">
        <p14:creationId xmlns:p14="http://schemas.microsoft.com/office/powerpoint/2010/main" val="3451956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prstGeom prst="rect">
            <a:avLst/>
          </a:prstGeom>
        </p:spPr>
        <p:txBody>
          <a:bodyPr/>
          <a:lstStyle/>
          <a:p>
            <a:pPr lvl="0"/>
            <a:endParaRPr/>
          </a:p>
        </p:txBody>
      </p:sp>
      <p:sp>
        <p:nvSpPr>
          <p:cNvPr id="98" name="Shape 98"/>
          <p:cNvSpPr>
            <a:spLocks noGrp="1"/>
          </p:cNvSpPr>
          <p:nvPr>
            <p:ph type="body" sz="quarter" idx="1"/>
          </p:nvPr>
        </p:nvSpPr>
        <p:spPr>
          <a:prstGeom prst="rect">
            <a:avLst/>
          </a:prstGeom>
        </p:spPr>
        <p:txBody>
          <a:bodyPr/>
          <a:lstStyle/>
          <a:p>
            <a:pPr lvl="0">
              <a:defRPr sz="1800"/>
            </a:pPr>
            <a:r>
              <a:rPr sz="3000"/>
              <a:t>Flashcards are also a great study tool, and they to are increasingly cross platform and students can store their flashcards in the cloud.</a:t>
            </a:r>
          </a:p>
        </p:txBody>
      </p:sp>
    </p:spTree>
    <p:extLst>
      <p:ext uri="{BB962C8B-B14F-4D97-AF65-F5344CB8AC3E}">
        <p14:creationId xmlns:p14="http://schemas.microsoft.com/office/powerpoint/2010/main" val="708002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prstGeom prst="rect">
            <a:avLst/>
          </a:prstGeom>
        </p:spPr>
        <p:txBody>
          <a:bodyPr/>
          <a:lstStyle/>
          <a:p>
            <a:pPr lvl="0"/>
            <a:endParaRPr/>
          </a:p>
        </p:txBody>
      </p:sp>
      <p:sp>
        <p:nvSpPr>
          <p:cNvPr id="103" name="Shape 103"/>
          <p:cNvSpPr>
            <a:spLocks noGrp="1"/>
          </p:cNvSpPr>
          <p:nvPr>
            <p:ph type="body" sz="quarter" idx="1"/>
          </p:nvPr>
        </p:nvSpPr>
        <p:spPr>
          <a:prstGeom prst="rect">
            <a:avLst/>
          </a:prstGeom>
        </p:spPr>
        <p:txBody>
          <a:bodyPr>
            <a:normAutofit/>
          </a:bodyPr>
          <a:lstStyle/>
          <a:p>
            <a:pPr lvl="0">
              <a:defRPr sz="1800"/>
            </a:pPr>
            <a:r>
              <a:rPr sz="3000"/>
              <a:t>The teaching staff have, over the past year or so, created an absolute gold mine of educational resources like past exams. Your students are directed to this in their classes so it can be worthwhile to remind them that it can be a valuable first port of call for some study sessions.</a:t>
            </a:r>
          </a:p>
        </p:txBody>
      </p:sp>
    </p:spTree>
    <p:extLst>
      <p:ext uri="{BB962C8B-B14F-4D97-AF65-F5344CB8AC3E}">
        <p14:creationId xmlns:p14="http://schemas.microsoft.com/office/powerpoint/2010/main" val="982341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noRot="1" noChangeAspect="1"/>
          </p:cNvSpPr>
          <p:nvPr>
            <p:ph type="sldImg"/>
          </p:nvPr>
        </p:nvSpPr>
        <p:spPr>
          <a:prstGeom prst="rect">
            <a:avLst/>
          </a:prstGeom>
        </p:spPr>
        <p:txBody>
          <a:bodyPr/>
          <a:lstStyle/>
          <a:p>
            <a:pPr lvl="0"/>
            <a:endParaRPr/>
          </a:p>
        </p:txBody>
      </p:sp>
      <p:sp>
        <p:nvSpPr>
          <p:cNvPr id="58" name="Shape 58"/>
          <p:cNvSpPr>
            <a:spLocks noGrp="1"/>
          </p:cNvSpPr>
          <p:nvPr>
            <p:ph type="body" sz="quarter" idx="1"/>
          </p:nvPr>
        </p:nvSpPr>
        <p:spPr>
          <a:prstGeom prst="rect">
            <a:avLst/>
          </a:prstGeom>
        </p:spPr>
        <p:txBody>
          <a:bodyPr>
            <a:normAutofit lnSpcReduction="10000"/>
          </a:bodyPr>
          <a:lstStyle/>
          <a:p>
            <a:pPr lvl="0">
              <a:defRPr sz="1800"/>
            </a:pPr>
            <a:r>
              <a:rPr sz="2200"/>
              <a:t>The Upper School English program is about skill acquisition and development. Students are likely to experience a change in expectations from Year 9 to Year 10 and similarly Year 11 to Year 12 – irrespective of whether they are VCE or IB students. The English team works very hard to ensure that our students are working from year 10 to gain the skills necessary for them to successfully complete their VCE or IB program to the best of their ability. The texts chosen in these programs will necessarily be challenging and are designed to explore values and the human condition.</a:t>
            </a:r>
          </a:p>
          <a:p>
            <a:pPr lvl="0">
              <a:defRPr sz="1800"/>
            </a:pPr>
            <a:endParaRPr sz="2200"/>
          </a:p>
        </p:txBody>
      </p:sp>
    </p:spTree>
    <p:extLst>
      <p:ext uri="{BB962C8B-B14F-4D97-AF65-F5344CB8AC3E}">
        <p14:creationId xmlns:p14="http://schemas.microsoft.com/office/powerpoint/2010/main" val="275880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prstGeom prst="rect">
            <a:avLst/>
          </a:prstGeom>
        </p:spPr>
        <p:txBody>
          <a:bodyPr/>
          <a:lstStyle/>
          <a:p>
            <a:pPr lvl="0"/>
            <a:endParaRPr/>
          </a:p>
        </p:txBody>
      </p:sp>
      <p:sp>
        <p:nvSpPr>
          <p:cNvPr id="108" name="Shape 108"/>
          <p:cNvSpPr>
            <a:spLocks noGrp="1"/>
          </p:cNvSpPr>
          <p:nvPr>
            <p:ph type="body" sz="quarter" idx="1"/>
          </p:nvPr>
        </p:nvSpPr>
        <p:spPr>
          <a:prstGeom prst="rect">
            <a:avLst/>
          </a:prstGeom>
        </p:spPr>
        <p:txBody>
          <a:bodyPr>
            <a:normAutofit/>
          </a:bodyPr>
          <a:lstStyle/>
          <a:p>
            <a:pPr lvl="0">
              <a:defRPr sz="1800"/>
            </a:pPr>
            <a:r>
              <a:rPr sz="3000"/>
              <a:t>All of the things I have spoken about are not difficult. But to be truly effective they must become habits - that is a behaviour that is repeated regularly and tends to occur unconsciously. To form a habit first the behaviour must be repeated consciously many, many times over.</a:t>
            </a:r>
          </a:p>
        </p:txBody>
      </p:sp>
    </p:spTree>
    <p:extLst>
      <p:ext uri="{BB962C8B-B14F-4D97-AF65-F5344CB8AC3E}">
        <p14:creationId xmlns:p14="http://schemas.microsoft.com/office/powerpoint/2010/main" val="3921594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prstGeom prst="rect">
            <a:avLst/>
          </a:prstGeom>
        </p:spPr>
        <p:txBody>
          <a:bodyPr/>
          <a:lstStyle/>
          <a:p>
            <a:pPr lvl="0"/>
            <a:endParaRPr/>
          </a:p>
        </p:txBody>
      </p:sp>
      <p:sp>
        <p:nvSpPr>
          <p:cNvPr id="113" name="Shape 113"/>
          <p:cNvSpPr>
            <a:spLocks noGrp="1"/>
          </p:cNvSpPr>
          <p:nvPr>
            <p:ph type="body" sz="quarter" idx="1"/>
          </p:nvPr>
        </p:nvSpPr>
        <p:spPr>
          <a:prstGeom prst="rect">
            <a:avLst/>
          </a:prstGeom>
        </p:spPr>
        <p:txBody>
          <a:bodyPr/>
          <a:lstStyle/>
          <a:p>
            <a:pPr lvl="0">
              <a:defRPr sz="1800"/>
            </a:pPr>
            <a:r>
              <a:rPr sz="3000"/>
              <a:t>I have also mentioned a lot. Fortunately you can also benefit from technology as everything I have gone over is up on the ‘Parent Learning’ set of STL Link.</a:t>
            </a:r>
          </a:p>
        </p:txBody>
      </p:sp>
    </p:spTree>
    <p:extLst>
      <p:ext uri="{BB962C8B-B14F-4D97-AF65-F5344CB8AC3E}">
        <p14:creationId xmlns:p14="http://schemas.microsoft.com/office/powerpoint/2010/main" val="384220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prstGeom prst="rect">
            <a:avLst/>
          </a:prstGeom>
        </p:spPr>
        <p:txBody>
          <a:bodyPr/>
          <a:lstStyle/>
          <a:p>
            <a:pPr lvl="0"/>
            <a:endParaRPr/>
          </a:p>
        </p:txBody>
      </p:sp>
      <p:sp>
        <p:nvSpPr>
          <p:cNvPr id="118" name="Shape 118"/>
          <p:cNvSpPr>
            <a:spLocks noGrp="1"/>
          </p:cNvSpPr>
          <p:nvPr>
            <p:ph type="body" sz="quarter" idx="1"/>
          </p:nvPr>
        </p:nvSpPr>
        <p:spPr>
          <a:prstGeom prst="rect">
            <a:avLst/>
          </a:prstGeom>
        </p:spPr>
        <p:txBody>
          <a:bodyPr/>
          <a:lstStyle/>
          <a:p>
            <a:pPr lvl="0">
              <a:defRPr sz="1800"/>
            </a:pPr>
            <a:r>
              <a:rPr sz="3000"/>
              <a:t>Feel free to get in contact if more assistance is required.</a:t>
            </a:r>
          </a:p>
        </p:txBody>
      </p:sp>
    </p:spTree>
    <p:extLst>
      <p:ext uri="{BB962C8B-B14F-4D97-AF65-F5344CB8AC3E}">
        <p14:creationId xmlns:p14="http://schemas.microsoft.com/office/powerpoint/2010/main" val="1083559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a:spLocks noGrp="1" noRot="1" noChangeAspect="1"/>
          </p:cNvSpPr>
          <p:nvPr>
            <p:ph type="sldImg"/>
          </p:nvPr>
        </p:nvSpPr>
        <p:spPr>
          <a:prstGeom prst="rect">
            <a:avLst/>
          </a:prstGeom>
        </p:spPr>
        <p:txBody>
          <a:bodyPr/>
          <a:lstStyle/>
          <a:p>
            <a:pPr lvl="0"/>
            <a:endParaRPr/>
          </a:p>
        </p:txBody>
      </p:sp>
      <p:sp>
        <p:nvSpPr>
          <p:cNvPr id="73" name="Shape 73"/>
          <p:cNvSpPr>
            <a:spLocks noGrp="1"/>
          </p:cNvSpPr>
          <p:nvPr>
            <p:ph type="body" sz="quarter" idx="1"/>
          </p:nvPr>
        </p:nvSpPr>
        <p:spPr>
          <a:prstGeom prst="rect">
            <a:avLst/>
          </a:prstGeom>
        </p:spPr>
        <p:txBody>
          <a:bodyPr>
            <a:normAutofit fontScale="92500" lnSpcReduction="20000"/>
          </a:bodyPr>
          <a:lstStyle/>
          <a:p>
            <a:pPr lvl="0">
              <a:defRPr sz="1800"/>
            </a:pPr>
            <a:r>
              <a:rPr sz="2200"/>
              <a:t>Preparation is the first key to success in studying English. For every year level we ask that students acquire the texts as soon as possible at the end of the previous year to begin preparation. They will need access to a print dictionary. A thesaurus will be useful for homework and study but must be a separate volume as they are not permitted in assessments. With the development of the Content Management System via STL Link, a device of some kind will allow students to access the learning material and other resources available on STL Link. We will look at STL Link in a little more detail later. While some work may be typed or presented in other electronic forms, all assessments are handwritten and students should make sure they have access to lined paper, pens, highlighters and post-it notes.</a:t>
            </a:r>
          </a:p>
        </p:txBody>
      </p:sp>
    </p:spTree>
    <p:extLst>
      <p:ext uri="{BB962C8B-B14F-4D97-AF65-F5344CB8AC3E}">
        <p14:creationId xmlns:p14="http://schemas.microsoft.com/office/powerpoint/2010/main" val="829482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prstGeom prst="rect">
            <a:avLst/>
          </a:prstGeom>
        </p:spPr>
        <p:txBody>
          <a:bodyPr/>
          <a:lstStyle/>
          <a:p>
            <a:pPr lvl="0"/>
            <a:endParaRPr/>
          </a:p>
        </p:txBody>
      </p:sp>
      <p:sp>
        <p:nvSpPr>
          <p:cNvPr id="79" name="Shape 79"/>
          <p:cNvSpPr>
            <a:spLocks noGrp="1"/>
          </p:cNvSpPr>
          <p:nvPr>
            <p:ph type="body" sz="quarter" idx="1"/>
          </p:nvPr>
        </p:nvSpPr>
        <p:spPr>
          <a:prstGeom prst="rect">
            <a:avLst/>
          </a:prstGeom>
        </p:spPr>
        <p:txBody>
          <a:bodyPr>
            <a:normAutofit fontScale="77500" lnSpcReduction="20000"/>
          </a:bodyPr>
          <a:lstStyle/>
          <a:p>
            <a:pPr lvl="0">
              <a:defRPr sz="1800"/>
            </a:pPr>
            <a:r>
              <a:rPr sz="2200"/>
              <a:t>It is useful to understand that expectations for your child's final year of secondary schooling and then to work back from that. The completion of the VCE  or IB program can be likened to a marathon (and at times a grueling one). It is unrealistic to expect a student to all of a sudden at the start of year 12 have the discipline, focus and skills required to successfully complete the program. For this reason we work hard to model the expectations at year 11 and year 10. There is  clear expectation that students in year 10 will be reading the text at least twice before completing an assessment task on it. There will still be at least one piece of written work per week for year 10 students, but this might be shorter chapter questions or paragraphs and we would expect students are completing around 2 hours of homework per week for English.</a:t>
            </a:r>
          </a:p>
          <a:p>
            <a:pPr lvl="0">
              <a:defRPr sz="1800"/>
            </a:pPr>
            <a:endParaRPr sz="2200"/>
          </a:p>
          <a:p>
            <a:pPr lvl="0">
              <a:defRPr sz="1800"/>
            </a:pPr>
            <a:r>
              <a:rPr sz="2200"/>
              <a:t>***</a:t>
            </a:r>
          </a:p>
          <a:p>
            <a:pPr lvl="0">
              <a:defRPr sz="1800"/>
            </a:pPr>
            <a:r>
              <a:rPr sz="2200"/>
              <a:t> Back to year 12 </a:t>
            </a:r>
          </a:p>
        </p:txBody>
      </p:sp>
    </p:spTree>
    <p:extLst>
      <p:ext uri="{BB962C8B-B14F-4D97-AF65-F5344CB8AC3E}">
        <p14:creationId xmlns:p14="http://schemas.microsoft.com/office/powerpoint/2010/main" val="1593985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a:spLocks noGrp="1" noRot="1" noChangeAspect="1"/>
          </p:cNvSpPr>
          <p:nvPr>
            <p:ph type="sldImg"/>
          </p:nvPr>
        </p:nvSpPr>
        <p:spPr>
          <a:prstGeom prst="rect">
            <a:avLst/>
          </a:prstGeom>
        </p:spPr>
        <p:txBody>
          <a:bodyPr/>
          <a:lstStyle/>
          <a:p>
            <a:pPr lvl="0"/>
            <a:endParaRPr/>
          </a:p>
        </p:txBody>
      </p:sp>
      <p:sp>
        <p:nvSpPr>
          <p:cNvPr id="84" name="Shape 84"/>
          <p:cNvSpPr>
            <a:spLocks noGrp="1"/>
          </p:cNvSpPr>
          <p:nvPr>
            <p:ph type="body" sz="quarter" idx="1"/>
          </p:nvPr>
        </p:nvSpPr>
        <p:spPr>
          <a:prstGeom prst="rect">
            <a:avLst/>
          </a:prstGeom>
        </p:spPr>
        <p:txBody>
          <a:bodyPr>
            <a:normAutofit fontScale="55000" lnSpcReduction="20000"/>
          </a:bodyPr>
          <a:lstStyle/>
          <a:p>
            <a:pPr lvl="0">
              <a:defRPr sz="1800"/>
            </a:pPr>
            <a:r>
              <a:rPr sz="2200"/>
              <a:t>One of the skills students need to develop in Upper School is the the ability to read to meaning. Year 11 and 12 VCE students this year were given a text quiz at the start of the year and while almost all had read the texts over the summer, a much smaller percentage had retained sufficient information and detail to  successfully complete the quiz. A number of students have said to me that this has highlighted for them that reading a text to know what it is about and reading it to understand and remember the detail are two different things. </a:t>
            </a:r>
          </a:p>
          <a:p>
            <a:pPr lvl="0">
              <a:defRPr sz="1800"/>
            </a:pPr>
            <a:endParaRPr sz="2200"/>
          </a:p>
          <a:p>
            <a:pPr lvl="0">
              <a:defRPr sz="1800"/>
            </a:pPr>
            <a:r>
              <a:rPr sz="2200"/>
              <a:t>We encourage all students to first read their English texts to understand the plot, characters and general themes. This is great holiday reading and casual reading before bed, etc. After an initial reading, students should be able to articulate the plot, main characters and 3-4 main themes. We certainly expect that students will start the read with the texts read at least once and we encourage Year 11 and Year 12 students to begin their active reading of the text before the start of the year.</a:t>
            </a:r>
          </a:p>
          <a:p>
            <a:pPr lvl="0">
              <a:defRPr sz="1800"/>
            </a:pPr>
            <a:endParaRPr sz="2200"/>
          </a:p>
          <a:p>
            <a:pPr lvl="0">
              <a:defRPr sz="1800"/>
            </a:pPr>
            <a:r>
              <a:rPr sz="2200"/>
              <a:t>Active reading requires reading a chapter or selection, thinking about the application of this information to the broader themes, checking chapter notes and other resources for details and perspectives on the text, discussing ideas and interpretations with others and then rereading. Making connections and deep level of understanding.</a:t>
            </a:r>
          </a:p>
          <a:p>
            <a:pPr lvl="0">
              <a:defRPr sz="1800"/>
            </a:pPr>
            <a:endParaRPr sz="2200"/>
          </a:p>
          <a:p>
            <a:pPr lvl="0">
              <a:defRPr sz="1800"/>
            </a:pPr>
            <a:r>
              <a:rPr sz="2200"/>
              <a:t>Active reading also involves making notes in margins, highlighting text, adding post it notes, etc.  As teachers we describe texts as the tools of the trade and while we wouldn't expect a carpenter to keep his hammer in pristine condition, we don't expect an active and engages student to have their text in pristine condition. A well read and well used text should be almost falling apart by the end of the year.</a:t>
            </a:r>
          </a:p>
        </p:txBody>
      </p:sp>
    </p:spTree>
    <p:extLst>
      <p:ext uri="{BB962C8B-B14F-4D97-AF65-F5344CB8AC3E}">
        <p14:creationId xmlns:p14="http://schemas.microsoft.com/office/powerpoint/2010/main" val="1935070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prstGeom prst="rect">
            <a:avLst/>
          </a:prstGeom>
        </p:spPr>
        <p:txBody>
          <a:bodyPr/>
          <a:lstStyle/>
          <a:p>
            <a:pPr lvl="0"/>
            <a:endParaRPr/>
          </a:p>
        </p:txBody>
      </p:sp>
      <p:sp>
        <p:nvSpPr>
          <p:cNvPr id="88" name="Shape 88"/>
          <p:cNvSpPr>
            <a:spLocks noGrp="1"/>
          </p:cNvSpPr>
          <p:nvPr>
            <p:ph type="body" sz="quarter" idx="1"/>
          </p:nvPr>
        </p:nvSpPr>
        <p:spPr>
          <a:prstGeom prst="rect">
            <a:avLst/>
          </a:prstGeom>
        </p:spPr>
        <p:txBody>
          <a:bodyPr/>
          <a:lstStyle/>
          <a:p>
            <a:pPr lvl="0">
              <a:defRPr sz="1800"/>
            </a:pPr>
            <a:r>
              <a:rPr sz="2200"/>
              <a:t>Here is one example of an annotated English text. Most pages of an actively read English text should look like this. There should be relevant sections highlighted, notes in margins, post it notes adding in extra information. Some students go so far as to colour code their annotations, but certainly a well annotated text will make revision much easier.</a:t>
            </a:r>
          </a:p>
        </p:txBody>
      </p:sp>
    </p:spTree>
    <p:extLst>
      <p:ext uri="{BB962C8B-B14F-4D97-AF65-F5344CB8AC3E}">
        <p14:creationId xmlns:p14="http://schemas.microsoft.com/office/powerpoint/2010/main" val="1522874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a:spLocks noGrp="1" noRot="1" noChangeAspect="1"/>
          </p:cNvSpPr>
          <p:nvPr>
            <p:ph type="sldImg"/>
          </p:nvPr>
        </p:nvSpPr>
        <p:spPr>
          <a:prstGeom prst="rect">
            <a:avLst/>
          </a:prstGeom>
        </p:spPr>
        <p:txBody>
          <a:bodyPr/>
          <a:lstStyle/>
          <a:p>
            <a:pPr lvl="0"/>
            <a:endParaRPr/>
          </a:p>
        </p:txBody>
      </p:sp>
      <p:sp>
        <p:nvSpPr>
          <p:cNvPr id="93" name="Shape 93"/>
          <p:cNvSpPr>
            <a:spLocks noGrp="1"/>
          </p:cNvSpPr>
          <p:nvPr>
            <p:ph type="body" sz="quarter" idx="1"/>
          </p:nvPr>
        </p:nvSpPr>
        <p:spPr>
          <a:prstGeom prst="rect">
            <a:avLst/>
          </a:prstGeom>
        </p:spPr>
        <p:txBody>
          <a:bodyPr>
            <a:normAutofit fontScale="77500" lnSpcReduction="20000"/>
          </a:bodyPr>
          <a:lstStyle/>
          <a:p>
            <a:pPr marL="228600" lvl="0" indent="-228600">
              <a:buSzPct val="80000"/>
              <a:buChar char="•"/>
              <a:defRPr sz="1800"/>
            </a:pPr>
            <a:endParaRPr sz="2200"/>
          </a:p>
          <a:p>
            <a:pPr lvl="0">
              <a:defRPr sz="1800"/>
            </a:pPr>
            <a:r>
              <a:rPr sz="2200"/>
              <a:t>It is important that students understand the purpose of note taking as well as the purpose and this is certainly something that we review in class and also as part of the Upper School Personal Development Program.</a:t>
            </a:r>
          </a:p>
          <a:p>
            <a:pPr lvl="0">
              <a:defRPr sz="1800"/>
            </a:pPr>
            <a:endParaRPr sz="2200"/>
          </a:p>
          <a:p>
            <a:pPr lvl="0">
              <a:defRPr sz="1800"/>
            </a:pPr>
            <a:r>
              <a:rPr sz="2200"/>
              <a:t>Students may take notes from class lectures or indeed guest speakers, but mostly they will be taking notes based on their reading and reviewing texts and other material. </a:t>
            </a:r>
          </a:p>
          <a:p>
            <a:pPr lvl="0">
              <a:defRPr sz="1800"/>
            </a:pPr>
            <a:endParaRPr sz="2200"/>
          </a:p>
          <a:p>
            <a:pPr lvl="0">
              <a:defRPr sz="1800"/>
            </a:pPr>
            <a:r>
              <a:rPr sz="2200"/>
              <a:t>Note taking is not a 'one size fits all' process and students will need to find a method that works for them. That said, there are commonalities across all methods of note taking. It needs to be understood by the person who is going to refer back to it; it needs to be a resource in itself for revision; it needs to be clearly organised.</a:t>
            </a:r>
          </a:p>
          <a:p>
            <a:pPr lvl="0">
              <a:defRPr sz="1800"/>
            </a:pPr>
            <a:endParaRPr sz="2200"/>
          </a:p>
          <a:p>
            <a:pPr lvl="0">
              <a:defRPr sz="1800"/>
            </a:pPr>
            <a:r>
              <a:rPr sz="2200"/>
              <a:t>Many students find the Cornel Method of note taking useful.</a:t>
            </a:r>
          </a:p>
        </p:txBody>
      </p:sp>
    </p:spTree>
    <p:extLst>
      <p:ext uri="{BB962C8B-B14F-4D97-AF65-F5344CB8AC3E}">
        <p14:creationId xmlns:p14="http://schemas.microsoft.com/office/powerpoint/2010/main" val="2651695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2564904"/>
            <a:ext cx="9144000" cy="4293096"/>
          </a:xfrm>
          <a:prstGeom prst="rect">
            <a:avLst/>
          </a:prstGeom>
          <a:solidFill>
            <a:srgbClr val="003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descr="Footed Logo with Tag Lin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2598" y="620688"/>
            <a:ext cx="1750681" cy="1656184"/>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90266"/>
          </a:xfrm>
          <a:prstGeom prst="rect">
            <a:avLst/>
          </a:prstGeom>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a:xfrm>
            <a:off x="0" y="2564904"/>
            <a:ext cx="9144000" cy="429309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D5947BD-6CB3-456D-8961-576A6D9C3235}" type="datetimeFigureOut">
              <a:rPr lang="en-AU" smtClean="0"/>
              <a:pPr/>
              <a:t>18/02/15</a:t>
            </a:fld>
            <a:endParaRPr lang="en-AU"/>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9C3BD9A-63A5-4313-9011-FB9FA217DC9A}"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D5947BD-6CB3-456D-8961-576A6D9C3235}" type="datetimeFigureOut">
              <a:rPr lang="en-AU" smtClean="0"/>
              <a:pPr/>
              <a:t>18/02/15</a:t>
            </a:fld>
            <a:endParaRPr lang="en-AU"/>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9C3BD9A-63A5-4313-9011-FB9FA217DC9A}" type="slidenum">
              <a:rPr lang="en-AU" smtClean="0"/>
              <a:pPr/>
              <a:t>‹#›</a:t>
            </a:fld>
            <a:endParaRPr lang="en-A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ver STL">
    <p:spTree>
      <p:nvGrpSpPr>
        <p:cNvPr id="1" name=""/>
        <p:cNvGrpSpPr/>
        <p:nvPr/>
      </p:nvGrpSpPr>
      <p:grpSpPr>
        <a:xfrm>
          <a:off x="0" y="0"/>
          <a:ext cx="0" cy="0"/>
          <a:chOff x="0" y="0"/>
          <a:chExt cx="0" cy="0"/>
        </a:xfrm>
      </p:grpSpPr>
      <p:sp>
        <p:nvSpPr>
          <p:cNvPr id="6" name="Shape 6"/>
          <p:cNvSpPr/>
          <p:nvPr/>
        </p:nvSpPr>
        <p:spPr>
          <a:xfrm>
            <a:off x="468312" y="981075"/>
            <a:ext cx="7920634" cy="114698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spcBef>
                <a:spcPts val="9632"/>
              </a:spcBef>
              <a:buClr>
                <a:srgbClr val="FFFFFF"/>
              </a:buClr>
              <a:buFont typeface="Arial"/>
              <a:defRPr sz="1800">
                <a:uFillTx/>
              </a:defRPr>
            </a:pPr>
            <a:r>
              <a:rPr sz="4359" b="1">
                <a:solidFill>
                  <a:srgbClr val="FFFFFF"/>
                </a:solidFill>
                <a:uFill>
                  <a:solidFill>
                    <a:srgbClr val="FFFFFF"/>
                  </a:solidFill>
                </a:uFill>
              </a:rPr>
              <a:t>St Leonard’s College</a:t>
            </a:r>
            <a:r>
              <a:rPr sz="1547" b="1">
                <a:solidFill>
                  <a:srgbClr val="FFFFFF"/>
                </a:solidFill>
                <a:uFill>
                  <a:solidFill>
                    <a:srgbClr val="FFFFFF"/>
                  </a:solidFill>
                </a:uFill>
              </a:rPr>
              <a:t/>
            </a:r>
            <a:br>
              <a:rPr sz="1547" b="1">
                <a:solidFill>
                  <a:srgbClr val="FFFFFF"/>
                </a:solidFill>
                <a:uFill>
                  <a:solidFill>
                    <a:srgbClr val="FFFFFF"/>
                  </a:solidFill>
                </a:uFill>
              </a:rPr>
            </a:br>
            <a:r>
              <a:rPr sz="1547" b="1">
                <a:solidFill>
                  <a:srgbClr val="FFFFFF"/>
                </a:solidFill>
                <a:uFill>
                  <a:solidFill>
                    <a:srgbClr val="FFFFFF"/>
                  </a:solidFill>
                </a:uFill>
              </a:rPr>
              <a:t/>
            </a:r>
            <a:br>
              <a:rPr sz="1547" b="1">
                <a:solidFill>
                  <a:srgbClr val="FFFFFF"/>
                </a:solidFill>
                <a:uFill>
                  <a:solidFill>
                    <a:srgbClr val="FFFFFF"/>
                  </a:solidFill>
                </a:uFill>
              </a:rPr>
            </a:br>
            <a:r>
              <a:rPr sz="1547">
                <a:solidFill>
                  <a:srgbClr val="FFFFFF"/>
                </a:solidFill>
                <a:uFill>
                  <a:solidFill>
                    <a:srgbClr val="FFFFFF"/>
                  </a:solidFill>
                </a:uFill>
              </a:rPr>
              <a:t>Subheading if needed</a:t>
            </a:r>
          </a:p>
        </p:txBody>
      </p:sp>
      <p:sp>
        <p:nvSpPr>
          <p:cNvPr id="7" name="Shape 7"/>
          <p:cNvSpPr/>
          <p:nvPr/>
        </p:nvSpPr>
        <p:spPr>
          <a:xfrm>
            <a:off x="0" y="2562820"/>
            <a:ext cx="9144000" cy="4295180"/>
          </a:xfrm>
          <a:prstGeom prst="rect">
            <a:avLst/>
          </a:prstGeom>
          <a:solidFill>
            <a:srgbClr val="005191"/>
          </a:solidFill>
          <a:ln w="25400">
            <a:solidFill>
              <a:srgbClr val="47719C"/>
            </a:solidFill>
            <a:miter lim="400000"/>
          </a:ln>
        </p:spPr>
        <p:txBody>
          <a:bodyPr lIns="0" tIns="0" rIns="0" bIns="0" anchor="ctr"/>
          <a:lstStyle/>
          <a:p>
            <a:pPr lvl="0"/>
            <a:endParaRPr sz="1266"/>
          </a:p>
        </p:txBody>
      </p:sp>
      <p:pic>
        <p:nvPicPr>
          <p:cNvPr id="8" name="Footed Logo with Tag Line.jpg"/>
          <p:cNvPicPr/>
          <p:nvPr/>
        </p:nvPicPr>
        <p:blipFill>
          <a:blip r:embed="rId2" cstate="screen">
            <a:extLst>
              <a:ext uri="{28A0092B-C50C-407E-A947-70E740481C1C}">
                <a14:useLocalDpi xmlns:a14="http://schemas.microsoft.com/office/drawing/2010/main"/>
              </a:ext>
            </a:extLst>
          </a:blip>
          <a:stretch>
            <a:fillRect/>
          </a:stretch>
        </p:blipFill>
        <p:spPr>
          <a:xfrm>
            <a:off x="7032625" y="620713"/>
            <a:ext cx="1751013" cy="1655763"/>
          </a:xfrm>
          <a:prstGeom prst="rect">
            <a:avLst/>
          </a:prstGeom>
          <a:ln w="12700">
            <a:miter lim="400000"/>
          </a:ln>
        </p:spPr>
      </p:pic>
    </p:spTree>
    <p:extLst>
      <p:ext uri="{BB962C8B-B14F-4D97-AF65-F5344CB8AC3E}">
        <p14:creationId xmlns:p14="http://schemas.microsoft.com/office/powerpoint/2010/main" val="1773007406"/>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Title Only">
    <p:spTree>
      <p:nvGrpSpPr>
        <p:cNvPr id="1" name=""/>
        <p:cNvGrpSpPr/>
        <p:nvPr/>
      </p:nvGrpSpPr>
      <p:grpSpPr>
        <a:xfrm>
          <a:off x="0" y="0"/>
          <a:ext cx="0" cy="0"/>
          <a:chOff x="0" y="0"/>
          <a:chExt cx="0" cy="0"/>
        </a:xfrm>
      </p:grpSpPr>
      <p:sp>
        <p:nvSpPr>
          <p:cNvPr id="20" name="Shape 20"/>
          <p:cNvSpPr>
            <a:spLocks noGrp="1"/>
          </p:cNvSpPr>
          <p:nvPr>
            <p:ph type="title"/>
          </p:nvPr>
        </p:nvSpPr>
        <p:spPr>
          <a:xfrm>
            <a:off x="457200" y="274637"/>
            <a:ext cx="8229600" cy="2290268"/>
          </a:xfrm>
          <a:prstGeom prst="rect">
            <a:avLst/>
          </a:prstGeom>
        </p:spPr>
        <p:txBody>
          <a:bodyPr/>
          <a:lstStyle/>
          <a:p>
            <a:pPr lvl="0">
              <a:defRPr sz="1800">
                <a:uFillTx/>
              </a:defRPr>
            </a:pPr>
            <a:r>
              <a:rPr sz="4400">
                <a:uFill>
                  <a:solidFill/>
                </a:uFill>
              </a:rPr>
              <a:t>Title Text</a:t>
            </a:r>
          </a:p>
        </p:txBody>
      </p:sp>
    </p:spTree>
    <p:extLst>
      <p:ext uri="{BB962C8B-B14F-4D97-AF65-F5344CB8AC3E}">
        <p14:creationId xmlns:p14="http://schemas.microsoft.com/office/powerpoint/2010/main" val="47075372"/>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9483A5E-CC03-44E7-B871-71C18D9787D7}" type="datetimeFigureOut">
              <a:rPr lang="en-AU" smtClean="0"/>
              <a:t>18/02/15</a:t>
            </a:fld>
            <a:endParaRPr lang="en-AU"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1326D2F-5442-4C38-85B7-3974A0AE0F27}" type="slidenum">
              <a:rPr lang="en-AU" smtClean="0"/>
              <a:t>‹#›</a:t>
            </a:fld>
            <a:endParaRPr lang="en-AU" dirty="0"/>
          </a:p>
        </p:txBody>
      </p:sp>
    </p:spTree>
    <p:extLst>
      <p:ext uri="{BB962C8B-B14F-4D97-AF65-F5344CB8AC3E}">
        <p14:creationId xmlns:p14="http://schemas.microsoft.com/office/powerpoint/2010/main" val="883883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8B911323-97F1-B743-9467-34A61E29B81F}" type="datetimeFigureOut">
              <a:rPr lang="en-US" smtClean="0"/>
              <a:t>18/02/15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1E50C-A842-4241-A832-1F8496FC718F}" type="slidenum">
              <a:rPr lang="en-US" smtClean="0"/>
              <a:t>‹#›</a:t>
            </a:fld>
            <a:endParaRPr lang="en-US"/>
          </a:p>
        </p:txBody>
      </p:sp>
    </p:spTree>
    <p:extLst>
      <p:ext uri="{BB962C8B-B14F-4D97-AF65-F5344CB8AC3E}">
        <p14:creationId xmlns:p14="http://schemas.microsoft.com/office/powerpoint/2010/main" val="143860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8B911323-97F1-B743-9467-34A61E29B81F}" type="datetimeFigureOut">
              <a:rPr lang="en-US" smtClean="0"/>
              <a:t>18/02/15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1E50C-A842-4241-A832-1F8496FC718F}" type="slidenum">
              <a:rPr lang="en-US" smtClean="0"/>
              <a:t>‹#›</a:t>
            </a:fld>
            <a:endParaRPr lang="en-US"/>
          </a:p>
        </p:txBody>
      </p:sp>
    </p:spTree>
    <p:extLst>
      <p:ext uri="{BB962C8B-B14F-4D97-AF65-F5344CB8AC3E}">
        <p14:creationId xmlns:p14="http://schemas.microsoft.com/office/powerpoint/2010/main" val="3093759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3D5947BD-6CB3-456D-8961-576A6D9C3235}" type="datetimeFigureOut">
              <a:rPr lang="en-AU" smtClean="0"/>
              <a:pPr/>
              <a:t>18/02/15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9C3BD9A-63A5-4313-9011-FB9FA217DC9A}" type="slidenum">
              <a:rPr lang="en-AU" smtClean="0"/>
              <a:pPr/>
              <a:t>‹#›</a:t>
            </a:fld>
            <a:endParaRPr lang="en-AU"/>
          </a:p>
        </p:txBody>
      </p:sp>
    </p:spTree>
    <p:extLst>
      <p:ext uri="{BB962C8B-B14F-4D97-AF65-F5344CB8AC3E}">
        <p14:creationId xmlns:p14="http://schemas.microsoft.com/office/powerpoint/2010/main" val="3242323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3D5947BD-6CB3-456D-8961-576A6D9C3235}" type="datetimeFigureOut">
              <a:rPr lang="en-AU" smtClean="0"/>
              <a:pPr/>
              <a:t>18/02/15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9C3BD9A-63A5-4313-9011-FB9FA217DC9A}" type="slidenum">
              <a:rPr lang="en-AU" smtClean="0"/>
              <a:pPr/>
              <a:t>‹#›</a:t>
            </a:fld>
            <a:endParaRPr lang="en-AU"/>
          </a:p>
        </p:txBody>
      </p:sp>
    </p:spTree>
    <p:extLst>
      <p:ext uri="{BB962C8B-B14F-4D97-AF65-F5344CB8AC3E}">
        <p14:creationId xmlns:p14="http://schemas.microsoft.com/office/powerpoint/2010/main" val="735288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3D5947BD-6CB3-456D-8961-576A6D9C3235}" type="datetimeFigureOut">
              <a:rPr lang="en-AU" smtClean="0"/>
              <a:pPr/>
              <a:t>18/02/15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9C3BD9A-63A5-4313-9011-FB9FA217DC9A}" type="slidenum">
              <a:rPr lang="en-AU" smtClean="0"/>
              <a:pPr/>
              <a:t>‹#›</a:t>
            </a:fld>
            <a:endParaRPr lang="en-AU"/>
          </a:p>
        </p:txBody>
      </p:sp>
    </p:spTree>
    <p:extLst>
      <p:ext uri="{BB962C8B-B14F-4D97-AF65-F5344CB8AC3E}">
        <p14:creationId xmlns:p14="http://schemas.microsoft.com/office/powerpoint/2010/main" val="1746552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txBox="1">
            <a:spLocks/>
          </p:cNvSpPr>
          <p:nvPr userDrawn="1"/>
        </p:nvSpPr>
        <p:spPr>
          <a:xfrm>
            <a:off x="611560" y="260649"/>
            <a:ext cx="7772400" cy="504056"/>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AU" sz="3200" b="1" i="0" u="none" strike="noStrike" kern="1200" cap="none" spc="0" normalizeH="0" baseline="0" noProof="0" dirty="0" smtClean="0">
              <a:ln>
                <a:noFill/>
              </a:ln>
              <a:solidFill>
                <a:srgbClr val="003D7E"/>
              </a:solidFill>
              <a:effectLst/>
              <a:uLnTx/>
              <a:uFillTx/>
              <a:latin typeface="Arial" pitchFamily="34" charset="0"/>
              <a:ea typeface="+mj-ea"/>
              <a:cs typeface="Arial" pitchFamily="34" charset="0"/>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3D5947BD-6CB3-456D-8961-576A6D9C3235}" type="datetimeFigureOut">
              <a:rPr lang="en-AU" smtClean="0"/>
              <a:pPr/>
              <a:t>18/02/15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9C3BD9A-63A5-4313-9011-FB9FA217DC9A}" type="slidenum">
              <a:rPr lang="en-AU" smtClean="0"/>
              <a:pPr/>
              <a:t>‹#›</a:t>
            </a:fld>
            <a:endParaRPr lang="en-AU"/>
          </a:p>
        </p:txBody>
      </p:sp>
    </p:spTree>
    <p:extLst>
      <p:ext uri="{BB962C8B-B14F-4D97-AF65-F5344CB8AC3E}">
        <p14:creationId xmlns:p14="http://schemas.microsoft.com/office/powerpoint/2010/main" val="4242502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5947BD-6CB3-456D-8961-576A6D9C3235}" type="datetimeFigureOut">
              <a:rPr lang="en-AU" smtClean="0"/>
              <a:pPr/>
              <a:t>18/02/15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9C3BD9A-63A5-4313-9011-FB9FA217DC9A}" type="slidenum">
              <a:rPr lang="en-AU" smtClean="0"/>
              <a:pPr/>
              <a:t>‹#›</a:t>
            </a:fld>
            <a:endParaRPr lang="en-AU"/>
          </a:p>
        </p:txBody>
      </p:sp>
    </p:spTree>
    <p:extLst>
      <p:ext uri="{BB962C8B-B14F-4D97-AF65-F5344CB8AC3E}">
        <p14:creationId xmlns:p14="http://schemas.microsoft.com/office/powerpoint/2010/main" val="3924977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3D5947BD-6CB3-456D-8961-576A6D9C3235}" type="datetimeFigureOut">
              <a:rPr lang="en-AU" smtClean="0"/>
              <a:pPr/>
              <a:t>18/02/15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9C3BD9A-63A5-4313-9011-FB9FA217DC9A}" type="slidenum">
              <a:rPr lang="en-AU" smtClean="0"/>
              <a:pPr/>
              <a:t>‹#›</a:t>
            </a:fld>
            <a:endParaRPr lang="en-AU"/>
          </a:p>
        </p:txBody>
      </p:sp>
    </p:spTree>
    <p:extLst>
      <p:ext uri="{BB962C8B-B14F-4D97-AF65-F5344CB8AC3E}">
        <p14:creationId xmlns:p14="http://schemas.microsoft.com/office/powerpoint/2010/main" val="3401082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3D5947BD-6CB3-456D-8961-576A6D9C3235}" type="datetimeFigureOut">
              <a:rPr lang="en-AU" smtClean="0"/>
              <a:pPr/>
              <a:t>18/02/15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9C3BD9A-63A5-4313-9011-FB9FA217DC9A}" type="slidenum">
              <a:rPr lang="en-AU" smtClean="0"/>
              <a:pPr/>
              <a:t>‹#›</a:t>
            </a:fld>
            <a:endParaRPr lang="en-AU"/>
          </a:p>
        </p:txBody>
      </p:sp>
    </p:spTree>
    <p:extLst>
      <p:ext uri="{BB962C8B-B14F-4D97-AF65-F5344CB8AC3E}">
        <p14:creationId xmlns:p14="http://schemas.microsoft.com/office/powerpoint/2010/main" val="1689039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3D5947BD-6CB3-456D-8961-576A6D9C3235}" type="datetimeFigureOut">
              <a:rPr lang="en-AU" smtClean="0"/>
              <a:pPr/>
              <a:t>18/02/15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9C3BD9A-63A5-4313-9011-FB9FA217DC9A}" type="slidenum">
              <a:rPr lang="en-AU" smtClean="0"/>
              <a:pPr/>
              <a:t>‹#›</a:t>
            </a:fld>
            <a:endParaRPr lang="en-AU"/>
          </a:p>
        </p:txBody>
      </p:sp>
    </p:spTree>
    <p:extLst>
      <p:ext uri="{BB962C8B-B14F-4D97-AF65-F5344CB8AC3E}">
        <p14:creationId xmlns:p14="http://schemas.microsoft.com/office/powerpoint/2010/main" val="294179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3D5947BD-6CB3-456D-8961-576A6D9C3235}" type="datetimeFigureOut">
              <a:rPr lang="en-AU" smtClean="0"/>
              <a:pPr/>
              <a:t>18/02/15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9C3BD9A-63A5-4313-9011-FB9FA217DC9A}" type="slidenum">
              <a:rPr lang="en-AU" smtClean="0"/>
              <a:pPr/>
              <a:t>‹#›</a:t>
            </a:fld>
            <a:endParaRPr lang="en-AU"/>
          </a:p>
        </p:txBody>
      </p:sp>
    </p:spTree>
    <p:extLst>
      <p:ext uri="{BB962C8B-B14F-4D97-AF65-F5344CB8AC3E}">
        <p14:creationId xmlns:p14="http://schemas.microsoft.com/office/powerpoint/2010/main" val="1222910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Cover STL">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007406"/>
      </p:ext>
    </p:extLst>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 Title Only">
    <p:spTree>
      <p:nvGrpSpPr>
        <p:cNvPr id="1" name=""/>
        <p:cNvGrpSpPr/>
        <p:nvPr/>
      </p:nvGrpSpPr>
      <p:grpSpPr>
        <a:xfrm>
          <a:off x="0" y="0"/>
          <a:ext cx="0" cy="0"/>
          <a:chOff x="0" y="0"/>
          <a:chExt cx="0" cy="0"/>
        </a:xfrm>
      </p:grpSpPr>
      <p:sp>
        <p:nvSpPr>
          <p:cNvPr id="20" name="Shape 20"/>
          <p:cNvSpPr>
            <a:spLocks noGrp="1"/>
          </p:cNvSpPr>
          <p:nvPr>
            <p:ph type="title"/>
          </p:nvPr>
        </p:nvSpPr>
        <p:spPr>
          <a:xfrm>
            <a:off x="457200" y="274637"/>
            <a:ext cx="8229600" cy="2290268"/>
          </a:xfrm>
          <a:prstGeom prst="rect">
            <a:avLst/>
          </a:prstGeom>
        </p:spPr>
        <p:txBody>
          <a:bodyPr/>
          <a:lstStyle/>
          <a:p>
            <a:pPr lvl="0">
              <a:defRPr sz="1800">
                <a:uFillTx/>
              </a:defRPr>
            </a:pPr>
            <a:r>
              <a:rPr sz="4400">
                <a:uFill>
                  <a:solidFill/>
                </a:uFill>
              </a:rPr>
              <a:t>Title Text</a:t>
            </a:r>
          </a:p>
        </p:txBody>
      </p:sp>
    </p:spTree>
    <p:extLst>
      <p:ext uri="{BB962C8B-B14F-4D97-AF65-F5344CB8AC3E}">
        <p14:creationId xmlns:p14="http://schemas.microsoft.com/office/powerpoint/2010/main" val="47075372"/>
      </p:ext>
    </p:extLst>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txBox="1">
            <a:spLocks/>
          </p:cNvSpPr>
          <p:nvPr userDrawn="1"/>
        </p:nvSpPr>
        <p:spPr>
          <a:xfrm>
            <a:off x="611560" y="260649"/>
            <a:ext cx="7772400" cy="504056"/>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AU" sz="3200" b="1" i="0" u="none" strike="noStrike" kern="1200" cap="none" spc="0" normalizeH="0" baseline="0" noProof="0" dirty="0" smtClean="0">
              <a:ln>
                <a:noFill/>
              </a:ln>
              <a:solidFill>
                <a:srgbClr val="003D7E"/>
              </a:solidFill>
              <a:effectLst/>
              <a:uLnTx/>
              <a:uFillTx/>
              <a:latin typeface="Arial" pitchFamily="34" charset="0"/>
              <a:ea typeface="+mj-ea"/>
              <a:cs typeface="Arial" pitchFamily="34" charset="0"/>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txBox="1">
            <a:spLocks/>
          </p:cNvSpPr>
          <p:nvPr userDrawn="1"/>
        </p:nvSpPr>
        <p:spPr>
          <a:xfrm>
            <a:off x="611560" y="260649"/>
            <a:ext cx="7772400" cy="504056"/>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AU" sz="3200" b="1" i="0" u="none" strike="noStrike" kern="1200" cap="none" spc="0" normalizeH="0" baseline="0" noProof="0" dirty="0" smtClean="0">
              <a:ln>
                <a:noFill/>
              </a:ln>
              <a:solidFill>
                <a:srgbClr val="003D7E"/>
              </a:solidFill>
              <a:effectLst/>
              <a:uLnTx/>
              <a:uFillTx/>
              <a:latin typeface="Arial" pitchFamily="34" charset="0"/>
              <a:ea typeface="+mj-ea"/>
              <a:cs typeface="Arial" pitchFamily="34" charset="0"/>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D5947BD-6CB3-456D-8961-576A6D9C3235}" type="datetimeFigureOut">
              <a:rPr lang="en-AU" smtClean="0"/>
              <a:pPr/>
              <a:t>18/02/15</a:t>
            </a:fld>
            <a:endParaRPr lang="en-AU"/>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9C3BD9A-63A5-4313-9011-FB9FA217DC9A}" type="slidenum">
              <a:rPr lang="en-AU" smtClean="0"/>
              <a:pPr/>
              <a:t>‹#›</a:t>
            </a:fld>
            <a:endParaRPr lang="en-AU"/>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90266"/>
          </a:xfrm>
          <a:prstGeom prst="rect">
            <a:avLst/>
          </a:prstGeo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D5947BD-6CB3-456D-8961-576A6D9C3235}" type="datetimeFigureOut">
              <a:rPr lang="en-AU" smtClean="0"/>
              <a:pPr/>
              <a:t>18/02/15</a:t>
            </a:fld>
            <a:endParaRPr lang="en-AU"/>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9C3BD9A-63A5-4313-9011-FB9FA217DC9A}"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90266"/>
          </a:xfrm>
          <a:prstGeom prst="rect">
            <a:avLst/>
          </a:prstGeo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D5947BD-6CB3-456D-8961-576A6D9C3235}" type="datetimeFigureOut">
              <a:rPr lang="en-AU" smtClean="0"/>
              <a:pPr/>
              <a:t>18/02/15</a:t>
            </a:fld>
            <a:endParaRPr lang="en-AU"/>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AU"/>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9C3BD9A-63A5-4313-9011-FB9FA217DC9A}"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90266"/>
          </a:xfrm>
          <a:prstGeom prst="rect">
            <a:avLst/>
          </a:prstGeom>
        </p:spPr>
        <p:txBody>
          <a:bodyPr/>
          <a:lstStyle/>
          <a:p>
            <a:r>
              <a:rPr lang="en-US" smtClean="0"/>
              <a:t>Click to edit Master title style</a:t>
            </a:r>
            <a:endParaRPr lang="en-AU"/>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D5947BD-6CB3-456D-8961-576A6D9C3235}" type="datetimeFigureOut">
              <a:rPr lang="en-AU" smtClean="0"/>
              <a:pPr/>
              <a:t>18/02/15</a:t>
            </a:fld>
            <a:endParaRPr lang="en-AU"/>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9C3BD9A-63A5-4313-9011-FB9FA217DC9A}"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D5947BD-6CB3-456D-8961-576A6D9C3235}" type="datetimeFigureOut">
              <a:rPr lang="en-AU" smtClean="0"/>
              <a:pPr/>
              <a:t>18/02/15</a:t>
            </a:fld>
            <a:endParaRPr lang="en-AU"/>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9C3BD9A-63A5-4313-9011-FB9FA217DC9A}"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D5947BD-6CB3-456D-8961-576A6D9C3235}" type="datetimeFigureOut">
              <a:rPr lang="en-AU" smtClean="0"/>
              <a:pPr/>
              <a:t>18/02/15</a:t>
            </a:fld>
            <a:endParaRPr lang="en-AU"/>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9C3BD9A-63A5-4313-9011-FB9FA217DC9A}"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D5947BD-6CB3-456D-8961-576A6D9C3235}" type="datetimeFigureOut">
              <a:rPr lang="en-AU" smtClean="0"/>
              <a:pPr/>
              <a:t>18/02/15</a:t>
            </a:fld>
            <a:endParaRPr lang="en-AU"/>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9C3BD9A-63A5-4313-9011-FB9FA217DC9A}"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slideLayout" Target="../slideLayouts/slideLayout29.xml"/><Relationship Id="rId16" Type="http://schemas.openxmlformats.org/officeDocument/2006/relationships/theme" Target="../theme/theme2.xml"/><Relationship Id="rId17" Type="http://schemas.openxmlformats.org/officeDocument/2006/relationships/image" Target="../media/image1.jpe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597352"/>
            <a:ext cx="9144000" cy="260648"/>
          </a:xfrm>
          <a:prstGeom prst="rect">
            <a:avLst/>
          </a:prstGeom>
          <a:solidFill>
            <a:srgbClr val="003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Footed Logo with Tag Line.jp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8051089" y="5661248"/>
            <a:ext cx="913399" cy="864096"/>
          </a:xfrm>
          <a:prstGeom prst="rect">
            <a:avLst/>
          </a:prstGeom>
        </p:spPr>
      </p:pic>
      <p:sp>
        <p:nvSpPr>
          <p:cNvPr id="8" name="Title 1"/>
          <p:cNvSpPr txBox="1">
            <a:spLocks/>
          </p:cNvSpPr>
          <p:nvPr userDrawn="1"/>
        </p:nvSpPr>
        <p:spPr>
          <a:xfrm>
            <a:off x="467544" y="980728"/>
            <a:ext cx="7914481" cy="3344333"/>
          </a:xfrm>
          <a:prstGeom prst="rect">
            <a:avLst/>
          </a:prstGeom>
        </p:spPr>
        <p:txBody>
          <a:bodyPr vert="horz" wrap="square" anchor="t">
            <a:noAutofit/>
          </a:bodyPr>
          <a:lstStyle/>
          <a:p>
            <a:pPr marL="0" marR="0" lvl="0" indent="0" algn="l" defTabSz="914400" rtl="0" eaLnBrk="1" fontAlgn="auto" latinLnBrk="0" hangingPunct="1">
              <a:lnSpc>
                <a:spcPct val="100000"/>
              </a:lnSpc>
              <a:spcBef>
                <a:spcPct val="0"/>
              </a:spcBef>
              <a:spcAft>
                <a:spcPts val="960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Arial Bold"/>
                <a:ea typeface="+mj-ea"/>
                <a:cs typeface="Arial Bold"/>
              </a:rPr>
              <a:t>St Leonard’s College</a:t>
            </a:r>
            <a:r>
              <a:rPr kumimoji="0" lang="en-US" sz="1600" b="0" i="0" u="none" strike="noStrike" kern="1200" cap="none" spc="0" normalizeH="0" baseline="0" noProof="0" dirty="0" smtClean="0">
                <a:ln>
                  <a:noFill/>
                </a:ln>
                <a:solidFill>
                  <a:schemeClr val="bg1"/>
                </a:solidFill>
                <a:effectLst/>
                <a:uLnTx/>
                <a:uFillTx/>
                <a:latin typeface="Arial Bold"/>
                <a:ea typeface="+mj-ea"/>
                <a:cs typeface="Arial Bold"/>
              </a:rPr>
              <a:t/>
            </a:r>
            <a:br>
              <a:rPr kumimoji="0" lang="en-US" sz="1600" b="0" i="0" u="none" strike="noStrike" kern="1200" cap="none" spc="0" normalizeH="0" baseline="0" noProof="0" dirty="0" smtClean="0">
                <a:ln>
                  <a:noFill/>
                </a:ln>
                <a:solidFill>
                  <a:schemeClr val="bg1"/>
                </a:solidFill>
                <a:effectLst/>
                <a:uLnTx/>
                <a:uFillTx/>
                <a:latin typeface="Arial Bold"/>
                <a:ea typeface="+mj-ea"/>
                <a:cs typeface="Arial Bold"/>
              </a:rPr>
            </a:br>
            <a:r>
              <a:rPr kumimoji="0" lang="en-US" sz="1600" b="0" i="0" u="none" strike="noStrike" kern="1200" cap="none" spc="0" normalizeH="0" baseline="0" noProof="0" dirty="0" smtClean="0">
                <a:ln>
                  <a:noFill/>
                </a:ln>
                <a:solidFill>
                  <a:schemeClr val="bg1"/>
                </a:solidFill>
                <a:effectLst/>
                <a:uLnTx/>
                <a:uFillTx/>
                <a:latin typeface="Arial Bold"/>
                <a:ea typeface="+mj-ea"/>
                <a:cs typeface="Arial Bold"/>
              </a:rPr>
              <a:t/>
            </a:r>
            <a:br>
              <a:rPr kumimoji="0" lang="en-US" sz="1600" b="0" i="0" u="none" strike="noStrike" kern="1200" cap="none" spc="0" normalizeH="0" baseline="0" noProof="0" dirty="0" smtClean="0">
                <a:ln>
                  <a:noFill/>
                </a:ln>
                <a:solidFill>
                  <a:schemeClr val="bg1"/>
                </a:solidFill>
                <a:effectLst/>
                <a:uLnTx/>
                <a:uFillTx/>
                <a:latin typeface="Arial Bold"/>
                <a:ea typeface="+mj-ea"/>
                <a:cs typeface="Arial Bold"/>
              </a:rPr>
            </a:br>
            <a:r>
              <a:rPr kumimoji="0" lang="en-US" sz="1600" b="0" i="0" u="none" strike="noStrike" kern="1200" cap="none" spc="0" normalizeH="0" baseline="0" noProof="0" dirty="0" smtClean="0">
                <a:ln>
                  <a:noFill/>
                </a:ln>
                <a:solidFill>
                  <a:schemeClr val="bg1"/>
                </a:solidFill>
                <a:effectLst/>
                <a:uLnTx/>
                <a:uFillTx/>
                <a:latin typeface="Arial"/>
                <a:ea typeface="+mj-ea"/>
                <a:cs typeface="Arial"/>
              </a:rPr>
              <a:t>Subheading if needed</a:t>
            </a:r>
            <a:endParaRPr kumimoji="0" lang="en-US" sz="1600" b="0" i="0" u="none" strike="noStrike" kern="1200" cap="none" spc="0" normalizeH="0" baseline="0" noProof="0" dirty="0">
              <a:ln>
                <a:noFill/>
              </a:ln>
              <a:solidFill>
                <a:schemeClr val="bg1"/>
              </a:solidFill>
              <a:effectLst/>
              <a:uLnTx/>
              <a:uFillTx/>
              <a:latin typeface="Arial"/>
              <a:ea typeface="+mj-ea"/>
              <a:cs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11323-97F1-B743-9467-34A61E29B81F}" type="datetimeFigureOut">
              <a:rPr lang="en-US" smtClean="0"/>
              <a:t>18/02/15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41E50C-A842-4241-A832-1F8496FC718F}" type="slidenum">
              <a:rPr lang="en-US" smtClean="0"/>
              <a:t>‹#›</a:t>
            </a:fld>
            <a:endParaRPr lang="en-US"/>
          </a:p>
        </p:txBody>
      </p:sp>
      <p:sp>
        <p:nvSpPr>
          <p:cNvPr id="7" name="Rectangle 6"/>
          <p:cNvSpPr/>
          <p:nvPr userDrawn="1"/>
        </p:nvSpPr>
        <p:spPr>
          <a:xfrm>
            <a:off x="0" y="6597352"/>
            <a:ext cx="9144000" cy="260648"/>
          </a:xfrm>
          <a:prstGeom prst="rect">
            <a:avLst/>
          </a:prstGeom>
          <a:solidFill>
            <a:srgbClr val="003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Footed Logo with Tag Line.jp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8051089" y="5661248"/>
            <a:ext cx="913399" cy="864096"/>
          </a:xfrm>
          <a:prstGeom prst="rect">
            <a:avLst/>
          </a:prstGeom>
        </p:spPr>
      </p:pic>
      <p:sp>
        <p:nvSpPr>
          <p:cNvPr id="9" name="Title 1"/>
          <p:cNvSpPr txBox="1">
            <a:spLocks/>
          </p:cNvSpPr>
          <p:nvPr userDrawn="1"/>
        </p:nvSpPr>
        <p:spPr>
          <a:xfrm>
            <a:off x="467544" y="980728"/>
            <a:ext cx="7914481" cy="3344333"/>
          </a:xfrm>
          <a:prstGeom prst="rect">
            <a:avLst/>
          </a:prstGeom>
        </p:spPr>
        <p:txBody>
          <a:bodyPr vert="horz" wrap="square" anchor="t">
            <a:noAutofit/>
          </a:bodyPr>
          <a:lstStyle/>
          <a:p>
            <a:pPr marL="0" marR="0" lvl="0" indent="0" algn="l" defTabSz="914400" rtl="0" eaLnBrk="1" fontAlgn="auto" latinLnBrk="0" hangingPunct="1">
              <a:lnSpc>
                <a:spcPct val="100000"/>
              </a:lnSpc>
              <a:spcBef>
                <a:spcPct val="0"/>
              </a:spcBef>
              <a:spcAft>
                <a:spcPts val="960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Arial Bold"/>
                <a:ea typeface="+mj-ea"/>
                <a:cs typeface="Arial Bold"/>
              </a:rPr>
              <a:t>St Leonard’s College</a:t>
            </a:r>
            <a:r>
              <a:rPr kumimoji="0" lang="en-US" sz="1600" b="0" i="0" u="none" strike="noStrike" kern="1200" cap="none" spc="0" normalizeH="0" baseline="0" noProof="0" dirty="0" smtClean="0">
                <a:ln>
                  <a:noFill/>
                </a:ln>
                <a:solidFill>
                  <a:schemeClr val="bg1"/>
                </a:solidFill>
                <a:effectLst/>
                <a:uLnTx/>
                <a:uFillTx/>
                <a:latin typeface="Arial Bold"/>
                <a:ea typeface="+mj-ea"/>
                <a:cs typeface="Arial Bold"/>
              </a:rPr>
              <a:t/>
            </a:r>
            <a:br>
              <a:rPr kumimoji="0" lang="en-US" sz="1600" b="0" i="0" u="none" strike="noStrike" kern="1200" cap="none" spc="0" normalizeH="0" baseline="0" noProof="0" dirty="0" smtClean="0">
                <a:ln>
                  <a:noFill/>
                </a:ln>
                <a:solidFill>
                  <a:schemeClr val="bg1"/>
                </a:solidFill>
                <a:effectLst/>
                <a:uLnTx/>
                <a:uFillTx/>
                <a:latin typeface="Arial Bold"/>
                <a:ea typeface="+mj-ea"/>
                <a:cs typeface="Arial Bold"/>
              </a:rPr>
            </a:br>
            <a:r>
              <a:rPr kumimoji="0" lang="en-US" sz="1600" b="0" i="0" u="none" strike="noStrike" kern="1200" cap="none" spc="0" normalizeH="0" baseline="0" noProof="0" dirty="0" smtClean="0">
                <a:ln>
                  <a:noFill/>
                </a:ln>
                <a:solidFill>
                  <a:schemeClr val="bg1"/>
                </a:solidFill>
                <a:effectLst/>
                <a:uLnTx/>
                <a:uFillTx/>
                <a:latin typeface="Arial Bold"/>
                <a:ea typeface="+mj-ea"/>
                <a:cs typeface="Arial Bold"/>
              </a:rPr>
              <a:t/>
            </a:r>
            <a:br>
              <a:rPr kumimoji="0" lang="en-US" sz="1600" b="0" i="0" u="none" strike="noStrike" kern="1200" cap="none" spc="0" normalizeH="0" baseline="0" noProof="0" dirty="0" smtClean="0">
                <a:ln>
                  <a:noFill/>
                </a:ln>
                <a:solidFill>
                  <a:schemeClr val="bg1"/>
                </a:solidFill>
                <a:effectLst/>
                <a:uLnTx/>
                <a:uFillTx/>
                <a:latin typeface="Arial Bold"/>
                <a:ea typeface="+mj-ea"/>
                <a:cs typeface="Arial Bold"/>
              </a:rPr>
            </a:br>
            <a:r>
              <a:rPr kumimoji="0" lang="en-US" sz="1600" b="0" i="0" u="none" strike="noStrike" kern="1200" cap="none" spc="0" normalizeH="0" baseline="0" noProof="0" dirty="0" smtClean="0">
                <a:ln>
                  <a:noFill/>
                </a:ln>
                <a:solidFill>
                  <a:schemeClr val="bg1"/>
                </a:solidFill>
                <a:effectLst/>
                <a:uLnTx/>
                <a:uFillTx/>
                <a:latin typeface="Arial"/>
                <a:ea typeface="+mj-ea"/>
                <a:cs typeface="Arial"/>
              </a:rPr>
              <a:t>Subheading if needed</a:t>
            </a:r>
            <a:endParaRPr kumimoji="0" lang="en-US" sz="1600" b="0" i="0" u="none" strike="noStrike" kern="1200" cap="none" spc="0" normalizeH="0" baseline="0" noProof="0" dirty="0">
              <a:ln>
                <a:noFill/>
              </a:ln>
              <a:solidFill>
                <a:schemeClr val="bg1"/>
              </a:solidFill>
              <a:effectLst/>
              <a:uLnTx/>
              <a:uFillTx/>
              <a:latin typeface="Arial"/>
              <a:ea typeface="+mj-ea"/>
              <a:cs typeface="Arial"/>
            </a:endParaRPr>
          </a:p>
        </p:txBody>
      </p:sp>
    </p:spTree>
    <p:extLst>
      <p:ext uri="{BB962C8B-B14F-4D97-AF65-F5344CB8AC3E}">
        <p14:creationId xmlns:p14="http://schemas.microsoft.com/office/powerpoint/2010/main" val="1975797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mailto:Susanne.Haake@stleonards.vic.edu.a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jpe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3" Type="http://schemas.openxmlformats.org/officeDocument/2006/relationships/hyperlink" Target="http://www.vcaa.vic.edu.au/" TargetMode="External"/><Relationship Id="rId4" Type="http://schemas.openxmlformats.org/officeDocument/2006/relationships/hyperlink" Target="http://www.ibo.org/" TargetMode="External"/><Relationship Id="rId5" Type="http://schemas.openxmlformats.org/officeDocument/2006/relationships/hyperlink" Target="https://stllink.stleonards.vic.edu.au/Learning/Pages/default.aspx" TargetMode="External"/><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hyperlink" Target="https://activememory.com/playzone/freeplay/game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hyperlink" Target="http://learn.stleonards.vic.edu.au/vceinfo/" TargetMode="External"/><Relationship Id="rId4" Type="http://schemas.openxmlformats.org/officeDocument/2006/relationships/hyperlink" Target="C:%5CUsers%5Cjdennett%5CDocuments%5C2014%20IB%5Cpsych%20ib%20syllabus.pdf" TargetMode="External"/><Relationship Id="rId5" Type="http://schemas.openxmlformats.org/officeDocument/2006/relationships/image" Target="../media/image37.jpg"/><Relationship Id="rId1" Type="http://schemas.openxmlformats.org/officeDocument/2006/relationships/slideLayout" Target="../slideLayouts/slideLayout4.xml"/><Relationship Id="rId2" Type="http://schemas.openxmlformats.org/officeDocument/2006/relationships/hyperlink" Target="http://www.vcaa.vic.edu.au/Pages/index.aspx"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8.png"/><Relationship Id="rId3" Type="http://schemas.openxmlformats.org/officeDocument/2006/relationships/image" Target="../media/image39.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jpg"/></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9" Type="http://schemas.openxmlformats.org/officeDocument/2006/relationships/image" Target="../media/image50.jpeg"/><Relationship Id="rId10" Type="http://schemas.openxmlformats.org/officeDocument/2006/relationships/image" Target="../media/image51.jpeg"/><Relationship Id="rId11" Type="http://schemas.openxmlformats.org/officeDocument/2006/relationships/image" Target="../media/image52.jpeg"/><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6.xml"/><Relationship Id="rId2"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6.xml"/><Relationship Id="rId2" Type="http://schemas.openxmlformats.org/officeDocument/2006/relationships/notesSlide" Target="../notesSlides/notesSlide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9.xml"/><Relationship Id="rId3" Type="http://schemas.openxmlformats.org/officeDocument/2006/relationships/image" Target="../media/image59.gif"/></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6.xml"/><Relationship Id="rId2" Type="http://schemas.openxmlformats.org/officeDocument/2006/relationships/notesSlide" Target="../notesSlides/notesSlide30.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5" Type="http://schemas.openxmlformats.org/officeDocument/2006/relationships/image" Target="../media/image64.png"/><Relationship Id="rId1" Type="http://schemas.openxmlformats.org/officeDocument/2006/relationships/slideLayout" Target="../slideLayouts/slideLayout26.xml"/><Relationship Id="rId2" Type="http://schemas.openxmlformats.org/officeDocument/2006/relationships/notesSlide" Target="../notesSlides/notesSlide31.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6.xml"/><Relationship Id="rId2" Type="http://schemas.openxmlformats.org/officeDocument/2006/relationships/notesSlide" Target="../notesSlides/notesSlide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3.xml"/><Relationship Id="rId3"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jpeg"/><Relationship Id="rId1" Type="http://schemas.openxmlformats.org/officeDocument/2006/relationships/slideLayout" Target="../slideLayouts/slideLayout26.xml"/><Relationship Id="rId2" Type="http://schemas.openxmlformats.org/officeDocument/2006/relationships/notesSlide" Target="../notesSlides/notesSlide34.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6.xml"/><Relationship Id="rId2" Type="http://schemas.openxmlformats.org/officeDocument/2006/relationships/notesSlide" Target="../notesSlides/notesSlide35.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jpeg"/><Relationship Id="rId6" Type="http://schemas.openxmlformats.org/officeDocument/2006/relationships/image" Target="../media/image76.png"/><Relationship Id="rId1" Type="http://schemas.openxmlformats.org/officeDocument/2006/relationships/slideLayout" Target="../slideLayouts/slideLayout26.xml"/><Relationship Id="rId2" Type="http://schemas.openxmlformats.org/officeDocument/2006/relationships/notesSlide" Target="../notesSlides/notesSlide36.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26.xml"/><Relationship Id="rId2" Type="http://schemas.openxmlformats.org/officeDocument/2006/relationships/notesSlide" Target="../notesSlides/notesSlide37.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6.xml"/><Relationship Id="rId2" Type="http://schemas.openxmlformats.org/officeDocument/2006/relationships/notesSlide" Target="../notesSlides/notesSlide3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9.xml"/><Relationship Id="rId3" Type="http://schemas.openxmlformats.org/officeDocument/2006/relationships/image" Target="../media/image8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0.xml"/><Relationship Id="rId3" Type="http://schemas.openxmlformats.org/officeDocument/2006/relationships/image" Target="../media/image8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7584" y="3212976"/>
            <a:ext cx="7488832" cy="2554545"/>
          </a:xfrm>
          <a:prstGeom prst="rect">
            <a:avLst/>
          </a:prstGeom>
          <a:noFill/>
        </p:spPr>
        <p:txBody>
          <a:bodyPr wrap="square" rtlCol="0">
            <a:spAutoFit/>
          </a:bodyPr>
          <a:lstStyle/>
          <a:p>
            <a:pPr algn="ctr"/>
            <a:r>
              <a:rPr lang="en-AU" sz="4000" b="1" dirty="0" smtClean="0">
                <a:solidFill>
                  <a:schemeClr val="bg1"/>
                </a:solidFill>
                <a:latin typeface="Arial" pitchFamily="34" charset="0"/>
                <a:cs typeface="Arial" pitchFamily="34" charset="0"/>
              </a:rPr>
              <a:t>Student Skills Workshop for Year 10 and 11 Parents</a:t>
            </a:r>
          </a:p>
          <a:p>
            <a:pPr algn="ctr"/>
            <a:endParaRPr lang="en-AU" sz="4000" b="1" dirty="0">
              <a:solidFill>
                <a:schemeClr val="bg1"/>
              </a:solidFill>
              <a:latin typeface="Arial" pitchFamily="34" charset="0"/>
              <a:cs typeface="Arial" pitchFamily="34" charset="0"/>
            </a:endParaRPr>
          </a:p>
          <a:p>
            <a:pPr algn="ctr"/>
            <a:r>
              <a:rPr lang="en-AU" sz="4000" b="1" dirty="0" smtClean="0">
                <a:solidFill>
                  <a:schemeClr val="bg1"/>
                </a:solidFill>
                <a:latin typeface="Arial" pitchFamily="34" charset="0"/>
                <a:cs typeface="Arial" pitchFamily="34" charset="0"/>
              </a:rPr>
              <a:t>17 February 2015</a:t>
            </a:r>
            <a:endParaRPr lang="en-AU" sz="3200" b="1" dirty="0">
              <a:solidFill>
                <a:schemeClr val="bg1"/>
              </a:solidFill>
              <a:latin typeface="Arial" pitchFamily="34" charset="0"/>
              <a:cs typeface="Arial" pitchFamily="34"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AU" sz="3600" b="1" dirty="0"/>
              <a:t>Multi-tasking is really task switching</a:t>
            </a:r>
            <a:br>
              <a:rPr lang="en-AU" sz="3600" b="1" dirty="0"/>
            </a:br>
            <a:r>
              <a:rPr lang="en-AU" sz="3600" b="1" dirty="0" smtClean="0"/>
              <a:t/>
            </a:r>
            <a:br>
              <a:rPr lang="en-AU" sz="3600" b="1" dirty="0" smtClean="0"/>
            </a:br>
            <a:r>
              <a:rPr lang="en-AU" sz="3600" dirty="0" smtClean="0">
                <a:ea typeface="ＭＳ Ｐゴシック" charset="0"/>
                <a:cs typeface="ＭＳ Ｐゴシック" charset="0"/>
              </a:rPr>
              <a:t>Average </a:t>
            </a:r>
            <a:r>
              <a:rPr lang="en-AU" sz="3600" dirty="0">
                <a:ea typeface="ＭＳ Ｐゴシック" charset="0"/>
                <a:cs typeface="ＭＳ Ｐゴシック" charset="0"/>
              </a:rPr>
              <a:t>of </a:t>
            </a:r>
            <a:r>
              <a:rPr lang="en-AU" sz="3600" b="1" dirty="0">
                <a:ea typeface="ＭＳ Ｐゴシック" charset="0"/>
                <a:cs typeface="ＭＳ Ｐゴシック" charset="0"/>
              </a:rPr>
              <a:t>64 seconds </a:t>
            </a:r>
            <a:r>
              <a:rPr lang="en-AU" sz="3600" dirty="0">
                <a:ea typeface="ＭＳ Ｐゴシック" charset="0"/>
                <a:cs typeface="ＭＳ Ｐゴシック" charset="0"/>
              </a:rPr>
              <a:t>to </a:t>
            </a:r>
            <a:r>
              <a:rPr lang="en-AU" sz="3600" b="1" dirty="0">
                <a:ea typeface="ＭＳ Ｐゴシック" charset="0"/>
                <a:cs typeface="ＭＳ Ｐゴシック" charset="0"/>
              </a:rPr>
              <a:t>recover train of thought </a:t>
            </a:r>
            <a:r>
              <a:rPr lang="en-AU" sz="3600" dirty="0">
                <a:ea typeface="ＭＳ Ｐゴシック" charset="0"/>
                <a:cs typeface="ＭＳ Ｐゴシック" charset="0"/>
              </a:rPr>
              <a:t>after checking </a:t>
            </a:r>
            <a:r>
              <a:rPr lang="en-AU" sz="3600" b="1" dirty="0">
                <a:ea typeface="ＭＳ Ｐゴシック" charset="0"/>
                <a:cs typeface="ＭＳ Ｐゴシック" charset="0"/>
              </a:rPr>
              <a:t>email </a:t>
            </a:r>
            <a:r>
              <a:rPr lang="en-AU" sz="3600" b="1" dirty="0" smtClean="0">
                <a:ea typeface="ＭＳ Ｐゴシック" charset="0"/>
                <a:cs typeface="ＭＳ Ｐゴシック" charset="0"/>
              </a:rPr>
              <a:t/>
            </a:r>
            <a:br>
              <a:rPr lang="en-AU" sz="3600" b="1" dirty="0" smtClean="0">
                <a:ea typeface="ＭＳ Ｐゴシック" charset="0"/>
                <a:cs typeface="ＭＳ Ｐゴシック" charset="0"/>
              </a:rPr>
            </a:br>
            <a:r>
              <a:rPr lang="en-AU" sz="3600" b="1" dirty="0">
                <a:ea typeface="ＭＳ Ｐゴシック" charset="0"/>
                <a:cs typeface="ＭＳ Ｐゴシック" charset="0"/>
              </a:rPr>
              <a:t/>
            </a:r>
            <a:br>
              <a:rPr lang="en-AU" sz="3600" b="1" dirty="0">
                <a:ea typeface="ＭＳ Ｐゴシック" charset="0"/>
                <a:cs typeface="ＭＳ Ｐゴシック" charset="0"/>
              </a:rPr>
            </a:br>
            <a:r>
              <a:rPr lang="en-AU" sz="3600" dirty="0" smtClean="0"/>
              <a:t>Complex </a:t>
            </a:r>
            <a:r>
              <a:rPr lang="en-AU" sz="3600" dirty="0"/>
              <a:t>tasks take up to </a:t>
            </a:r>
            <a:r>
              <a:rPr lang="en-AU" sz="3600" b="1" dirty="0"/>
              <a:t>4 times </a:t>
            </a:r>
            <a:r>
              <a:rPr lang="en-AU" sz="3600" b="1" dirty="0" smtClean="0"/>
              <a:t>longer</a:t>
            </a:r>
            <a:br>
              <a:rPr lang="en-AU" sz="3600" b="1" dirty="0" smtClean="0"/>
            </a:br>
            <a:r>
              <a:rPr lang="en-AU" sz="3600" dirty="0"/>
              <a:t>Disorganised memory</a:t>
            </a:r>
            <a:br>
              <a:rPr lang="en-AU" sz="3600" dirty="0"/>
            </a:br>
            <a:r>
              <a:rPr lang="en-AU" sz="3600" dirty="0"/>
              <a:t/>
            </a:r>
            <a:br>
              <a:rPr lang="en-AU" sz="3600" dirty="0"/>
            </a:br>
            <a:r>
              <a:rPr lang="en-AU" sz="3600" dirty="0"/>
              <a:t>Increased fatigue and stress levels</a:t>
            </a:r>
            <a:br>
              <a:rPr lang="en-AU" sz="3600" dirty="0"/>
            </a:br>
            <a:r>
              <a:rPr lang="en-AU" sz="3600" b="1" dirty="0"/>
              <a:t/>
            </a:r>
            <a:br>
              <a:rPr lang="en-AU" sz="3600" b="1" dirty="0"/>
            </a:br>
            <a:endParaRPr lang="en-AU" sz="3600" dirty="0"/>
          </a:p>
        </p:txBody>
      </p:sp>
    </p:spTree>
    <p:extLst>
      <p:ext uri="{BB962C8B-B14F-4D97-AF65-F5344CB8AC3E}">
        <p14:creationId xmlns:p14="http://schemas.microsoft.com/office/powerpoint/2010/main" val="2194924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tx2"/>
                </a:solidFill>
              </a:rPr>
              <a:t>The </a:t>
            </a:r>
            <a:r>
              <a:rPr lang="en-AU" dirty="0" smtClean="0">
                <a:solidFill>
                  <a:schemeClr val="tx2"/>
                </a:solidFill>
              </a:rPr>
              <a:t>alternative to multi-tasking</a:t>
            </a:r>
            <a:br>
              <a:rPr lang="en-AU" dirty="0" smtClean="0">
                <a:solidFill>
                  <a:schemeClr val="tx2"/>
                </a:solidFill>
              </a:rPr>
            </a:br>
            <a:r>
              <a:rPr lang="en-AU" dirty="0" smtClean="0"/>
              <a:t/>
            </a:r>
            <a:br>
              <a:rPr lang="en-AU" dirty="0" smtClean="0"/>
            </a:br>
            <a:r>
              <a:rPr lang="en-AU" sz="3600" dirty="0" smtClean="0">
                <a:solidFill>
                  <a:srgbClr val="FF0000"/>
                </a:solidFill>
              </a:rPr>
              <a:t>Do </a:t>
            </a:r>
            <a:r>
              <a:rPr lang="en-AU" sz="3600" b="1" dirty="0">
                <a:solidFill>
                  <a:srgbClr val="FF0000"/>
                </a:solidFill>
              </a:rPr>
              <a:t>one thing </a:t>
            </a:r>
            <a:r>
              <a:rPr lang="en-AU" sz="3600" dirty="0">
                <a:solidFill>
                  <a:srgbClr val="FF0000"/>
                </a:solidFill>
              </a:rPr>
              <a:t>at a time – </a:t>
            </a:r>
            <a:r>
              <a:rPr lang="en-AU" sz="3600" dirty="0" smtClean="0">
                <a:solidFill>
                  <a:srgbClr val="FF0000"/>
                </a:solidFill>
              </a:rPr>
              <a:t>separate social from study </a:t>
            </a:r>
            <a:r>
              <a:rPr lang="en-AU" sz="3600" dirty="0">
                <a:solidFill>
                  <a:srgbClr val="FF0000"/>
                </a:solidFill>
              </a:rPr>
              <a:t/>
            </a:r>
            <a:br>
              <a:rPr lang="en-AU" sz="3600" dirty="0">
                <a:solidFill>
                  <a:srgbClr val="FF0000"/>
                </a:solidFill>
              </a:rPr>
            </a:br>
            <a:r>
              <a:rPr lang="en-AU" sz="3600" dirty="0" smtClean="0">
                <a:solidFill>
                  <a:srgbClr val="FF0000"/>
                </a:solidFill>
              </a:rPr>
              <a:t/>
            </a:r>
            <a:br>
              <a:rPr lang="en-AU" sz="3600" dirty="0" smtClean="0">
                <a:solidFill>
                  <a:srgbClr val="FF0000"/>
                </a:solidFill>
              </a:rPr>
            </a:br>
            <a:r>
              <a:rPr lang="en-AU" sz="3600" dirty="0" smtClean="0"/>
              <a:t>Manage </a:t>
            </a:r>
            <a:r>
              <a:rPr lang="en-AU" sz="3600" dirty="0"/>
              <a:t>sources of distraction</a:t>
            </a:r>
            <a:br>
              <a:rPr lang="en-AU" sz="3600" dirty="0"/>
            </a:br>
            <a:r>
              <a:rPr lang="en-AU" sz="3600" dirty="0" smtClean="0"/>
              <a:t>Increase efficiency, </a:t>
            </a:r>
            <a:r>
              <a:rPr lang="en-AU" sz="3600" dirty="0"/>
              <a:t>enjoyment and satisfaction</a:t>
            </a:r>
            <a:br>
              <a:rPr lang="en-AU" sz="3600" dirty="0"/>
            </a:br>
            <a:r>
              <a:rPr lang="en-AU" sz="3600" dirty="0"/>
              <a:t>Work against attention deficit trait</a:t>
            </a:r>
            <a:br>
              <a:rPr lang="en-AU" sz="3600" dirty="0"/>
            </a:br>
            <a:r>
              <a:rPr lang="en-AU" sz="3600" dirty="0"/>
              <a:t>Reduce stress, cut down errors</a:t>
            </a:r>
            <a:br>
              <a:rPr lang="en-AU" sz="3600" dirty="0"/>
            </a:br>
            <a:endParaRPr lang="en-AU" sz="3600" dirty="0"/>
          </a:p>
        </p:txBody>
      </p:sp>
    </p:spTree>
    <p:extLst>
      <p:ext uri="{BB962C8B-B14F-4D97-AF65-F5344CB8AC3E}">
        <p14:creationId xmlns:p14="http://schemas.microsoft.com/office/powerpoint/2010/main" val="1497426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AU" dirty="0" smtClean="0">
                <a:solidFill>
                  <a:schemeClr val="tx2"/>
                </a:solidFill>
              </a:rPr>
              <a:t>Performance Issues - beforehand  </a:t>
            </a:r>
            <a:br>
              <a:rPr lang="en-AU" dirty="0" smtClean="0">
                <a:solidFill>
                  <a:schemeClr val="tx2"/>
                </a:solidFill>
              </a:rPr>
            </a:br>
            <a:r>
              <a:rPr lang="en-AU" dirty="0" smtClean="0"/>
              <a:t/>
            </a:r>
            <a:br>
              <a:rPr lang="en-AU" dirty="0" smtClean="0"/>
            </a:br>
            <a:r>
              <a:rPr lang="en-AU" sz="3600" dirty="0" smtClean="0"/>
              <a:t>Early preparation</a:t>
            </a:r>
            <a:br>
              <a:rPr lang="en-AU" sz="3600" dirty="0" smtClean="0"/>
            </a:br>
            <a:r>
              <a:rPr lang="en-AU" sz="3600" dirty="0" smtClean="0"/>
              <a:t/>
            </a:r>
            <a:br>
              <a:rPr lang="en-AU" sz="3600" dirty="0" smtClean="0"/>
            </a:br>
            <a:r>
              <a:rPr lang="en-AU" sz="3600" dirty="0" smtClean="0"/>
              <a:t>Focus on task not outcome</a:t>
            </a:r>
            <a:br>
              <a:rPr lang="en-AU" sz="3600" dirty="0" smtClean="0"/>
            </a:br>
            <a:r>
              <a:rPr lang="en-AU" sz="3600" dirty="0"/>
              <a:t/>
            </a:r>
            <a:br>
              <a:rPr lang="en-AU" sz="3600" dirty="0"/>
            </a:br>
            <a:r>
              <a:rPr lang="en-AU" sz="3600" dirty="0" smtClean="0"/>
              <a:t>Results       worth</a:t>
            </a:r>
            <a:br>
              <a:rPr lang="en-AU" sz="3600" dirty="0" smtClean="0"/>
            </a:br>
            <a:r>
              <a:rPr lang="en-AU" sz="3600" dirty="0"/>
              <a:t/>
            </a:r>
            <a:br>
              <a:rPr lang="en-AU" sz="3600" dirty="0"/>
            </a:br>
            <a:r>
              <a:rPr lang="en-AU" sz="3600" dirty="0" smtClean="0"/>
              <a:t>Nerves - breathing</a:t>
            </a:r>
            <a:r>
              <a:rPr lang="en-AU" sz="3600" dirty="0"/>
              <a:t/>
            </a:r>
            <a:br>
              <a:rPr lang="en-AU" sz="3600" dirty="0"/>
            </a:br>
            <a:endParaRPr lang="en-AU" sz="3600" dirty="0"/>
          </a:p>
        </p:txBody>
      </p:sp>
      <p:sp>
        <p:nvSpPr>
          <p:cNvPr id="3" name="Not Equal 2"/>
          <p:cNvSpPr/>
          <p:nvPr/>
        </p:nvSpPr>
        <p:spPr>
          <a:xfrm>
            <a:off x="2051720" y="3933056"/>
            <a:ext cx="360040" cy="432048"/>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Tree>
    <p:extLst>
      <p:ext uri="{BB962C8B-B14F-4D97-AF65-F5344CB8AC3E}">
        <p14:creationId xmlns:p14="http://schemas.microsoft.com/office/powerpoint/2010/main" val="791983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AU" dirty="0" smtClean="0">
                <a:solidFill>
                  <a:schemeClr val="tx2"/>
                </a:solidFill>
              </a:rPr>
              <a:t>Performance Issues - Responding to results</a:t>
            </a:r>
            <a:br>
              <a:rPr lang="en-AU" dirty="0" smtClean="0">
                <a:solidFill>
                  <a:schemeClr val="tx2"/>
                </a:solidFill>
              </a:rPr>
            </a:br>
            <a:r>
              <a:rPr lang="en-AU" dirty="0"/>
              <a:t/>
            </a:r>
            <a:br>
              <a:rPr lang="en-AU" dirty="0"/>
            </a:br>
            <a:r>
              <a:rPr lang="en-AU" sz="3600" dirty="0" smtClean="0"/>
              <a:t>Perspective</a:t>
            </a:r>
            <a:br>
              <a:rPr lang="en-AU" sz="3600" dirty="0" smtClean="0"/>
            </a:br>
            <a:r>
              <a:rPr lang="en-AU" sz="3600" dirty="0" smtClean="0"/>
              <a:t/>
            </a:r>
            <a:br>
              <a:rPr lang="en-AU" sz="3600" dirty="0" smtClean="0"/>
            </a:br>
            <a:r>
              <a:rPr lang="en-AU" sz="3600" dirty="0" smtClean="0"/>
              <a:t>Growth approach</a:t>
            </a:r>
            <a:br>
              <a:rPr lang="en-AU" sz="3600" dirty="0" smtClean="0"/>
            </a:br>
            <a:r>
              <a:rPr lang="en-AU" sz="3600" dirty="0" smtClean="0"/>
              <a:t/>
            </a:r>
            <a:br>
              <a:rPr lang="en-AU" sz="3600" dirty="0" smtClean="0"/>
            </a:br>
            <a:r>
              <a:rPr lang="en-AU" sz="3600" dirty="0" smtClean="0"/>
              <a:t>Pay attention to what went well</a:t>
            </a:r>
            <a:br>
              <a:rPr lang="en-AU" sz="3600" dirty="0" smtClean="0"/>
            </a:br>
            <a:r>
              <a:rPr lang="en-AU" sz="3600" dirty="0" smtClean="0"/>
              <a:t/>
            </a:r>
            <a:br>
              <a:rPr lang="en-AU" sz="3600" dirty="0" smtClean="0"/>
            </a:br>
            <a:r>
              <a:rPr lang="en-AU" sz="3600" dirty="0" smtClean="0"/>
              <a:t>Review preparation</a:t>
            </a:r>
            <a:br>
              <a:rPr lang="en-AU" sz="3600" dirty="0" smtClean="0"/>
            </a:br>
            <a:r>
              <a:rPr lang="en-AU" dirty="0"/>
              <a:t/>
            </a:r>
            <a:br>
              <a:rPr lang="en-AU" dirty="0"/>
            </a:br>
            <a:endParaRPr lang="en-AU" dirty="0"/>
          </a:p>
        </p:txBody>
      </p:sp>
    </p:spTree>
    <p:extLst>
      <p:ext uri="{BB962C8B-B14F-4D97-AF65-F5344CB8AC3E}">
        <p14:creationId xmlns:p14="http://schemas.microsoft.com/office/powerpoint/2010/main" val="10562129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tx2"/>
                </a:solidFill>
              </a:rPr>
              <a:t>The procrastination trap</a:t>
            </a:r>
            <a:br>
              <a:rPr lang="en-AU" dirty="0" smtClean="0">
                <a:solidFill>
                  <a:schemeClr val="tx2"/>
                </a:solidFill>
              </a:rPr>
            </a:br>
            <a:r>
              <a:rPr lang="en-AU" dirty="0"/>
              <a:t/>
            </a:r>
            <a:br>
              <a:rPr lang="en-AU" dirty="0"/>
            </a:br>
            <a:endParaRPr lang="en-AU" dirty="0"/>
          </a:p>
        </p:txBody>
      </p:sp>
      <p:pic>
        <p:nvPicPr>
          <p:cNvPr id="4" name="Picture 3"/>
          <p:cNvPicPr>
            <a:picLocks noChangeAspect="1"/>
          </p:cNvPicPr>
          <p:nvPr/>
        </p:nvPicPr>
        <p:blipFill>
          <a:blip r:embed="rId2"/>
          <a:stretch>
            <a:fillRect/>
          </a:stretch>
        </p:blipFill>
        <p:spPr>
          <a:xfrm>
            <a:off x="2051720" y="1448131"/>
            <a:ext cx="4824536" cy="4933197"/>
          </a:xfrm>
          <a:prstGeom prst="rect">
            <a:avLst/>
          </a:prstGeom>
        </p:spPr>
      </p:pic>
    </p:spTree>
    <p:extLst>
      <p:ext uri="{BB962C8B-B14F-4D97-AF65-F5344CB8AC3E}">
        <p14:creationId xmlns:p14="http://schemas.microsoft.com/office/powerpoint/2010/main" val="16390639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AU" dirty="0" smtClean="0">
                <a:solidFill>
                  <a:schemeClr val="tx2"/>
                </a:solidFill>
              </a:rPr>
              <a:t>Procrastination is ………..</a:t>
            </a:r>
            <a:br>
              <a:rPr lang="en-AU" dirty="0" smtClean="0">
                <a:solidFill>
                  <a:schemeClr val="tx2"/>
                </a:solidFill>
              </a:rPr>
            </a:br>
            <a:r>
              <a:rPr lang="en-AU" dirty="0"/>
              <a:t/>
            </a:r>
            <a:br>
              <a:rPr lang="en-AU" dirty="0"/>
            </a:br>
            <a:r>
              <a:rPr lang="en-AU" sz="3600" dirty="0" smtClean="0"/>
              <a:t>Not new</a:t>
            </a:r>
            <a:br>
              <a:rPr lang="en-AU" sz="3600" dirty="0" smtClean="0"/>
            </a:br>
            <a:r>
              <a:rPr lang="en-AU" sz="3600" dirty="0"/>
              <a:t/>
            </a:r>
            <a:br>
              <a:rPr lang="en-AU" sz="3600" dirty="0"/>
            </a:br>
            <a:r>
              <a:rPr lang="en-AU" sz="3600" dirty="0" smtClean="0"/>
              <a:t>Chronic for 20%, regular for 50-80%</a:t>
            </a:r>
            <a:br>
              <a:rPr lang="en-AU" sz="3600" dirty="0" smtClean="0"/>
            </a:br>
            <a:r>
              <a:rPr lang="en-AU" sz="3600" dirty="0"/>
              <a:t/>
            </a:r>
            <a:br>
              <a:rPr lang="en-AU" sz="3600" dirty="0"/>
            </a:br>
            <a:r>
              <a:rPr lang="en-AU" sz="3600" dirty="0" smtClean="0"/>
              <a:t>Related to self-regulation</a:t>
            </a:r>
            <a:br>
              <a:rPr lang="en-AU" sz="3600" dirty="0" smtClean="0"/>
            </a:br>
            <a:r>
              <a:rPr lang="en-AU" sz="3600" dirty="0"/>
              <a:t/>
            </a:r>
            <a:br>
              <a:rPr lang="en-AU" sz="3600" dirty="0"/>
            </a:br>
            <a:r>
              <a:rPr lang="en-AU" sz="3600" dirty="0" smtClean="0"/>
              <a:t>A gap between intention and action</a:t>
            </a:r>
            <a:endParaRPr lang="en-AU" sz="3600" dirty="0"/>
          </a:p>
        </p:txBody>
      </p:sp>
    </p:spTree>
    <p:extLst>
      <p:ext uri="{BB962C8B-B14F-4D97-AF65-F5344CB8AC3E}">
        <p14:creationId xmlns:p14="http://schemas.microsoft.com/office/powerpoint/2010/main" val="37396059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tx2"/>
                </a:solidFill>
              </a:rPr>
              <a:t>Different types of procrastinating</a:t>
            </a:r>
            <a:br>
              <a:rPr lang="en-AU" dirty="0" smtClean="0">
                <a:solidFill>
                  <a:schemeClr val="tx2"/>
                </a:solidFill>
              </a:rPr>
            </a:br>
            <a:r>
              <a:rPr lang="en-AU" dirty="0"/>
              <a:t/>
            </a:r>
            <a:br>
              <a:rPr lang="en-AU" dirty="0"/>
            </a:br>
            <a:r>
              <a:rPr lang="en-AU" dirty="0" smtClean="0"/>
              <a:t/>
            </a:r>
            <a:br>
              <a:rPr lang="en-AU" dirty="0" smtClean="0"/>
            </a:br>
            <a:r>
              <a:rPr lang="en-AU" dirty="0"/>
              <a:t/>
            </a:r>
            <a:br>
              <a:rPr lang="en-AU" dirty="0"/>
            </a:br>
            <a:r>
              <a:rPr lang="en-AU" dirty="0" smtClean="0"/>
              <a:t/>
            </a:r>
            <a:br>
              <a:rPr lang="en-AU" dirty="0" smtClean="0"/>
            </a:br>
            <a:r>
              <a:rPr lang="en-AU" dirty="0"/>
              <a:t/>
            </a:r>
            <a:br>
              <a:rPr lang="en-AU" dirty="0"/>
            </a:br>
            <a:r>
              <a:rPr lang="en-AU" dirty="0" smtClean="0"/>
              <a:t/>
            </a:r>
            <a:br>
              <a:rPr lang="en-AU" dirty="0" smtClean="0"/>
            </a:br>
            <a:r>
              <a:rPr lang="en-AU" dirty="0" smtClean="0"/>
              <a:t/>
            </a:r>
            <a:br>
              <a:rPr lang="en-AU" dirty="0" smtClean="0"/>
            </a:br>
            <a:r>
              <a:rPr lang="en-AU" dirty="0" smtClean="0"/>
              <a:t>They all end in …….later</a:t>
            </a:r>
            <a:br>
              <a:rPr lang="en-AU" dirty="0" smtClean="0"/>
            </a:br>
            <a:endParaRPr lang="en-AU" dirty="0"/>
          </a:p>
        </p:txBody>
      </p:sp>
      <p:graphicFrame>
        <p:nvGraphicFramePr>
          <p:cNvPr id="4" name="Table 3"/>
          <p:cNvGraphicFramePr>
            <a:graphicFrameLocks noGrp="1"/>
          </p:cNvGraphicFramePr>
          <p:nvPr>
            <p:extLst>
              <p:ext uri="{D42A27DB-BD31-4B8C-83A1-F6EECF244321}">
                <p14:modId xmlns:p14="http://schemas.microsoft.com/office/powerpoint/2010/main" val="142613234"/>
              </p:ext>
            </p:extLst>
          </p:nvPr>
        </p:nvGraphicFramePr>
        <p:xfrm>
          <a:off x="2100064" y="1397000"/>
          <a:ext cx="5064224" cy="3474720"/>
        </p:xfrm>
        <a:graphic>
          <a:graphicData uri="http://schemas.openxmlformats.org/drawingml/2006/table">
            <a:tbl>
              <a:tblPr firstRow="1" bandRow="1">
                <a:tableStyleId>{22838BEF-8BB2-4498-84A7-C5851F593DF1}</a:tableStyleId>
              </a:tblPr>
              <a:tblGrid>
                <a:gridCol w="5064224"/>
              </a:tblGrid>
              <a:tr h="370840">
                <a:tc>
                  <a:txBody>
                    <a:bodyPr/>
                    <a:lstStyle/>
                    <a:p>
                      <a:r>
                        <a:rPr lang="en-AU" sz="3200" b="0" dirty="0" smtClean="0"/>
                        <a:t>It’s too</a:t>
                      </a:r>
                      <a:r>
                        <a:rPr lang="en-AU" sz="3200" b="0" baseline="0" dirty="0" smtClean="0"/>
                        <a:t> hard</a:t>
                      </a:r>
                    </a:p>
                  </a:txBody>
                  <a:tcPr/>
                </a:tc>
              </a:tr>
              <a:tr h="370840">
                <a:tc>
                  <a:txBody>
                    <a:bodyPr/>
                    <a:lstStyle/>
                    <a:p>
                      <a:r>
                        <a:rPr lang="en-AU" sz="3200" dirty="0" smtClean="0"/>
                        <a:t>It’s too boring</a:t>
                      </a:r>
                      <a:endParaRPr lang="en-AU" sz="3200" dirty="0"/>
                    </a:p>
                  </a:txBody>
                  <a:tcPr/>
                </a:tc>
              </a:tr>
              <a:tr h="370840">
                <a:tc>
                  <a:txBody>
                    <a:bodyPr/>
                    <a:lstStyle/>
                    <a:p>
                      <a:r>
                        <a:rPr lang="en-AU" sz="3200" dirty="0" smtClean="0"/>
                        <a:t>I don’t know where to start</a:t>
                      </a:r>
                      <a:endParaRPr lang="en-AU" sz="3200" dirty="0"/>
                    </a:p>
                  </a:txBody>
                  <a:tcPr/>
                </a:tc>
              </a:tr>
              <a:tr h="370840">
                <a:tc>
                  <a:txBody>
                    <a:bodyPr/>
                    <a:lstStyle/>
                    <a:p>
                      <a:r>
                        <a:rPr lang="en-AU" sz="3200" dirty="0" smtClean="0"/>
                        <a:t>I</a:t>
                      </a:r>
                      <a:r>
                        <a:rPr lang="en-AU" sz="3200" baseline="0" dirty="0" smtClean="0"/>
                        <a:t> can’t finish it all at once</a:t>
                      </a:r>
                      <a:endParaRPr lang="en-AU" sz="3200" dirty="0"/>
                    </a:p>
                  </a:txBody>
                  <a:tcPr/>
                </a:tc>
              </a:tr>
              <a:tr h="370840">
                <a:tc>
                  <a:txBody>
                    <a:bodyPr/>
                    <a:lstStyle/>
                    <a:p>
                      <a:r>
                        <a:rPr lang="en-AU" sz="3200" dirty="0" smtClean="0"/>
                        <a:t>I work</a:t>
                      </a:r>
                      <a:r>
                        <a:rPr lang="en-AU" sz="3200" baseline="0" dirty="0" smtClean="0"/>
                        <a:t> better under pressure</a:t>
                      </a:r>
                      <a:endParaRPr lang="en-AU" sz="3200" dirty="0"/>
                    </a:p>
                  </a:txBody>
                  <a:tcPr/>
                </a:tc>
              </a:tr>
              <a:tr h="370840">
                <a:tc>
                  <a:txBody>
                    <a:bodyPr/>
                    <a:lstStyle/>
                    <a:p>
                      <a:r>
                        <a:rPr lang="en-AU" sz="3200" dirty="0" smtClean="0"/>
                        <a:t>It</a:t>
                      </a:r>
                      <a:r>
                        <a:rPr lang="en-AU" sz="3200" baseline="0" dirty="0" smtClean="0"/>
                        <a:t> won’t be very good</a:t>
                      </a:r>
                    </a:p>
                  </a:txBody>
                  <a:tcPr/>
                </a:tc>
              </a:tr>
            </a:tbl>
          </a:graphicData>
        </a:graphic>
      </p:graphicFrame>
    </p:spTree>
    <p:extLst>
      <p:ext uri="{BB962C8B-B14F-4D97-AF65-F5344CB8AC3E}">
        <p14:creationId xmlns:p14="http://schemas.microsoft.com/office/powerpoint/2010/main" val="36019590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tx2"/>
                </a:solidFill>
              </a:rPr>
              <a:t>Different strategies</a:t>
            </a:r>
            <a:br>
              <a:rPr lang="en-AU" dirty="0" smtClean="0">
                <a:solidFill>
                  <a:schemeClr val="tx2"/>
                </a:solidFill>
              </a:rPr>
            </a:br>
            <a:r>
              <a:rPr lang="en-AU" dirty="0" smtClean="0"/>
              <a:t/>
            </a:r>
            <a:br>
              <a:rPr lang="en-AU" dirty="0" smtClean="0"/>
            </a:br>
            <a:endParaRPr lang="en-AU" dirty="0"/>
          </a:p>
        </p:txBody>
      </p:sp>
      <p:graphicFrame>
        <p:nvGraphicFramePr>
          <p:cNvPr id="4" name="Table 3"/>
          <p:cNvGraphicFramePr>
            <a:graphicFrameLocks noGrp="1"/>
          </p:cNvGraphicFramePr>
          <p:nvPr>
            <p:extLst>
              <p:ext uri="{D42A27DB-BD31-4B8C-83A1-F6EECF244321}">
                <p14:modId xmlns:p14="http://schemas.microsoft.com/office/powerpoint/2010/main" val="1564669024"/>
              </p:ext>
            </p:extLst>
          </p:nvPr>
        </p:nvGraphicFramePr>
        <p:xfrm>
          <a:off x="1115616" y="1268761"/>
          <a:ext cx="6912768" cy="4180495"/>
        </p:xfrm>
        <a:graphic>
          <a:graphicData uri="http://schemas.openxmlformats.org/drawingml/2006/table">
            <a:tbl>
              <a:tblPr firstRow="1" bandRow="1">
                <a:tableStyleId>{22838BEF-8BB2-4498-84A7-C5851F593DF1}</a:tableStyleId>
              </a:tblPr>
              <a:tblGrid>
                <a:gridCol w="3456384"/>
                <a:gridCol w="3456384"/>
              </a:tblGrid>
              <a:tr h="481484">
                <a:tc>
                  <a:txBody>
                    <a:bodyPr/>
                    <a:lstStyle/>
                    <a:p>
                      <a:r>
                        <a:rPr lang="en-AU" sz="2800" b="0" dirty="0" smtClean="0"/>
                        <a:t>Start early</a:t>
                      </a:r>
                      <a:endParaRPr lang="en-AU" sz="2800" b="0" dirty="0"/>
                    </a:p>
                  </a:txBody>
                  <a:tcPr/>
                </a:tc>
                <a:tc>
                  <a:txBody>
                    <a:bodyPr/>
                    <a:lstStyle/>
                    <a:p>
                      <a:r>
                        <a:rPr lang="en-AU" sz="2800" b="0" dirty="0" smtClean="0"/>
                        <a:t>Break tasks down</a:t>
                      </a:r>
                      <a:endParaRPr lang="en-AU" sz="2800" b="0" dirty="0"/>
                    </a:p>
                  </a:txBody>
                  <a:tcPr/>
                </a:tc>
              </a:tr>
              <a:tr h="481484">
                <a:tc>
                  <a:txBody>
                    <a:bodyPr/>
                    <a:lstStyle/>
                    <a:p>
                      <a:r>
                        <a:rPr lang="en-AU" sz="2800" dirty="0" smtClean="0"/>
                        <a:t>5 minute technique</a:t>
                      </a:r>
                      <a:endParaRPr lang="en-AU" sz="2800" dirty="0"/>
                    </a:p>
                  </a:txBody>
                  <a:tcPr/>
                </a:tc>
                <a:tc>
                  <a:txBody>
                    <a:bodyPr/>
                    <a:lstStyle/>
                    <a:p>
                      <a:r>
                        <a:rPr lang="en-AU" sz="2800" dirty="0" smtClean="0"/>
                        <a:t>Worst first</a:t>
                      </a:r>
                      <a:endParaRPr lang="en-AU" sz="2800" dirty="0"/>
                    </a:p>
                  </a:txBody>
                  <a:tcPr/>
                </a:tc>
              </a:tr>
              <a:tr h="481484">
                <a:tc>
                  <a:txBody>
                    <a:bodyPr/>
                    <a:lstStyle/>
                    <a:p>
                      <a:r>
                        <a:rPr lang="en-AU" sz="2800" dirty="0" smtClean="0"/>
                        <a:t>Visual reminders</a:t>
                      </a:r>
                      <a:endParaRPr lang="en-AU" sz="2800" dirty="0"/>
                    </a:p>
                  </a:txBody>
                  <a:tcPr/>
                </a:tc>
                <a:tc>
                  <a:txBody>
                    <a:bodyPr/>
                    <a:lstStyle/>
                    <a:p>
                      <a:r>
                        <a:rPr lang="en-AU" sz="2800" dirty="0" smtClean="0"/>
                        <a:t>Easy</a:t>
                      </a:r>
                      <a:r>
                        <a:rPr lang="en-AU" sz="2800" baseline="0" dirty="0" smtClean="0"/>
                        <a:t> first</a:t>
                      </a:r>
                      <a:endParaRPr lang="en-AU" sz="2800" dirty="0"/>
                    </a:p>
                  </a:txBody>
                  <a:tcPr/>
                </a:tc>
              </a:tr>
              <a:tr h="481484">
                <a:tc>
                  <a:txBody>
                    <a:bodyPr/>
                    <a:lstStyle/>
                    <a:p>
                      <a:r>
                        <a:rPr lang="en-AU" sz="2800" dirty="0" smtClean="0"/>
                        <a:t>Formal start time</a:t>
                      </a:r>
                      <a:endParaRPr lang="en-AU" sz="2800" dirty="0"/>
                    </a:p>
                  </a:txBody>
                  <a:tcPr/>
                </a:tc>
                <a:tc>
                  <a:txBody>
                    <a:bodyPr/>
                    <a:lstStyle/>
                    <a:p>
                      <a:r>
                        <a:rPr lang="en-AU" sz="2800" dirty="0" smtClean="0"/>
                        <a:t>“Fake”</a:t>
                      </a:r>
                      <a:r>
                        <a:rPr lang="en-AU" sz="2800" baseline="0" dirty="0" smtClean="0"/>
                        <a:t> deadlines</a:t>
                      </a:r>
                      <a:endParaRPr lang="en-AU" sz="2800" dirty="0"/>
                    </a:p>
                  </a:txBody>
                  <a:tcPr/>
                </a:tc>
              </a:tr>
              <a:tr h="481484">
                <a:tc>
                  <a:txBody>
                    <a:bodyPr/>
                    <a:lstStyle/>
                    <a:p>
                      <a:r>
                        <a:rPr lang="en-AU" sz="2800" dirty="0" smtClean="0"/>
                        <a:t>Self-rewards</a:t>
                      </a:r>
                      <a:endParaRPr lang="en-AU" sz="2800" dirty="0"/>
                    </a:p>
                  </a:txBody>
                  <a:tcPr/>
                </a:tc>
                <a:tc>
                  <a:txBody>
                    <a:bodyPr/>
                    <a:lstStyle/>
                    <a:p>
                      <a:r>
                        <a:rPr lang="en-AU" sz="2800" dirty="0" smtClean="0"/>
                        <a:t>Accept discomfort</a:t>
                      </a:r>
                      <a:endParaRPr lang="en-AU" sz="2800" dirty="0"/>
                    </a:p>
                  </a:txBody>
                  <a:tcPr/>
                </a:tc>
              </a:tr>
              <a:tr h="481484">
                <a:tc>
                  <a:txBody>
                    <a:bodyPr/>
                    <a:lstStyle/>
                    <a:p>
                      <a:r>
                        <a:rPr lang="en-AU" sz="2800" dirty="0" smtClean="0"/>
                        <a:t>Daily goals</a:t>
                      </a:r>
                      <a:endParaRPr lang="en-AU" sz="2800" dirty="0"/>
                    </a:p>
                  </a:txBody>
                  <a:tcPr/>
                </a:tc>
                <a:tc rowSpan="2">
                  <a:txBody>
                    <a:bodyPr/>
                    <a:lstStyle/>
                    <a:p>
                      <a:r>
                        <a:rPr lang="en-AU" sz="2800" dirty="0" smtClean="0"/>
                        <a:t>Increased structure</a:t>
                      </a:r>
                      <a:endParaRPr lang="en-AU" sz="2800" dirty="0"/>
                    </a:p>
                  </a:txBody>
                  <a:tcPr/>
                </a:tc>
              </a:tr>
              <a:tr h="197387">
                <a:tc rowSpan="2">
                  <a:txBody>
                    <a:bodyPr/>
                    <a:lstStyle/>
                    <a:p>
                      <a:r>
                        <a:rPr lang="en-AU" sz="2800" dirty="0" smtClean="0"/>
                        <a:t>Remove</a:t>
                      </a:r>
                      <a:r>
                        <a:rPr lang="en-AU" sz="2800" baseline="0" dirty="0" smtClean="0"/>
                        <a:t> distractions</a:t>
                      </a:r>
                      <a:endParaRPr lang="en-AU" sz="2800" dirty="0"/>
                    </a:p>
                  </a:txBody>
                  <a:tcPr/>
                </a:tc>
                <a:tc vMerge="1">
                  <a:txBody>
                    <a:bodyPr/>
                    <a:lstStyle/>
                    <a:p>
                      <a:endParaRPr lang="en-AU"/>
                    </a:p>
                  </a:txBody>
                  <a:tcPr/>
                </a:tc>
              </a:tr>
              <a:tr h="338381">
                <a:tc vMerge="1">
                  <a:txBody>
                    <a:bodyPr/>
                    <a:lstStyle/>
                    <a:p>
                      <a:endParaRPr lang="en-AU"/>
                    </a:p>
                  </a:txBody>
                  <a:tcPr/>
                </a:tc>
                <a:tc rowSpan="2">
                  <a:txBody>
                    <a:bodyPr/>
                    <a:lstStyle/>
                    <a:p>
                      <a:r>
                        <a:rPr lang="en-AU" sz="2800" dirty="0" smtClean="0"/>
                        <a:t>Change environment</a:t>
                      </a:r>
                      <a:endParaRPr lang="en-AU" sz="2800" dirty="0"/>
                    </a:p>
                  </a:txBody>
                  <a:tcPr/>
                </a:tc>
              </a:tr>
              <a:tr h="535768">
                <a:tc>
                  <a:txBody>
                    <a:bodyPr/>
                    <a:lstStyle/>
                    <a:p>
                      <a:r>
                        <a:rPr lang="en-AU" sz="2800" dirty="0" smtClean="0"/>
                        <a:t>Plan each session</a:t>
                      </a:r>
                      <a:endParaRPr lang="en-AU" sz="2800" dirty="0"/>
                    </a:p>
                  </a:txBody>
                  <a:tcPr/>
                </a:tc>
                <a:tc vMerge="1">
                  <a:txBody>
                    <a:bodyPr/>
                    <a:lstStyle/>
                    <a:p>
                      <a:endParaRPr lang="en-AU"/>
                    </a:p>
                  </a:txBody>
                  <a:tcPr/>
                </a:tc>
              </a:tr>
            </a:tbl>
          </a:graphicData>
        </a:graphic>
      </p:graphicFrame>
    </p:spTree>
    <p:extLst>
      <p:ext uri="{BB962C8B-B14F-4D97-AF65-F5344CB8AC3E}">
        <p14:creationId xmlns:p14="http://schemas.microsoft.com/office/powerpoint/2010/main" val="361466438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p:nvPr/>
        </p:nvSpPr>
        <p:spPr>
          <a:xfrm>
            <a:off x="827583" y="3212975"/>
            <a:ext cx="7493001" cy="24622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914400">
              <a:defRPr sz="1800"/>
            </a:pPr>
            <a:r>
              <a:rPr sz="4000" b="1" dirty="0">
                <a:solidFill>
                  <a:srgbClr val="FFFFFF"/>
                </a:solidFill>
                <a:uFill>
                  <a:solidFill>
                    <a:srgbClr val="FFFFFF"/>
                  </a:solidFill>
                </a:uFill>
                <a:latin typeface="Arial"/>
                <a:ea typeface="Arial"/>
                <a:cs typeface="Arial"/>
                <a:sym typeface="Arial"/>
              </a:rPr>
              <a:t>Study Skills for Parents</a:t>
            </a:r>
            <a:endParaRPr dirty="0">
              <a:uFill>
                <a:solidFill/>
              </a:uFill>
              <a:latin typeface="+mn-lt"/>
              <a:ea typeface="+mn-ea"/>
              <a:cs typeface="+mn-cs"/>
              <a:sym typeface="Calibri"/>
            </a:endParaRPr>
          </a:p>
          <a:p>
            <a:pPr lvl="0" defTabSz="914400">
              <a:defRPr sz="1800"/>
            </a:pPr>
            <a:endParaRPr sz="4000" b="1" dirty="0">
              <a:solidFill>
                <a:srgbClr val="FFFFFF"/>
              </a:solidFill>
              <a:uFill>
                <a:solidFill>
                  <a:srgbClr val="FFFFFF"/>
                </a:solidFill>
              </a:uFill>
              <a:latin typeface="Arial"/>
              <a:ea typeface="Arial"/>
              <a:cs typeface="Arial"/>
              <a:sym typeface="Arial"/>
            </a:endParaRPr>
          </a:p>
          <a:p>
            <a:pPr lvl="0" defTabSz="914400">
              <a:defRPr sz="1800"/>
            </a:pPr>
            <a:r>
              <a:rPr sz="4000" b="1" dirty="0">
                <a:solidFill>
                  <a:srgbClr val="FFFFFF"/>
                </a:solidFill>
                <a:uFill>
                  <a:solidFill>
                    <a:srgbClr val="FFFFFF"/>
                  </a:solidFill>
                </a:uFill>
                <a:latin typeface="Arial"/>
                <a:ea typeface="Arial"/>
                <a:cs typeface="Arial"/>
                <a:sym typeface="Arial"/>
              </a:rPr>
              <a:t>Studying English in the </a:t>
            </a:r>
            <a:r>
              <a:rPr lang="en-AU" sz="4000" b="1" dirty="0" smtClean="0">
                <a:solidFill>
                  <a:srgbClr val="FFFFFF"/>
                </a:solidFill>
                <a:uFill>
                  <a:solidFill>
                    <a:srgbClr val="FFFFFF"/>
                  </a:solidFill>
                </a:uFill>
                <a:latin typeface="Arial"/>
                <a:ea typeface="Arial"/>
                <a:cs typeface="Arial"/>
                <a:sym typeface="Arial"/>
              </a:rPr>
              <a:t>Senior School</a:t>
            </a:r>
            <a:endParaRPr sz="4000" b="1" dirty="0">
              <a:solidFill>
                <a:srgbClr val="FFFFFF"/>
              </a:solidFill>
              <a:uFill>
                <a:solidFill>
                  <a:srgbClr val="FFFFFF"/>
                </a:solidFill>
              </a:uFill>
              <a:latin typeface="Arial"/>
              <a:ea typeface="Arial"/>
              <a:cs typeface="Arial"/>
              <a:sym typeface="Arial"/>
            </a:endParaRPr>
          </a:p>
        </p:txBody>
      </p:sp>
    </p:spTree>
    <p:extLst>
      <p:ext uri="{BB962C8B-B14F-4D97-AF65-F5344CB8AC3E}">
        <p14:creationId xmlns:p14="http://schemas.microsoft.com/office/powerpoint/2010/main" val="1127459101"/>
      </p:ext>
    </p:extLst>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p:nvPr/>
        </p:nvSpPr>
        <p:spPr>
          <a:xfrm>
            <a:off x="1267647" y="1137843"/>
            <a:ext cx="7404101" cy="43088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914400">
              <a:defRPr sz="1800"/>
            </a:pPr>
            <a:endParaRPr sz="2800" dirty="0">
              <a:uFill>
                <a:solidFill/>
              </a:uFill>
              <a:latin typeface="+mn-lt"/>
              <a:ea typeface="+mn-ea"/>
              <a:cs typeface="+mn-cs"/>
              <a:sym typeface="Calibri"/>
            </a:endParaRPr>
          </a:p>
        </p:txBody>
      </p:sp>
      <p:sp>
        <p:nvSpPr>
          <p:cNvPr id="2" name="Rectangle 1"/>
          <p:cNvSpPr/>
          <p:nvPr/>
        </p:nvSpPr>
        <p:spPr>
          <a:xfrm>
            <a:off x="2174520" y="3045147"/>
            <a:ext cx="5590353" cy="3108543"/>
          </a:xfrm>
          <a:prstGeom prst="rect">
            <a:avLst/>
          </a:prstGeom>
        </p:spPr>
        <p:txBody>
          <a:bodyPr wrap="square">
            <a:spAutoFit/>
          </a:bodyPr>
          <a:lstStyle/>
          <a:p>
            <a:pPr lvl="0" defTabSz="914400">
              <a:defRPr sz="1800"/>
            </a:pPr>
            <a:r>
              <a:rPr lang="en-AU" sz="4000" b="1" dirty="0">
                <a:uFill>
                  <a:solidFill/>
                </a:uFill>
                <a:sym typeface="Calibri"/>
              </a:rPr>
              <a:t>Mr Jonathan Hunter</a:t>
            </a:r>
          </a:p>
          <a:p>
            <a:pPr lvl="0" defTabSz="914400">
              <a:defRPr sz="1800"/>
            </a:pPr>
            <a:r>
              <a:rPr lang="en-AU" sz="4000" b="1" dirty="0">
                <a:uFill>
                  <a:solidFill/>
                </a:uFill>
                <a:sym typeface="Calibri"/>
              </a:rPr>
              <a:t>Head of Newman House</a:t>
            </a:r>
          </a:p>
          <a:p>
            <a:pPr lvl="0" defTabSz="914400">
              <a:defRPr sz="1800"/>
            </a:pPr>
            <a:r>
              <a:rPr lang="en-AU" sz="4000" b="1" dirty="0" smtClean="0">
                <a:uFill>
                  <a:solidFill/>
                </a:uFill>
                <a:sym typeface="Calibri"/>
              </a:rPr>
              <a:t>IB </a:t>
            </a:r>
            <a:r>
              <a:rPr lang="en-AU" sz="4000" b="1" dirty="0">
                <a:uFill>
                  <a:solidFill/>
                </a:uFill>
                <a:sym typeface="Calibri"/>
              </a:rPr>
              <a:t>and VCE English teache</a:t>
            </a:r>
            <a:r>
              <a:rPr lang="en-AU" sz="3200" dirty="0">
                <a:uFill>
                  <a:solidFill/>
                </a:uFill>
                <a:sym typeface="Calibri"/>
              </a:rPr>
              <a:t>r</a:t>
            </a:r>
          </a:p>
          <a:p>
            <a:pPr lvl="0" defTabSz="914400">
              <a:defRPr sz="1800"/>
            </a:pPr>
            <a:endParaRPr lang="en-AU" dirty="0">
              <a:uFill>
                <a:solidFill/>
              </a:uFill>
              <a:sym typeface="Calibri"/>
            </a:endParaRPr>
          </a:p>
          <a:p>
            <a:pPr lvl="0" defTabSz="914400">
              <a:defRPr sz="1800"/>
            </a:pPr>
            <a:r>
              <a:rPr lang="en-AU" dirty="0">
                <a:uFill>
                  <a:solidFill/>
                </a:uFill>
                <a:sym typeface="Calibri"/>
              </a:rPr>
              <a:t>Email: </a:t>
            </a:r>
            <a:r>
              <a:rPr lang="en-AU" dirty="0">
                <a:solidFill>
                  <a:srgbClr val="0433FF"/>
                </a:solidFill>
                <a:uFill>
                  <a:solidFill>
                    <a:srgbClr val="0433FF"/>
                  </a:solidFill>
                </a:uFill>
                <a:sym typeface="Calibri"/>
              </a:rPr>
              <a:t>Jonathan.Hunter</a:t>
            </a:r>
            <a:r>
              <a:rPr lang="en-AU" dirty="0">
                <a:solidFill>
                  <a:srgbClr val="0433FF"/>
                </a:solidFill>
                <a:uFill>
                  <a:solidFill>
                    <a:srgbClr val="0433FF"/>
                  </a:solidFill>
                </a:uFill>
                <a:sym typeface="Calibri"/>
                <a:hlinkClick r:id="rId3"/>
              </a:rPr>
              <a:t>@stleonards.vic.edu.au</a:t>
            </a:r>
            <a:endParaRPr lang="en-AU" dirty="0">
              <a:uFill>
                <a:solidFill/>
              </a:uFill>
              <a:sym typeface="Calibri"/>
            </a:endParaRPr>
          </a:p>
        </p:txBody>
      </p:sp>
    </p:spTree>
    <p:extLst>
      <p:ext uri="{BB962C8B-B14F-4D97-AF65-F5344CB8AC3E}">
        <p14:creationId xmlns:p14="http://schemas.microsoft.com/office/powerpoint/2010/main" val="2422379303"/>
      </p:ext>
    </p:extLst>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509" y="332656"/>
            <a:ext cx="8229600" cy="2290266"/>
          </a:xfrm>
        </p:spPr>
        <p:txBody>
          <a:bodyPr/>
          <a:lstStyle/>
          <a:p>
            <a:pPr algn="l"/>
            <a:r>
              <a:rPr lang="en-AU" dirty="0" smtClean="0">
                <a:solidFill>
                  <a:schemeClr val="tx2"/>
                </a:solidFill>
              </a:rPr>
              <a:t>This evening’s program</a:t>
            </a:r>
            <a:br>
              <a:rPr lang="en-AU" dirty="0" smtClean="0">
                <a:solidFill>
                  <a:schemeClr val="tx2"/>
                </a:solidFill>
              </a:rPr>
            </a:br>
            <a:r>
              <a:rPr lang="en-AU" dirty="0">
                <a:solidFill>
                  <a:schemeClr val="tx2"/>
                </a:solidFill>
              </a:rPr>
              <a:t/>
            </a:r>
            <a:br>
              <a:rPr lang="en-AU" dirty="0">
                <a:solidFill>
                  <a:schemeClr val="tx2"/>
                </a:solidFill>
              </a:rPr>
            </a:br>
            <a:r>
              <a:rPr lang="en-AU" sz="3600" dirty="0" smtClean="0"/>
              <a:t>The home </a:t>
            </a:r>
            <a:r>
              <a:rPr lang="en-AU" sz="3600" dirty="0"/>
              <a:t>f</a:t>
            </a:r>
            <a:r>
              <a:rPr lang="en-AU" sz="3600" dirty="0" smtClean="0"/>
              <a:t>ront </a:t>
            </a:r>
            <a:br>
              <a:rPr lang="en-AU" sz="3600" dirty="0" smtClean="0"/>
            </a:br>
            <a:r>
              <a:rPr lang="en-AU" sz="3600" dirty="0" smtClean="0"/>
              <a:t>How to study English</a:t>
            </a:r>
            <a:br>
              <a:rPr lang="en-AU" sz="3600" dirty="0" smtClean="0"/>
            </a:br>
            <a:r>
              <a:rPr lang="en-AU" sz="3600" dirty="0" smtClean="0"/>
              <a:t>Preparing for tests and </a:t>
            </a:r>
            <a:r>
              <a:rPr lang="en-AU" sz="3600" dirty="0"/>
              <a:t>e</a:t>
            </a:r>
            <a:r>
              <a:rPr lang="en-AU" sz="3600" dirty="0" smtClean="0"/>
              <a:t>xams</a:t>
            </a:r>
            <a:br>
              <a:rPr lang="en-AU" sz="3600" dirty="0" smtClean="0"/>
            </a:br>
            <a:r>
              <a:rPr lang="en-AU" sz="3600" dirty="0" smtClean="0"/>
              <a:t>Using technology effectively for study</a:t>
            </a:r>
            <a:br>
              <a:rPr lang="en-AU" sz="3600" dirty="0" smtClean="0"/>
            </a:br>
            <a:r>
              <a:rPr lang="en-AU" sz="3600" dirty="0"/>
              <a:t/>
            </a:r>
            <a:br>
              <a:rPr lang="en-AU" sz="3600" dirty="0"/>
            </a:br>
            <a:r>
              <a:rPr lang="en-AU" sz="3600" dirty="0" smtClean="0"/>
              <a:t>Questions to the panel</a:t>
            </a:r>
            <a:endParaRPr lang="en-AU" dirty="0"/>
          </a:p>
        </p:txBody>
      </p:sp>
    </p:spTree>
    <p:extLst>
      <p:ext uri="{BB962C8B-B14F-4D97-AF65-F5344CB8AC3E}">
        <p14:creationId xmlns:p14="http://schemas.microsoft.com/office/powerpoint/2010/main" val="562754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a:spLocks noGrp="1"/>
          </p:cNvSpPr>
          <p:nvPr>
            <p:ph type="title"/>
          </p:nvPr>
        </p:nvSpPr>
        <p:spPr>
          <a:xfrm>
            <a:off x="457200" y="274638"/>
            <a:ext cx="8229600" cy="1066131"/>
          </a:xfrm>
          <a:prstGeom prst="rect">
            <a:avLst/>
          </a:prstGeom>
        </p:spPr>
        <p:txBody>
          <a:bodyPr>
            <a:normAutofit/>
          </a:bodyPr>
          <a:lstStyle/>
          <a:p>
            <a:pPr lvl="0">
              <a:defRPr sz="1800">
                <a:uFillTx/>
              </a:defRPr>
            </a:pPr>
            <a:r>
              <a:rPr sz="4000" dirty="0">
                <a:uFill>
                  <a:solidFill/>
                </a:uFill>
              </a:rPr>
              <a:t>Texts Studied in </a:t>
            </a:r>
            <a:r>
              <a:rPr lang="en-AU" sz="4000" dirty="0" smtClean="0">
                <a:uFillTx/>
              </a:rPr>
              <a:t>SS</a:t>
            </a:r>
            <a:r>
              <a:rPr sz="4000" dirty="0" smtClean="0">
                <a:uFill>
                  <a:solidFill/>
                </a:uFill>
              </a:rPr>
              <a:t> </a:t>
            </a:r>
            <a:r>
              <a:rPr sz="4000" dirty="0">
                <a:uFill>
                  <a:solidFill/>
                </a:uFill>
              </a:rPr>
              <a:t>English</a:t>
            </a:r>
          </a:p>
        </p:txBody>
      </p:sp>
      <p:pic>
        <p:nvPicPr>
          <p:cNvPr id="47" name="image3.png"/>
          <p:cNvPicPr/>
          <p:nvPr/>
        </p:nvPicPr>
        <p:blipFill>
          <a:blip r:embed="rId3">
            <a:extLst/>
          </a:blip>
          <a:stretch>
            <a:fillRect/>
          </a:stretch>
        </p:blipFill>
        <p:spPr>
          <a:xfrm rot="1841966">
            <a:off x="6086488" y="1648049"/>
            <a:ext cx="2333441" cy="2060069"/>
          </a:xfrm>
          <a:prstGeom prst="rect">
            <a:avLst/>
          </a:prstGeom>
          <a:ln w="12700">
            <a:miter lim="400000"/>
          </a:ln>
        </p:spPr>
      </p:pic>
      <p:pic>
        <p:nvPicPr>
          <p:cNvPr id="48" name="image4.png"/>
          <p:cNvPicPr/>
          <p:nvPr/>
        </p:nvPicPr>
        <p:blipFill>
          <a:blip r:embed="rId4">
            <a:extLst/>
          </a:blip>
          <a:stretch>
            <a:fillRect/>
          </a:stretch>
        </p:blipFill>
        <p:spPr>
          <a:xfrm rot="19327744">
            <a:off x="1086087" y="1870537"/>
            <a:ext cx="2046573" cy="1638890"/>
          </a:xfrm>
          <a:prstGeom prst="rect">
            <a:avLst/>
          </a:prstGeom>
          <a:ln w="12700">
            <a:miter lim="400000"/>
          </a:ln>
        </p:spPr>
      </p:pic>
      <p:pic>
        <p:nvPicPr>
          <p:cNvPr id="49" name="image5.png"/>
          <p:cNvPicPr/>
          <p:nvPr/>
        </p:nvPicPr>
        <p:blipFill>
          <a:blip r:embed="rId5">
            <a:extLst/>
          </a:blip>
          <a:stretch>
            <a:fillRect/>
          </a:stretch>
        </p:blipFill>
        <p:spPr>
          <a:xfrm>
            <a:off x="6608561" y="4061212"/>
            <a:ext cx="1357949" cy="2040633"/>
          </a:xfrm>
          <a:prstGeom prst="rect">
            <a:avLst/>
          </a:prstGeom>
          <a:ln w="12700">
            <a:miter lim="400000"/>
          </a:ln>
        </p:spPr>
      </p:pic>
      <p:pic>
        <p:nvPicPr>
          <p:cNvPr id="50" name="image6.png"/>
          <p:cNvPicPr/>
          <p:nvPr/>
        </p:nvPicPr>
        <p:blipFill>
          <a:blip r:embed="rId6">
            <a:extLst/>
          </a:blip>
          <a:stretch>
            <a:fillRect/>
          </a:stretch>
        </p:blipFill>
        <p:spPr>
          <a:xfrm>
            <a:off x="3563887" y="1916832"/>
            <a:ext cx="1839549" cy="1224137"/>
          </a:xfrm>
          <a:prstGeom prst="rect">
            <a:avLst/>
          </a:prstGeom>
          <a:ln w="12700">
            <a:miter lim="400000"/>
          </a:ln>
        </p:spPr>
      </p:pic>
      <p:pic>
        <p:nvPicPr>
          <p:cNvPr id="51" name="image7.png"/>
          <p:cNvPicPr/>
          <p:nvPr/>
        </p:nvPicPr>
        <p:blipFill>
          <a:blip r:embed="rId7">
            <a:extLst/>
          </a:blip>
          <a:stretch>
            <a:fillRect/>
          </a:stretch>
        </p:blipFill>
        <p:spPr>
          <a:xfrm rot="20224907">
            <a:off x="4063262" y="4129262"/>
            <a:ext cx="1839179" cy="1728193"/>
          </a:xfrm>
          <a:prstGeom prst="rect">
            <a:avLst/>
          </a:prstGeom>
          <a:ln w="12700">
            <a:miter lim="400000"/>
          </a:ln>
        </p:spPr>
      </p:pic>
      <p:pic>
        <p:nvPicPr>
          <p:cNvPr id="9" name="Picture 8" descr="http://blogs-images.forbes.com/insider/files/2014/11/social_media_strategy111.jpg"/>
          <p:cNvPicPr/>
          <p:nvPr/>
        </p:nvPicPr>
        <p:blipFill>
          <a:blip r:embed="rId8" cstate="screen">
            <a:extLst>
              <a:ext uri="{28A0092B-C50C-407E-A947-70E740481C1C}">
                <a14:useLocalDpi xmlns:a14="http://schemas.microsoft.com/office/drawing/2010/main"/>
              </a:ext>
            </a:extLst>
          </a:blip>
          <a:srcRect/>
          <a:stretch>
            <a:fillRect/>
          </a:stretch>
        </p:blipFill>
        <p:spPr bwMode="auto">
          <a:xfrm>
            <a:off x="1363626" y="4446528"/>
            <a:ext cx="1901825" cy="1270000"/>
          </a:xfrm>
          <a:prstGeom prst="rect">
            <a:avLst/>
          </a:prstGeom>
          <a:noFill/>
          <a:ln>
            <a:noFill/>
          </a:ln>
        </p:spPr>
      </p:pic>
    </p:spTree>
    <p:extLst>
      <p:ext uri="{BB962C8B-B14F-4D97-AF65-F5344CB8AC3E}">
        <p14:creationId xmlns:p14="http://schemas.microsoft.com/office/powerpoint/2010/main" val="1592397187"/>
      </p:ext>
    </p:extLst>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lvl1pPr>
              <a:defRPr>
                <a:latin typeface="Arial"/>
                <a:ea typeface="Arial"/>
                <a:cs typeface="Arial"/>
                <a:sym typeface="Arial"/>
              </a:defRPr>
            </a:lvl1pPr>
          </a:lstStyle>
          <a:p>
            <a:pPr lvl="0">
              <a:defRPr sz="1800">
                <a:uFillTx/>
              </a:defRPr>
            </a:pPr>
            <a:r>
              <a:rPr sz="4400">
                <a:uFill>
                  <a:solidFill/>
                </a:uFill>
              </a:rPr>
              <a:t>Year 10 and VCE/ IB Program</a:t>
            </a:r>
          </a:p>
        </p:txBody>
      </p:sp>
      <p:sp>
        <p:nvSpPr>
          <p:cNvPr id="56" name="Shape 56"/>
          <p:cNvSpPr>
            <a:spLocks noGrp="1"/>
          </p:cNvSpPr>
          <p:nvPr>
            <p:ph type="body" idx="4294967295"/>
          </p:nvPr>
        </p:nvSpPr>
        <p:spPr>
          <a:xfrm>
            <a:off x="457200" y="1600199"/>
            <a:ext cx="7571185" cy="4525964"/>
          </a:xfrm>
          <a:prstGeom prst="rect">
            <a:avLst/>
          </a:prstGeom>
        </p:spPr>
        <p:txBody>
          <a:bodyPr/>
          <a:lstStyle/>
          <a:p>
            <a:pPr marL="457200" lvl="0" indent="-457200">
              <a:spcBef>
                <a:spcPts val="600"/>
              </a:spcBef>
              <a:buSzPct val="100000"/>
              <a:buFont typeface="Arial"/>
              <a:buChar char="•"/>
              <a:defRPr sz="1800">
                <a:uFillTx/>
              </a:defRPr>
            </a:pPr>
            <a:r>
              <a:rPr sz="2800" dirty="0">
                <a:uFill>
                  <a:solidFill/>
                </a:uFill>
              </a:rPr>
              <a:t>Year 10 Program prepares students for both IB and VCE.</a:t>
            </a:r>
          </a:p>
          <a:p>
            <a:pPr marL="457200" lvl="0" indent="-457200">
              <a:spcBef>
                <a:spcPts val="600"/>
              </a:spcBef>
              <a:buSzPct val="100000"/>
              <a:buFont typeface="Arial"/>
              <a:buChar char="•"/>
              <a:defRPr sz="1800">
                <a:uFillTx/>
              </a:defRPr>
            </a:pPr>
            <a:r>
              <a:rPr sz="2800" dirty="0">
                <a:uFill>
                  <a:solidFill/>
                </a:uFill>
              </a:rPr>
              <a:t>Academically rigorous.</a:t>
            </a:r>
          </a:p>
          <a:p>
            <a:pPr marL="457200" lvl="0" indent="-457200">
              <a:spcBef>
                <a:spcPts val="600"/>
              </a:spcBef>
              <a:buSzPct val="100000"/>
              <a:buFont typeface="Arial"/>
              <a:buChar char="•"/>
              <a:defRPr sz="1800">
                <a:uFillTx/>
              </a:defRPr>
            </a:pPr>
            <a:r>
              <a:rPr sz="2800" dirty="0">
                <a:uFill>
                  <a:solidFill/>
                </a:uFill>
              </a:rPr>
              <a:t>Challenging themes, values and ideas.</a:t>
            </a:r>
          </a:p>
          <a:p>
            <a:pPr marL="457200" lvl="0" indent="-457200">
              <a:spcBef>
                <a:spcPts val="600"/>
              </a:spcBef>
              <a:buSzPct val="100000"/>
              <a:buFont typeface="Arial"/>
              <a:buChar char="•"/>
              <a:defRPr sz="1800">
                <a:uFillTx/>
              </a:defRPr>
            </a:pPr>
            <a:r>
              <a:rPr sz="2800" dirty="0">
                <a:uFill>
                  <a:solidFill/>
                </a:uFill>
              </a:rPr>
              <a:t>Exposure to a range of text </a:t>
            </a:r>
            <a:r>
              <a:rPr sz="2800" dirty="0" smtClean="0">
                <a:uFill>
                  <a:solidFill/>
                </a:uFill>
              </a:rPr>
              <a:t>types</a:t>
            </a:r>
            <a:r>
              <a:rPr lang="en-AU" sz="2800" dirty="0" smtClean="0">
                <a:uFill>
                  <a:solidFill/>
                </a:uFill>
              </a:rPr>
              <a:t>, contexts and </a:t>
            </a:r>
            <a:r>
              <a:rPr sz="2800" dirty="0" smtClean="0">
                <a:uFill>
                  <a:solidFill/>
                </a:uFill>
              </a:rPr>
              <a:t>themes</a:t>
            </a:r>
            <a:r>
              <a:rPr sz="2800" dirty="0">
                <a:uFill>
                  <a:solidFill/>
                </a:uFill>
              </a:rPr>
              <a:t>.</a:t>
            </a:r>
          </a:p>
        </p:txBody>
      </p:sp>
    </p:spTree>
    <p:extLst>
      <p:ext uri="{BB962C8B-B14F-4D97-AF65-F5344CB8AC3E}">
        <p14:creationId xmlns:p14="http://schemas.microsoft.com/office/powerpoint/2010/main" val="2189916077"/>
      </p:ext>
    </p:extLst>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457200" y="274638"/>
            <a:ext cx="8229600" cy="1066131"/>
          </a:xfrm>
          <a:prstGeom prst="rect">
            <a:avLst/>
          </a:prstGeom>
        </p:spPr>
        <p:txBody>
          <a:bodyPr/>
          <a:lstStyle/>
          <a:p>
            <a:pPr lvl="0">
              <a:defRPr sz="1800">
                <a:uFillTx/>
              </a:defRPr>
            </a:pPr>
            <a:r>
              <a:rPr sz="4400">
                <a:uFill>
                  <a:solidFill/>
                </a:uFill>
              </a:rPr>
              <a:t>Tools of the Trade</a:t>
            </a:r>
          </a:p>
        </p:txBody>
      </p:sp>
      <p:grpSp>
        <p:nvGrpSpPr>
          <p:cNvPr id="66" name="Group 66"/>
          <p:cNvGrpSpPr/>
          <p:nvPr/>
        </p:nvGrpSpPr>
        <p:grpSpPr>
          <a:xfrm>
            <a:off x="158084" y="1261654"/>
            <a:ext cx="2907791" cy="4561662"/>
            <a:chOff x="0" y="0"/>
            <a:chExt cx="2907789" cy="4561661"/>
          </a:xfrm>
        </p:grpSpPr>
        <p:pic>
          <p:nvPicPr>
            <p:cNvPr id="61" name="image8.png"/>
            <p:cNvPicPr/>
            <p:nvPr/>
          </p:nvPicPr>
          <p:blipFill>
            <a:blip r:embed="rId3">
              <a:extLst/>
            </a:blip>
            <a:stretch>
              <a:fillRect/>
            </a:stretch>
          </p:blipFill>
          <p:spPr>
            <a:xfrm rot="20352995">
              <a:off x="237451" y="164770"/>
              <a:ext cx="1215009" cy="1561184"/>
            </a:xfrm>
            <a:prstGeom prst="rect">
              <a:avLst/>
            </a:prstGeom>
            <a:ln w="12700" cap="flat">
              <a:noFill/>
              <a:miter lim="400000"/>
            </a:ln>
            <a:effectLst/>
          </p:spPr>
        </p:pic>
        <p:pic>
          <p:nvPicPr>
            <p:cNvPr id="62" name="image9.png"/>
            <p:cNvPicPr/>
            <p:nvPr/>
          </p:nvPicPr>
          <p:blipFill>
            <a:blip r:embed="rId4">
              <a:extLst/>
            </a:blip>
            <a:stretch>
              <a:fillRect/>
            </a:stretch>
          </p:blipFill>
          <p:spPr>
            <a:xfrm rot="1263840">
              <a:off x="1557962" y="356108"/>
              <a:ext cx="1088009" cy="1659214"/>
            </a:xfrm>
            <a:prstGeom prst="rect">
              <a:avLst/>
            </a:prstGeom>
            <a:ln w="12700" cap="flat">
              <a:noFill/>
              <a:miter lim="400000"/>
            </a:ln>
            <a:effectLst/>
          </p:spPr>
        </p:pic>
        <p:pic>
          <p:nvPicPr>
            <p:cNvPr id="63" name="image10.png"/>
            <p:cNvPicPr/>
            <p:nvPr/>
          </p:nvPicPr>
          <p:blipFill>
            <a:blip r:embed="rId5">
              <a:extLst/>
            </a:blip>
            <a:stretch>
              <a:fillRect/>
            </a:stretch>
          </p:blipFill>
          <p:spPr>
            <a:xfrm rot="21412211">
              <a:off x="409161" y="1188319"/>
              <a:ext cx="1375917" cy="1836920"/>
            </a:xfrm>
            <a:prstGeom prst="rect">
              <a:avLst/>
            </a:prstGeom>
            <a:ln w="12700" cap="flat">
              <a:noFill/>
              <a:miter lim="400000"/>
            </a:ln>
            <a:effectLst/>
          </p:spPr>
        </p:pic>
        <p:pic>
          <p:nvPicPr>
            <p:cNvPr id="64" name="image11.png"/>
            <p:cNvPicPr/>
            <p:nvPr/>
          </p:nvPicPr>
          <p:blipFill>
            <a:blip r:embed="rId6">
              <a:extLst/>
            </a:blip>
            <a:stretch>
              <a:fillRect/>
            </a:stretch>
          </p:blipFill>
          <p:spPr>
            <a:xfrm rot="1187413">
              <a:off x="1545681" y="1651161"/>
              <a:ext cx="1112012" cy="1668017"/>
            </a:xfrm>
            <a:prstGeom prst="rect">
              <a:avLst/>
            </a:prstGeom>
            <a:ln w="12700" cap="flat">
              <a:noFill/>
              <a:miter lim="400000"/>
            </a:ln>
            <a:effectLst/>
          </p:spPr>
        </p:pic>
        <p:pic>
          <p:nvPicPr>
            <p:cNvPr id="65" name="image12.png"/>
            <p:cNvPicPr/>
            <p:nvPr/>
          </p:nvPicPr>
          <p:blipFill>
            <a:blip r:embed="rId7">
              <a:extLst/>
            </a:blip>
            <a:stretch>
              <a:fillRect/>
            </a:stretch>
          </p:blipFill>
          <p:spPr>
            <a:xfrm rot="19841854">
              <a:off x="368820" y="2556659"/>
              <a:ext cx="1214195" cy="1824609"/>
            </a:xfrm>
            <a:prstGeom prst="rect">
              <a:avLst/>
            </a:prstGeom>
            <a:ln w="12700" cap="flat">
              <a:noFill/>
              <a:miter lim="400000"/>
            </a:ln>
            <a:effectLst/>
          </p:spPr>
        </p:pic>
      </p:grpSp>
      <p:pic>
        <p:nvPicPr>
          <p:cNvPr id="67" name="image13.png"/>
          <p:cNvPicPr/>
          <p:nvPr/>
        </p:nvPicPr>
        <p:blipFill>
          <a:blip r:embed="rId8">
            <a:extLst/>
          </a:blip>
          <a:stretch>
            <a:fillRect/>
          </a:stretch>
        </p:blipFill>
        <p:spPr>
          <a:xfrm rot="748442">
            <a:off x="7148424" y="1672190"/>
            <a:ext cx="1286434" cy="1993971"/>
          </a:xfrm>
          <a:prstGeom prst="rect">
            <a:avLst/>
          </a:prstGeom>
          <a:ln w="12700">
            <a:miter lim="400000"/>
          </a:ln>
        </p:spPr>
      </p:pic>
      <p:pic>
        <p:nvPicPr>
          <p:cNvPr id="68" name="image14.png"/>
          <p:cNvPicPr/>
          <p:nvPr/>
        </p:nvPicPr>
        <p:blipFill>
          <a:blip r:embed="rId9" cstate="screen">
            <a:extLst>
              <a:ext uri="{28A0092B-C50C-407E-A947-70E740481C1C}">
                <a14:useLocalDpi xmlns:a14="http://schemas.microsoft.com/office/drawing/2010/main"/>
              </a:ext>
            </a:extLst>
          </a:blip>
          <a:stretch>
            <a:fillRect/>
          </a:stretch>
        </p:blipFill>
        <p:spPr>
          <a:xfrm>
            <a:off x="6372200" y="4941168"/>
            <a:ext cx="1318648" cy="1079377"/>
          </a:xfrm>
          <a:prstGeom prst="rect">
            <a:avLst/>
          </a:prstGeom>
          <a:ln w="12700">
            <a:miter lim="400000"/>
          </a:ln>
        </p:spPr>
      </p:pic>
      <p:pic>
        <p:nvPicPr>
          <p:cNvPr id="69" name="image15.png"/>
          <p:cNvPicPr/>
          <p:nvPr/>
        </p:nvPicPr>
        <p:blipFill>
          <a:blip r:embed="rId10" cstate="screen">
            <a:extLst>
              <a:ext uri="{28A0092B-C50C-407E-A947-70E740481C1C}">
                <a14:useLocalDpi xmlns:a14="http://schemas.microsoft.com/office/drawing/2010/main"/>
              </a:ext>
            </a:extLst>
          </a:blip>
          <a:stretch>
            <a:fillRect/>
          </a:stretch>
        </p:blipFill>
        <p:spPr>
          <a:xfrm>
            <a:off x="2627783" y="4797152"/>
            <a:ext cx="1651215" cy="1094828"/>
          </a:xfrm>
          <a:prstGeom prst="rect">
            <a:avLst/>
          </a:prstGeom>
          <a:ln w="12700">
            <a:miter lim="400000"/>
          </a:ln>
        </p:spPr>
      </p:pic>
      <p:pic>
        <p:nvPicPr>
          <p:cNvPr id="70" name="image16.png"/>
          <p:cNvPicPr/>
          <p:nvPr/>
        </p:nvPicPr>
        <p:blipFill>
          <a:blip r:embed="rId11">
            <a:extLst/>
          </a:blip>
          <a:stretch>
            <a:fillRect/>
          </a:stretch>
        </p:blipFill>
        <p:spPr>
          <a:xfrm>
            <a:off x="3203848" y="1412775"/>
            <a:ext cx="2419344" cy="1354834"/>
          </a:xfrm>
          <a:prstGeom prst="rect">
            <a:avLst/>
          </a:prstGeom>
          <a:ln w="12700">
            <a:miter lim="400000"/>
          </a:ln>
        </p:spPr>
      </p:pic>
      <p:pic>
        <p:nvPicPr>
          <p:cNvPr id="71" name="image17.png"/>
          <p:cNvPicPr/>
          <p:nvPr/>
        </p:nvPicPr>
        <p:blipFill>
          <a:blip r:embed="rId12">
            <a:extLst/>
          </a:blip>
          <a:stretch>
            <a:fillRect/>
          </a:stretch>
        </p:blipFill>
        <p:spPr>
          <a:xfrm rot="709733">
            <a:off x="4681226" y="2953515"/>
            <a:ext cx="1960875" cy="2673919"/>
          </a:xfrm>
          <a:prstGeom prst="rect">
            <a:avLst/>
          </a:prstGeom>
          <a:ln w="12700">
            <a:miter lim="400000"/>
          </a:ln>
        </p:spPr>
      </p:pic>
    </p:spTree>
    <p:extLst>
      <p:ext uri="{BB962C8B-B14F-4D97-AF65-F5344CB8AC3E}">
        <p14:creationId xmlns:p14="http://schemas.microsoft.com/office/powerpoint/2010/main" val="3662107869"/>
      </p:ext>
    </p:extLst>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p:cNvSpPr>
          <p:nvPr>
            <p:ph type="title"/>
          </p:nvPr>
        </p:nvSpPr>
        <p:spPr>
          <a:prstGeom prst="rect">
            <a:avLst/>
          </a:prstGeom>
        </p:spPr>
        <p:txBody>
          <a:bodyPr/>
          <a:lstStyle/>
          <a:p>
            <a:pPr lvl="0">
              <a:defRPr sz="1800">
                <a:uFillTx/>
              </a:defRPr>
            </a:pPr>
            <a:r>
              <a:rPr sz="4400">
                <a:uFill>
                  <a:solidFill/>
                </a:uFill>
              </a:rPr>
              <a:t>Expectations for Year 12</a:t>
            </a:r>
          </a:p>
        </p:txBody>
      </p:sp>
      <p:sp>
        <p:nvSpPr>
          <p:cNvPr id="76" name="Shape 76"/>
          <p:cNvSpPr>
            <a:spLocks noGrp="1"/>
          </p:cNvSpPr>
          <p:nvPr>
            <p:ph type="body" idx="4294967295"/>
          </p:nvPr>
        </p:nvSpPr>
        <p:spPr>
          <a:xfrm>
            <a:off x="457200" y="1600199"/>
            <a:ext cx="4038600" cy="4525964"/>
          </a:xfrm>
          <a:prstGeom prst="rect">
            <a:avLst/>
          </a:prstGeom>
        </p:spPr>
        <p:txBody>
          <a:bodyPr>
            <a:normAutofit fontScale="85000" lnSpcReduction="20000"/>
          </a:bodyPr>
          <a:lstStyle/>
          <a:p>
            <a:pPr marL="457200" lvl="0" indent="-457200">
              <a:spcBef>
                <a:spcPts val="600"/>
              </a:spcBef>
              <a:buSzPct val="100000"/>
              <a:buFont typeface="Arial"/>
              <a:buChar char="•"/>
              <a:defRPr sz="1800">
                <a:uFillTx/>
              </a:defRPr>
            </a:pPr>
            <a:r>
              <a:rPr sz="2800" dirty="0">
                <a:uFill>
                  <a:solidFill/>
                </a:uFill>
              </a:rPr>
              <a:t>Texts will be </a:t>
            </a:r>
            <a:r>
              <a:rPr sz="2800" dirty="0" smtClean="0">
                <a:uFill>
                  <a:solidFill/>
                </a:uFill>
              </a:rPr>
              <a:t>read</a:t>
            </a:r>
            <a:r>
              <a:rPr lang="en-AU" sz="2800" dirty="0" smtClean="0">
                <a:uFill>
                  <a:solidFill/>
                </a:uFill>
              </a:rPr>
              <a:t>/listened to</a:t>
            </a:r>
            <a:r>
              <a:rPr sz="2800" dirty="0" smtClean="0">
                <a:uFill>
                  <a:solidFill/>
                </a:uFill>
              </a:rPr>
              <a:t> </a:t>
            </a:r>
            <a:r>
              <a:rPr sz="2800" dirty="0">
                <a:uFill>
                  <a:solidFill/>
                </a:uFill>
              </a:rPr>
              <a:t>at least once before the start of the year and 4-5 times by the time of assessment</a:t>
            </a:r>
            <a:r>
              <a:rPr sz="2800" dirty="0" smtClean="0">
                <a:uFill>
                  <a:solidFill/>
                </a:uFill>
              </a:rPr>
              <a:t>.</a:t>
            </a:r>
            <a:endParaRPr lang="en-AU" sz="2800" dirty="0" smtClean="0">
              <a:uFill>
                <a:solidFill/>
              </a:uFill>
            </a:endParaRPr>
          </a:p>
          <a:p>
            <a:pPr marL="457200" lvl="0" indent="-457200">
              <a:spcBef>
                <a:spcPts val="600"/>
              </a:spcBef>
              <a:buSzPct val="100000"/>
              <a:buFont typeface="Arial"/>
              <a:buChar char="•"/>
              <a:defRPr sz="1800">
                <a:uFillTx/>
              </a:defRPr>
            </a:pPr>
            <a:r>
              <a:rPr lang="en-AU" sz="2800" dirty="0" smtClean="0"/>
              <a:t>Act on feedback.</a:t>
            </a:r>
            <a:endParaRPr sz="2800" dirty="0">
              <a:uFill>
                <a:solidFill/>
              </a:uFill>
            </a:endParaRPr>
          </a:p>
          <a:p>
            <a:pPr marL="457200" lvl="0" indent="-457200">
              <a:spcBef>
                <a:spcPts val="600"/>
              </a:spcBef>
              <a:buSzPct val="100000"/>
              <a:buFont typeface="Arial"/>
              <a:buChar char="•"/>
              <a:defRPr sz="1800">
                <a:uFillTx/>
              </a:defRPr>
            </a:pPr>
            <a:r>
              <a:rPr lang="en-AU" sz="2800" dirty="0" smtClean="0">
                <a:uFill>
                  <a:solidFill/>
                </a:uFill>
              </a:rPr>
              <a:t>VCE - </a:t>
            </a:r>
            <a:r>
              <a:rPr lang="en-AU" sz="2800" dirty="0"/>
              <a:t>a</a:t>
            </a:r>
            <a:r>
              <a:rPr sz="2800" dirty="0" smtClean="0">
                <a:uFill>
                  <a:solidFill/>
                </a:uFill>
              </a:rPr>
              <a:t> </a:t>
            </a:r>
            <a:r>
              <a:rPr sz="2800" dirty="0">
                <a:uFill>
                  <a:solidFill/>
                </a:uFill>
              </a:rPr>
              <a:t>3-4 page essay building to a 4-5 page essay for the </a:t>
            </a:r>
            <a:r>
              <a:rPr sz="2800" dirty="0" smtClean="0">
                <a:uFill>
                  <a:solidFill/>
                </a:uFill>
              </a:rPr>
              <a:t>exam</a:t>
            </a:r>
            <a:r>
              <a:rPr lang="en-AU" sz="2800" dirty="0"/>
              <a:t> </a:t>
            </a:r>
            <a:r>
              <a:rPr lang="en-AU" sz="2800" dirty="0" smtClean="0"/>
              <a:t>(3 papers).</a:t>
            </a:r>
            <a:endParaRPr lang="en-AU" sz="2800" dirty="0" smtClean="0">
              <a:uFill>
                <a:solidFill/>
              </a:uFill>
            </a:endParaRPr>
          </a:p>
          <a:p>
            <a:pPr marL="457200" lvl="0" indent="-457200">
              <a:spcBef>
                <a:spcPts val="600"/>
              </a:spcBef>
              <a:buSzPct val="100000"/>
              <a:buFont typeface="Arial"/>
              <a:buChar char="•"/>
              <a:defRPr sz="1800">
                <a:uFillTx/>
              </a:defRPr>
            </a:pPr>
            <a:r>
              <a:rPr lang="en-AU" sz="2800" dirty="0" smtClean="0"/>
              <a:t>IB – a 3-4 page essay building to an 6-7 page essay in the exam (2 papers).</a:t>
            </a:r>
            <a:endParaRPr sz="2800" dirty="0">
              <a:uFill>
                <a:solidFill/>
              </a:uFill>
            </a:endParaRPr>
          </a:p>
        </p:txBody>
      </p:sp>
      <p:sp>
        <p:nvSpPr>
          <p:cNvPr id="77" name="Shape 77"/>
          <p:cNvSpPr/>
          <p:nvPr/>
        </p:nvSpPr>
        <p:spPr>
          <a:xfrm>
            <a:off x="4648200" y="1600199"/>
            <a:ext cx="4038600" cy="27392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57200" lvl="0" indent="-457200" defTabSz="914400">
              <a:spcBef>
                <a:spcPts val="600"/>
              </a:spcBef>
              <a:buSzPct val="100000"/>
              <a:buFont typeface="Arial"/>
              <a:buChar char="•"/>
              <a:defRPr sz="1800"/>
            </a:pPr>
            <a:r>
              <a:rPr sz="2800" dirty="0">
                <a:uFill>
                  <a:solidFill/>
                </a:uFill>
                <a:latin typeface="+mn-lt"/>
                <a:ea typeface="+mn-ea"/>
                <a:cs typeface="+mn-cs"/>
                <a:sym typeface="Calibri"/>
              </a:rPr>
              <a:t>At least </a:t>
            </a:r>
            <a:r>
              <a:rPr lang="en-AU" sz="2800" dirty="0" smtClean="0">
                <a:uFill>
                  <a:solidFill/>
                </a:uFill>
                <a:latin typeface="+mn-lt"/>
                <a:ea typeface="+mn-ea"/>
                <a:cs typeface="+mn-cs"/>
                <a:sym typeface="Calibri"/>
              </a:rPr>
              <a:t>one</a:t>
            </a:r>
            <a:r>
              <a:rPr sz="2800" dirty="0" smtClean="0">
                <a:uFill>
                  <a:solidFill/>
                </a:uFill>
                <a:latin typeface="+mn-lt"/>
                <a:ea typeface="+mn-ea"/>
                <a:cs typeface="+mn-cs"/>
                <a:sym typeface="Calibri"/>
              </a:rPr>
              <a:t> </a:t>
            </a:r>
            <a:r>
              <a:rPr sz="2800" dirty="0">
                <a:uFill>
                  <a:solidFill/>
                </a:uFill>
                <a:latin typeface="+mn-lt"/>
                <a:ea typeface="+mn-ea"/>
                <a:cs typeface="+mn-cs"/>
                <a:sym typeface="Calibri"/>
              </a:rPr>
              <a:t>written </a:t>
            </a:r>
            <a:r>
              <a:rPr sz="2800" dirty="0" smtClean="0">
                <a:uFill>
                  <a:solidFill/>
                </a:uFill>
                <a:latin typeface="+mn-lt"/>
                <a:ea typeface="+mn-ea"/>
                <a:cs typeface="+mn-cs"/>
                <a:sym typeface="Calibri"/>
              </a:rPr>
              <a:t>task/essay </a:t>
            </a:r>
            <a:r>
              <a:rPr sz="2800" dirty="0">
                <a:uFill>
                  <a:solidFill/>
                </a:uFill>
                <a:latin typeface="+mn-lt"/>
                <a:ea typeface="+mn-ea"/>
                <a:cs typeface="+mn-cs"/>
                <a:sym typeface="Calibri"/>
              </a:rPr>
              <a:t>per week.</a:t>
            </a:r>
          </a:p>
          <a:p>
            <a:pPr marL="457200" lvl="0" indent="-457200" defTabSz="914400">
              <a:spcBef>
                <a:spcPts val="600"/>
              </a:spcBef>
              <a:buSzPct val="100000"/>
              <a:buFont typeface="Arial"/>
              <a:buChar char="•"/>
              <a:defRPr sz="1800"/>
            </a:pPr>
            <a:r>
              <a:rPr sz="2800" dirty="0">
                <a:uFill>
                  <a:solidFill/>
                </a:uFill>
                <a:latin typeface="+mn-lt"/>
                <a:ea typeface="+mn-ea"/>
                <a:cs typeface="+mn-cs"/>
                <a:sym typeface="Calibri"/>
              </a:rPr>
              <a:t>3-4 hours of </a:t>
            </a:r>
            <a:r>
              <a:rPr sz="2800" dirty="0" smtClean="0">
                <a:uFill>
                  <a:solidFill/>
                </a:uFill>
                <a:latin typeface="+mn-lt"/>
                <a:ea typeface="+mn-ea"/>
                <a:cs typeface="+mn-cs"/>
                <a:sym typeface="Calibri"/>
              </a:rPr>
              <a:t>home</a:t>
            </a:r>
            <a:r>
              <a:rPr lang="en-AU" sz="2800" dirty="0" smtClean="0">
                <a:uFill>
                  <a:solidFill/>
                </a:uFill>
                <a:latin typeface="+mn-lt"/>
                <a:ea typeface="+mn-ea"/>
                <a:cs typeface="+mn-cs"/>
                <a:sym typeface="Calibri"/>
              </a:rPr>
              <a:t> learning</a:t>
            </a:r>
            <a:r>
              <a:rPr sz="2800" dirty="0" smtClean="0">
                <a:uFill>
                  <a:solidFill/>
                </a:uFill>
                <a:latin typeface="+mn-lt"/>
                <a:ea typeface="+mn-ea"/>
                <a:cs typeface="+mn-cs"/>
                <a:sym typeface="Calibri"/>
              </a:rPr>
              <a:t> </a:t>
            </a:r>
            <a:r>
              <a:rPr sz="2800" dirty="0">
                <a:uFill>
                  <a:solidFill/>
                </a:uFill>
                <a:latin typeface="+mn-lt"/>
                <a:ea typeface="+mn-ea"/>
                <a:cs typeface="+mn-cs"/>
                <a:sym typeface="Calibri"/>
              </a:rPr>
              <a:t>per week</a:t>
            </a:r>
            <a:r>
              <a:rPr sz="2800" dirty="0" smtClean="0">
                <a:uFill>
                  <a:solidFill/>
                </a:uFill>
                <a:latin typeface="+mn-lt"/>
                <a:ea typeface="+mn-ea"/>
                <a:cs typeface="+mn-cs"/>
                <a:sym typeface="Calibri"/>
              </a:rPr>
              <a:t>.</a:t>
            </a:r>
            <a:endParaRPr lang="en-AU" sz="2800" dirty="0" smtClean="0">
              <a:uFill>
                <a:solidFill/>
              </a:uFill>
              <a:latin typeface="+mn-lt"/>
              <a:ea typeface="+mn-ea"/>
              <a:cs typeface="+mn-cs"/>
              <a:sym typeface="Calibri"/>
            </a:endParaRPr>
          </a:p>
          <a:p>
            <a:pPr marL="457200" lvl="0" indent="-457200" defTabSz="914400">
              <a:spcBef>
                <a:spcPts val="600"/>
              </a:spcBef>
              <a:buSzPct val="100000"/>
              <a:buFont typeface="Arial"/>
              <a:buChar char="•"/>
              <a:defRPr sz="1800"/>
            </a:pPr>
            <a:r>
              <a:rPr lang="en-AU" sz="2800" dirty="0" smtClean="0">
                <a:uFill>
                  <a:solidFill/>
                </a:uFill>
                <a:latin typeface="+mn-lt"/>
                <a:ea typeface="+mn-ea"/>
                <a:cs typeface="+mn-cs"/>
                <a:sym typeface="Calibri"/>
              </a:rPr>
              <a:t>Parents read the texts too!</a:t>
            </a:r>
            <a:endParaRPr sz="2800" dirty="0">
              <a:uFill>
                <a:solidFill/>
              </a:uFill>
              <a:latin typeface="+mn-lt"/>
              <a:ea typeface="+mn-ea"/>
              <a:cs typeface="+mn-cs"/>
              <a:sym typeface="Calibri"/>
            </a:endParaRPr>
          </a:p>
        </p:txBody>
      </p:sp>
    </p:spTree>
    <p:extLst>
      <p:ext uri="{BB962C8B-B14F-4D97-AF65-F5344CB8AC3E}">
        <p14:creationId xmlns:p14="http://schemas.microsoft.com/office/powerpoint/2010/main" val="3227808824"/>
      </p:ext>
    </p:extLst>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p:cNvSpPr>
          <p:nvPr>
            <p:ph type="title"/>
          </p:nvPr>
        </p:nvSpPr>
        <p:spPr>
          <a:prstGeom prst="rect">
            <a:avLst/>
          </a:prstGeom>
        </p:spPr>
        <p:txBody>
          <a:bodyPr/>
          <a:lstStyle/>
          <a:p>
            <a:pPr lvl="0">
              <a:defRPr sz="1800">
                <a:uFillTx/>
              </a:defRPr>
            </a:pPr>
            <a:r>
              <a:rPr sz="4400">
                <a:uFill>
                  <a:solidFill/>
                </a:uFill>
              </a:rPr>
              <a:t>Reading for Meaning</a:t>
            </a:r>
          </a:p>
        </p:txBody>
      </p:sp>
      <p:sp>
        <p:nvSpPr>
          <p:cNvPr id="82" name="Shape 82"/>
          <p:cNvSpPr>
            <a:spLocks noGrp="1"/>
          </p:cNvSpPr>
          <p:nvPr>
            <p:ph type="body" idx="4294967295"/>
          </p:nvPr>
        </p:nvSpPr>
        <p:spPr>
          <a:xfrm>
            <a:off x="604415" y="1530602"/>
            <a:ext cx="7935170" cy="4525964"/>
          </a:xfrm>
          <a:prstGeom prst="rect">
            <a:avLst/>
          </a:prstGeom>
        </p:spPr>
        <p:txBody>
          <a:bodyPr/>
          <a:lstStyle/>
          <a:p>
            <a:pPr marL="457200" lvl="0" indent="-457200">
              <a:spcBef>
                <a:spcPts val="600"/>
              </a:spcBef>
              <a:buSzPct val="100000"/>
              <a:buFont typeface="Arial"/>
              <a:buChar char="•"/>
              <a:defRPr sz="1800">
                <a:uFillTx/>
              </a:defRPr>
            </a:pPr>
            <a:r>
              <a:rPr sz="2800" dirty="0">
                <a:uFill>
                  <a:solidFill/>
                </a:uFill>
              </a:rPr>
              <a:t>Active reading - where to read and when.</a:t>
            </a:r>
          </a:p>
          <a:p>
            <a:pPr marL="457200" lvl="0" indent="-457200">
              <a:spcBef>
                <a:spcPts val="600"/>
              </a:spcBef>
              <a:buSzPct val="100000"/>
              <a:buFont typeface="Arial"/>
              <a:buChar char="•"/>
              <a:defRPr sz="1800">
                <a:uFillTx/>
              </a:defRPr>
            </a:pPr>
            <a:r>
              <a:rPr sz="2800" dirty="0" err="1">
                <a:uFill>
                  <a:solidFill/>
                </a:uFill>
              </a:rPr>
              <a:t>Synthesising</a:t>
            </a:r>
            <a:r>
              <a:rPr sz="2800" dirty="0">
                <a:uFill>
                  <a:solidFill/>
                </a:uFill>
              </a:rPr>
              <a:t> information and making connections across a text.</a:t>
            </a:r>
          </a:p>
          <a:p>
            <a:pPr marL="457200" lvl="0" indent="-457200">
              <a:spcBef>
                <a:spcPts val="600"/>
              </a:spcBef>
              <a:buSzPct val="100000"/>
              <a:buFont typeface="Arial"/>
              <a:buChar char="•"/>
              <a:defRPr sz="1800">
                <a:uFillTx/>
              </a:defRPr>
            </a:pPr>
            <a:r>
              <a:rPr sz="2800" dirty="0">
                <a:uFill>
                  <a:solidFill/>
                </a:uFill>
              </a:rPr>
              <a:t>Read - Think - Check - Discuss - Reread.</a:t>
            </a:r>
          </a:p>
          <a:p>
            <a:pPr marL="457200" lvl="0" indent="-457200">
              <a:spcBef>
                <a:spcPts val="600"/>
              </a:spcBef>
              <a:buSzPct val="100000"/>
              <a:buFont typeface="Arial"/>
              <a:buChar char="•"/>
              <a:defRPr sz="1800">
                <a:uFillTx/>
              </a:defRPr>
            </a:pPr>
            <a:r>
              <a:rPr sz="2800" dirty="0">
                <a:uFill>
                  <a:solidFill/>
                </a:uFill>
              </a:rPr>
              <a:t>Highlighting and note taking (Annotating</a:t>
            </a:r>
            <a:r>
              <a:rPr sz="2800" dirty="0" smtClean="0">
                <a:uFill>
                  <a:solidFill/>
                </a:uFill>
              </a:rPr>
              <a:t>).</a:t>
            </a:r>
            <a:endParaRPr lang="en-AU" sz="2800" dirty="0" smtClean="0">
              <a:uFill>
                <a:solidFill/>
              </a:uFill>
            </a:endParaRPr>
          </a:p>
          <a:p>
            <a:pPr marL="457200" lvl="0" indent="-457200">
              <a:spcBef>
                <a:spcPts val="600"/>
              </a:spcBef>
              <a:buSzPct val="100000"/>
              <a:buFont typeface="Arial"/>
              <a:buChar char="•"/>
              <a:defRPr sz="1800">
                <a:uFillTx/>
              </a:defRPr>
            </a:pPr>
            <a:r>
              <a:rPr lang="en-AU" sz="2800" dirty="0" smtClean="0">
                <a:uFillTx/>
              </a:rPr>
              <a:t>Brainstorming, mindmaps, CSI’s</a:t>
            </a:r>
          </a:p>
          <a:p>
            <a:pPr marL="0" lvl="0" indent="0">
              <a:spcBef>
                <a:spcPts val="600"/>
              </a:spcBef>
              <a:buSzPct val="100000"/>
              <a:defRPr sz="1800">
                <a:uFillTx/>
              </a:defRPr>
            </a:pPr>
            <a:endParaRPr lang="en-AU" sz="2800" dirty="0" smtClean="0">
              <a:uFill>
                <a:solidFill/>
              </a:uFill>
            </a:endParaRPr>
          </a:p>
          <a:p>
            <a:pPr marL="0" lvl="0" indent="0" algn="ctr">
              <a:spcBef>
                <a:spcPts val="600"/>
              </a:spcBef>
              <a:buSzPct val="100000"/>
              <a:defRPr sz="1800">
                <a:uFillTx/>
              </a:defRPr>
            </a:pPr>
            <a:r>
              <a:rPr lang="en-AU" sz="2800" b="1" i="1" dirty="0" smtClean="0"/>
              <a:t>Conversation is the bridge of understanding!</a:t>
            </a:r>
            <a:endParaRPr sz="2800" b="1" i="1" dirty="0">
              <a:uFill>
                <a:solidFill/>
              </a:uFill>
            </a:endParaRPr>
          </a:p>
        </p:txBody>
      </p:sp>
    </p:spTree>
    <p:extLst>
      <p:ext uri="{BB962C8B-B14F-4D97-AF65-F5344CB8AC3E}">
        <p14:creationId xmlns:p14="http://schemas.microsoft.com/office/powerpoint/2010/main" val="702436629"/>
      </p:ext>
    </p:extLst>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asset.png"/>
          <p:cNvPicPr/>
          <p:nvPr/>
        </p:nvPicPr>
        <p:blipFill>
          <a:blip r:embed="rId3" cstate="screen">
            <a:extLst>
              <a:ext uri="{28A0092B-C50C-407E-A947-70E740481C1C}">
                <a14:useLocalDpi xmlns:a14="http://schemas.microsoft.com/office/drawing/2010/main"/>
              </a:ext>
            </a:extLst>
          </a:blip>
          <a:stretch>
            <a:fillRect/>
          </a:stretch>
        </p:blipFill>
        <p:spPr>
          <a:xfrm rot="16200000">
            <a:off x="1443268" y="-735725"/>
            <a:ext cx="5913548" cy="7917311"/>
          </a:xfrm>
          <a:prstGeom prst="rect">
            <a:avLst/>
          </a:prstGeom>
          <a:ln w="12700">
            <a:miter lim="400000"/>
          </a:ln>
        </p:spPr>
      </p:pic>
    </p:spTree>
    <p:extLst>
      <p:ext uri="{BB962C8B-B14F-4D97-AF65-F5344CB8AC3E}">
        <p14:creationId xmlns:p14="http://schemas.microsoft.com/office/powerpoint/2010/main" val="1819422590"/>
      </p:ext>
    </p:extLst>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pPr lvl="0">
              <a:defRPr sz="1800">
                <a:uFillTx/>
              </a:defRPr>
            </a:pPr>
            <a:r>
              <a:rPr sz="4400">
                <a:uFill>
                  <a:solidFill/>
                </a:uFill>
              </a:rPr>
              <a:t>Note Taking</a:t>
            </a:r>
          </a:p>
        </p:txBody>
      </p:sp>
      <p:sp>
        <p:nvSpPr>
          <p:cNvPr id="91" name="Shape 91"/>
          <p:cNvSpPr>
            <a:spLocks noGrp="1"/>
          </p:cNvSpPr>
          <p:nvPr>
            <p:ph type="body" idx="4294967295"/>
          </p:nvPr>
        </p:nvSpPr>
        <p:spPr>
          <a:xfrm>
            <a:off x="0" y="1525588"/>
            <a:ext cx="8112125" cy="4525962"/>
          </a:xfrm>
          <a:prstGeom prst="rect">
            <a:avLst/>
          </a:prstGeom>
        </p:spPr>
        <p:txBody>
          <a:bodyPr/>
          <a:lstStyle/>
          <a:p>
            <a:pPr marL="457200" lvl="0" indent="-457200">
              <a:spcBef>
                <a:spcPts val="600"/>
              </a:spcBef>
              <a:buSzPct val="100000"/>
              <a:buFont typeface="Arial"/>
              <a:buChar char="•"/>
              <a:defRPr sz="1800">
                <a:uFillTx/>
              </a:defRPr>
            </a:pPr>
            <a:r>
              <a:rPr sz="2800">
                <a:uFill>
                  <a:solidFill/>
                </a:uFill>
              </a:rPr>
              <a:t>Understanding the Purpose and Process.</a:t>
            </a:r>
          </a:p>
          <a:p>
            <a:pPr marL="457200" lvl="0" indent="-457200">
              <a:spcBef>
                <a:spcPts val="600"/>
              </a:spcBef>
              <a:buSzPct val="100000"/>
              <a:buFont typeface="Arial"/>
              <a:buChar char="•"/>
              <a:defRPr sz="1800">
                <a:uFillTx/>
              </a:defRPr>
            </a:pPr>
            <a:r>
              <a:rPr sz="2800">
                <a:uFill>
                  <a:solidFill/>
                </a:uFill>
              </a:rPr>
              <a:t>Various methods - commonality is usefulness, clarity and stand alone nature of notes.</a:t>
            </a:r>
          </a:p>
          <a:p>
            <a:pPr marL="457200" lvl="0" indent="-457200">
              <a:spcBef>
                <a:spcPts val="600"/>
              </a:spcBef>
              <a:buSzPct val="100000"/>
              <a:buFont typeface="Arial"/>
              <a:buChar char="•"/>
              <a:defRPr sz="1800">
                <a:uFillTx/>
              </a:defRPr>
            </a:pPr>
            <a:r>
              <a:rPr sz="2800">
                <a:uFill>
                  <a:solidFill/>
                </a:uFill>
              </a:rPr>
              <a:t>Many students find the Cornell method the most useful.</a:t>
            </a:r>
          </a:p>
          <a:p>
            <a:pPr marL="457200" lvl="0" indent="-457200">
              <a:spcBef>
                <a:spcPts val="600"/>
              </a:spcBef>
              <a:buSzPct val="100000"/>
              <a:buFont typeface="Arial"/>
              <a:buChar char="•"/>
              <a:defRPr sz="1800">
                <a:uFillTx/>
              </a:defRPr>
            </a:pPr>
            <a:r>
              <a:rPr sz="2800">
                <a:uFill>
                  <a:solidFill/>
                </a:uFill>
              </a:rPr>
              <a:t>Not 'One Size Fits All' but students need to quickly find a method that works for them.</a:t>
            </a:r>
          </a:p>
        </p:txBody>
      </p:sp>
    </p:spTree>
    <p:extLst>
      <p:ext uri="{BB962C8B-B14F-4D97-AF65-F5344CB8AC3E}">
        <p14:creationId xmlns:p14="http://schemas.microsoft.com/office/powerpoint/2010/main" val="1588632623"/>
      </p:ext>
    </p:extLst>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asset.jpeg"/>
          <p:cNvPicPr/>
          <p:nvPr/>
        </p:nvPicPr>
        <p:blipFill>
          <a:blip r:embed="rId3">
            <a:extLst/>
          </a:blip>
          <a:stretch>
            <a:fillRect/>
          </a:stretch>
        </p:blipFill>
        <p:spPr>
          <a:xfrm>
            <a:off x="1529131" y="341514"/>
            <a:ext cx="5791307" cy="5860018"/>
          </a:xfrm>
          <a:prstGeom prst="rect">
            <a:avLst/>
          </a:prstGeom>
          <a:ln w="12700">
            <a:miter lim="400000"/>
          </a:ln>
        </p:spPr>
      </p:pic>
    </p:spTree>
    <p:extLst>
      <p:ext uri="{BB962C8B-B14F-4D97-AF65-F5344CB8AC3E}">
        <p14:creationId xmlns:p14="http://schemas.microsoft.com/office/powerpoint/2010/main" val="2733318117"/>
      </p:ext>
    </p:extLst>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p:cNvSpPr>
          <p:nvPr>
            <p:ph type="title"/>
          </p:nvPr>
        </p:nvSpPr>
        <p:spPr>
          <a:prstGeom prst="rect">
            <a:avLst/>
          </a:prstGeom>
        </p:spPr>
        <p:txBody>
          <a:bodyPr/>
          <a:lstStyle/>
          <a:p>
            <a:pPr lvl="0">
              <a:defRPr sz="1800">
                <a:uFillTx/>
              </a:defRPr>
            </a:pPr>
            <a:r>
              <a:rPr sz="4400" dirty="0">
                <a:uFill>
                  <a:solidFill/>
                </a:uFill>
              </a:rPr>
              <a:t>Differences between </a:t>
            </a:r>
            <a:r>
              <a:rPr sz="4400" dirty="0" smtClean="0">
                <a:uFill>
                  <a:solidFill/>
                </a:uFill>
              </a:rPr>
              <a:t>Home</a:t>
            </a:r>
            <a:r>
              <a:rPr lang="en-AU" sz="4400" dirty="0" smtClean="0">
                <a:uFill>
                  <a:solidFill/>
                </a:uFill>
              </a:rPr>
              <a:t>work</a:t>
            </a:r>
            <a:r>
              <a:rPr sz="4400" dirty="0" smtClean="0">
                <a:uFill>
                  <a:solidFill/>
                </a:uFill>
              </a:rPr>
              <a:t> </a:t>
            </a:r>
            <a:r>
              <a:rPr sz="4400" dirty="0">
                <a:uFill>
                  <a:solidFill/>
                </a:uFill>
              </a:rPr>
              <a:t>and Study</a:t>
            </a:r>
          </a:p>
        </p:txBody>
      </p:sp>
      <p:sp>
        <p:nvSpPr>
          <p:cNvPr id="100" name="Shape 100"/>
          <p:cNvSpPr>
            <a:spLocks noGrp="1"/>
          </p:cNvSpPr>
          <p:nvPr>
            <p:ph type="body" idx="4294967295"/>
          </p:nvPr>
        </p:nvSpPr>
        <p:spPr>
          <a:xfrm>
            <a:off x="457200" y="1600199"/>
            <a:ext cx="4038600" cy="4525964"/>
          </a:xfrm>
          <a:prstGeom prst="rect">
            <a:avLst/>
          </a:prstGeom>
        </p:spPr>
        <p:txBody>
          <a:bodyPr/>
          <a:lstStyle/>
          <a:p>
            <a:pPr lvl="0" algn="ctr">
              <a:spcBef>
                <a:spcPts val="600"/>
              </a:spcBef>
              <a:defRPr sz="1800">
                <a:uFillTx/>
              </a:defRPr>
            </a:pPr>
            <a:r>
              <a:rPr sz="2800" b="1" dirty="0">
                <a:uFill>
                  <a:solidFill/>
                </a:uFill>
              </a:rPr>
              <a:t>What is Homework?</a:t>
            </a:r>
            <a:endParaRPr sz="2800" dirty="0">
              <a:uFill>
                <a:solidFill/>
              </a:uFill>
            </a:endParaRPr>
          </a:p>
          <a:p>
            <a:pPr marL="457200" lvl="0" indent="-457200">
              <a:spcBef>
                <a:spcPts val="600"/>
              </a:spcBef>
              <a:buSzPct val="100000"/>
              <a:buFont typeface="Arial"/>
              <a:buChar char="•"/>
              <a:defRPr sz="1800">
                <a:uFillTx/>
              </a:defRPr>
            </a:pPr>
            <a:r>
              <a:rPr sz="2800" dirty="0">
                <a:uFill>
                  <a:solidFill/>
                </a:uFill>
              </a:rPr>
              <a:t>Weekly tasks that are handed in for comment/ feedback.</a:t>
            </a:r>
          </a:p>
          <a:p>
            <a:pPr marL="457200" lvl="0" indent="-457200">
              <a:spcBef>
                <a:spcPts val="600"/>
              </a:spcBef>
              <a:buSzPct val="100000"/>
              <a:buFont typeface="Arial"/>
              <a:buChar char="•"/>
              <a:defRPr sz="1800">
                <a:uFillTx/>
              </a:defRPr>
            </a:pPr>
            <a:r>
              <a:rPr sz="2800" dirty="0">
                <a:uFill>
                  <a:solidFill/>
                </a:uFill>
              </a:rPr>
              <a:t>Summaries, </a:t>
            </a:r>
            <a:r>
              <a:rPr lang="en-AU" sz="2800" dirty="0" smtClean="0">
                <a:uFill>
                  <a:solidFill/>
                </a:uFill>
              </a:rPr>
              <a:t>c</a:t>
            </a:r>
            <a:r>
              <a:rPr sz="2800" dirty="0" err="1" smtClean="0">
                <a:uFill>
                  <a:solidFill/>
                </a:uFill>
              </a:rPr>
              <a:t>hapter</a:t>
            </a:r>
            <a:r>
              <a:rPr sz="2800" dirty="0" smtClean="0">
                <a:uFill>
                  <a:solidFill/>
                </a:uFill>
              </a:rPr>
              <a:t> </a:t>
            </a:r>
            <a:r>
              <a:rPr sz="2800" dirty="0">
                <a:uFill>
                  <a:solidFill/>
                </a:uFill>
              </a:rPr>
              <a:t>questions, essays, presentations.</a:t>
            </a:r>
          </a:p>
        </p:txBody>
      </p:sp>
      <p:sp>
        <p:nvSpPr>
          <p:cNvPr id="101" name="Shape 101"/>
          <p:cNvSpPr/>
          <p:nvPr/>
        </p:nvSpPr>
        <p:spPr>
          <a:xfrm>
            <a:off x="4648200" y="1600199"/>
            <a:ext cx="4038600" cy="410881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42900" lvl="0" indent="-342900" algn="ctr" defTabSz="914400">
              <a:spcBef>
                <a:spcPts val="600"/>
              </a:spcBef>
              <a:defRPr sz="1800"/>
            </a:pPr>
            <a:r>
              <a:rPr sz="2800" b="1" dirty="0">
                <a:uFill>
                  <a:solidFill/>
                </a:uFill>
                <a:latin typeface="+mn-lt"/>
                <a:ea typeface="+mn-ea"/>
                <a:cs typeface="+mn-cs"/>
                <a:sym typeface="Calibri"/>
              </a:rPr>
              <a:t>What is Study?</a:t>
            </a:r>
            <a:endParaRPr sz="2800" dirty="0">
              <a:uFill>
                <a:solidFill/>
              </a:uFill>
              <a:latin typeface="+mn-lt"/>
              <a:ea typeface="+mn-ea"/>
              <a:cs typeface="+mn-cs"/>
              <a:sym typeface="Calibri"/>
            </a:endParaRPr>
          </a:p>
          <a:p>
            <a:pPr marL="457200" lvl="0" indent="-457200" defTabSz="914400">
              <a:spcBef>
                <a:spcPts val="600"/>
              </a:spcBef>
              <a:buSzPct val="100000"/>
              <a:buFont typeface="Arial"/>
              <a:buChar char="•"/>
              <a:defRPr sz="1800"/>
            </a:pPr>
            <a:r>
              <a:rPr sz="2800" dirty="0">
                <a:uFill>
                  <a:solidFill/>
                </a:uFill>
                <a:latin typeface="+mn-lt"/>
                <a:ea typeface="+mn-ea"/>
                <a:cs typeface="+mn-cs"/>
                <a:sym typeface="Calibri"/>
              </a:rPr>
              <a:t>Preparation for assessment.</a:t>
            </a:r>
          </a:p>
          <a:p>
            <a:pPr marL="457200" lvl="0" indent="-457200" defTabSz="914400">
              <a:spcBef>
                <a:spcPts val="600"/>
              </a:spcBef>
              <a:buSzPct val="100000"/>
              <a:buFont typeface="Arial"/>
              <a:buChar char="•"/>
              <a:defRPr sz="1800"/>
            </a:pPr>
            <a:r>
              <a:rPr sz="2800" dirty="0">
                <a:uFill>
                  <a:solidFill/>
                </a:uFill>
                <a:latin typeface="+mn-lt"/>
                <a:ea typeface="+mn-ea"/>
                <a:cs typeface="+mn-cs"/>
                <a:sym typeface="Calibri"/>
              </a:rPr>
              <a:t>Reviewing notes, rewriting notes, </a:t>
            </a:r>
            <a:r>
              <a:rPr sz="2800" dirty="0" err="1">
                <a:uFill>
                  <a:solidFill/>
                </a:uFill>
                <a:latin typeface="+mn-lt"/>
                <a:ea typeface="+mn-ea"/>
                <a:cs typeface="+mn-cs"/>
                <a:sym typeface="Calibri"/>
              </a:rPr>
              <a:t>memorising</a:t>
            </a:r>
            <a:r>
              <a:rPr sz="2800" dirty="0">
                <a:uFill>
                  <a:solidFill/>
                </a:uFill>
                <a:latin typeface="+mn-lt"/>
                <a:ea typeface="+mn-ea"/>
                <a:cs typeface="+mn-cs"/>
                <a:sym typeface="Calibri"/>
              </a:rPr>
              <a:t> quotes, revising </a:t>
            </a:r>
            <a:r>
              <a:rPr lang="en-AU" sz="2800" dirty="0" smtClean="0">
                <a:uFill>
                  <a:solidFill/>
                </a:uFill>
                <a:latin typeface="+mn-lt"/>
                <a:ea typeface="+mn-ea"/>
                <a:cs typeface="+mn-cs"/>
                <a:sym typeface="Calibri"/>
              </a:rPr>
              <a:t>characters, </a:t>
            </a:r>
            <a:r>
              <a:rPr sz="2800" dirty="0" smtClean="0">
                <a:uFill>
                  <a:solidFill/>
                </a:uFill>
                <a:latin typeface="+mn-lt"/>
                <a:ea typeface="+mn-ea"/>
                <a:cs typeface="+mn-cs"/>
                <a:sym typeface="Calibri"/>
              </a:rPr>
              <a:t>themes, </a:t>
            </a:r>
            <a:r>
              <a:rPr sz="2800" dirty="0">
                <a:uFill>
                  <a:solidFill/>
                </a:uFill>
                <a:latin typeface="+mn-lt"/>
                <a:ea typeface="+mn-ea"/>
                <a:cs typeface="+mn-cs"/>
                <a:sym typeface="Calibri"/>
              </a:rPr>
              <a:t>plans</a:t>
            </a:r>
            <a:r>
              <a:rPr sz="2800" dirty="0" smtClean="0">
                <a:uFill>
                  <a:solidFill/>
                </a:uFill>
                <a:latin typeface="+mn-lt"/>
                <a:ea typeface="+mn-ea"/>
                <a:cs typeface="+mn-cs"/>
                <a:sym typeface="Calibri"/>
              </a:rPr>
              <a:t>.</a:t>
            </a:r>
            <a:endParaRPr lang="en-AU" sz="2800" dirty="0" smtClean="0">
              <a:uFill>
                <a:solidFill/>
              </a:uFill>
              <a:latin typeface="+mn-lt"/>
              <a:ea typeface="+mn-ea"/>
              <a:cs typeface="+mn-cs"/>
              <a:sym typeface="Calibri"/>
            </a:endParaRPr>
          </a:p>
          <a:p>
            <a:pPr marL="457200" lvl="0" indent="-457200" defTabSz="914400">
              <a:spcBef>
                <a:spcPts val="600"/>
              </a:spcBef>
              <a:buSzPct val="100000"/>
              <a:buFont typeface="Arial"/>
              <a:buChar char="•"/>
              <a:defRPr sz="1800"/>
            </a:pPr>
            <a:r>
              <a:rPr lang="en-AU" sz="2800" dirty="0" smtClean="0">
                <a:uFill>
                  <a:solidFill/>
                </a:uFill>
                <a:latin typeface="+mn-lt"/>
                <a:ea typeface="+mn-ea"/>
                <a:cs typeface="+mn-cs"/>
                <a:sym typeface="Calibri"/>
              </a:rPr>
              <a:t>Practice exams.</a:t>
            </a:r>
            <a:endParaRPr sz="2800" dirty="0">
              <a:uFill>
                <a:solidFill/>
              </a:uFill>
              <a:latin typeface="+mn-lt"/>
              <a:ea typeface="+mn-ea"/>
              <a:cs typeface="+mn-cs"/>
              <a:sym typeface="Calibri"/>
            </a:endParaRPr>
          </a:p>
        </p:txBody>
      </p:sp>
    </p:spTree>
    <p:extLst>
      <p:ext uri="{BB962C8B-B14F-4D97-AF65-F5344CB8AC3E}">
        <p14:creationId xmlns:p14="http://schemas.microsoft.com/office/powerpoint/2010/main" val="44313907"/>
      </p:ext>
    </p:extLst>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title"/>
          </p:nvPr>
        </p:nvSpPr>
        <p:spPr>
          <a:prstGeom prst="rect">
            <a:avLst/>
          </a:prstGeom>
        </p:spPr>
        <p:txBody>
          <a:bodyPr/>
          <a:lstStyle/>
          <a:p>
            <a:pPr lvl="0">
              <a:defRPr sz="1800">
                <a:uFillTx/>
              </a:defRPr>
            </a:pPr>
            <a:r>
              <a:rPr sz="4400">
                <a:uFill>
                  <a:solidFill/>
                </a:uFill>
              </a:rPr>
              <a:t>Revision</a:t>
            </a:r>
          </a:p>
        </p:txBody>
      </p:sp>
      <p:sp>
        <p:nvSpPr>
          <p:cNvPr id="106" name="Shape 106"/>
          <p:cNvSpPr>
            <a:spLocks noGrp="1"/>
          </p:cNvSpPr>
          <p:nvPr>
            <p:ph type="body" idx="4294967295"/>
          </p:nvPr>
        </p:nvSpPr>
        <p:spPr>
          <a:xfrm>
            <a:off x="457200" y="1600199"/>
            <a:ext cx="7775434" cy="4525964"/>
          </a:xfrm>
          <a:prstGeom prst="rect">
            <a:avLst/>
          </a:prstGeom>
        </p:spPr>
        <p:txBody>
          <a:bodyPr/>
          <a:lstStyle/>
          <a:p>
            <a:pPr marL="457200" lvl="0" indent="-457200">
              <a:spcBef>
                <a:spcPts val="600"/>
              </a:spcBef>
              <a:buSzPct val="100000"/>
              <a:buFont typeface="Arial"/>
              <a:buChar char="•"/>
              <a:defRPr sz="1800">
                <a:uFillTx/>
              </a:defRPr>
            </a:pPr>
            <a:r>
              <a:rPr sz="2800">
                <a:uFill>
                  <a:solidFill/>
                </a:uFill>
              </a:rPr>
              <a:t>Revision for English should be embedded into a student's weekly program. </a:t>
            </a:r>
          </a:p>
          <a:p>
            <a:pPr marL="457200" lvl="0" indent="-457200">
              <a:spcBef>
                <a:spcPts val="600"/>
              </a:spcBef>
              <a:buSzPct val="100000"/>
              <a:buFont typeface="Arial"/>
              <a:buChar char="•"/>
              <a:defRPr sz="1800">
                <a:uFillTx/>
              </a:defRPr>
            </a:pPr>
            <a:r>
              <a:rPr sz="2800">
                <a:uFill>
                  <a:solidFill/>
                </a:uFill>
              </a:rPr>
              <a:t>Reviewing Notes, Text/ Story/ Character Summaries, Planning Essay topics.</a:t>
            </a:r>
          </a:p>
          <a:p>
            <a:pPr marL="457200" lvl="0" indent="-457200">
              <a:spcBef>
                <a:spcPts val="600"/>
              </a:spcBef>
              <a:buSzPct val="100000"/>
              <a:buFont typeface="Arial"/>
              <a:buChar char="•"/>
              <a:defRPr sz="1800">
                <a:uFillTx/>
              </a:defRPr>
            </a:pPr>
            <a:r>
              <a:rPr sz="2800">
                <a:uFill>
                  <a:solidFill/>
                </a:uFill>
              </a:rPr>
              <a:t>Revision needs to be catered to the students' strength and learning style.</a:t>
            </a:r>
          </a:p>
        </p:txBody>
      </p:sp>
    </p:spTree>
    <p:extLst>
      <p:ext uri="{BB962C8B-B14F-4D97-AF65-F5344CB8AC3E}">
        <p14:creationId xmlns:p14="http://schemas.microsoft.com/office/powerpoint/2010/main" val="677048601"/>
      </p:ext>
    </p:extLst>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7584" y="3140968"/>
            <a:ext cx="7488832" cy="2554545"/>
          </a:xfrm>
          <a:prstGeom prst="rect">
            <a:avLst/>
          </a:prstGeom>
          <a:noFill/>
        </p:spPr>
        <p:txBody>
          <a:bodyPr wrap="square" rtlCol="0">
            <a:spAutoFit/>
          </a:bodyPr>
          <a:lstStyle/>
          <a:p>
            <a:pPr algn="ctr"/>
            <a:r>
              <a:rPr lang="en-AU" sz="4000" b="1" dirty="0" smtClean="0">
                <a:solidFill>
                  <a:schemeClr val="bg1"/>
                </a:solidFill>
                <a:latin typeface="Arial" pitchFamily="34" charset="0"/>
                <a:cs typeface="Arial" pitchFamily="34" charset="0"/>
              </a:rPr>
              <a:t>The Home Front</a:t>
            </a:r>
          </a:p>
          <a:p>
            <a:pPr algn="ctr"/>
            <a:endParaRPr lang="en-AU" sz="4000" b="1" dirty="0">
              <a:solidFill>
                <a:schemeClr val="bg1"/>
              </a:solidFill>
              <a:latin typeface="Arial" pitchFamily="34" charset="0"/>
              <a:cs typeface="Arial" pitchFamily="34" charset="0"/>
            </a:endParaRPr>
          </a:p>
          <a:p>
            <a:pPr algn="ctr"/>
            <a:r>
              <a:rPr lang="en-AU" sz="4000" b="1" dirty="0" smtClean="0">
                <a:solidFill>
                  <a:schemeClr val="bg1"/>
                </a:solidFill>
                <a:latin typeface="Arial" pitchFamily="34" charset="0"/>
                <a:cs typeface="Arial" pitchFamily="34" charset="0"/>
              </a:rPr>
              <a:t>Dr Deborah Trengove</a:t>
            </a:r>
          </a:p>
          <a:p>
            <a:pPr algn="ctr"/>
            <a:r>
              <a:rPr lang="en-AU" sz="4000" b="1" dirty="0" smtClean="0">
                <a:solidFill>
                  <a:schemeClr val="bg1"/>
                </a:solidFill>
                <a:latin typeface="Arial" pitchFamily="34" charset="0"/>
                <a:cs typeface="Arial" pitchFamily="34" charset="0"/>
              </a:rPr>
              <a:t>Senior School Psychologist</a:t>
            </a:r>
            <a:endParaRPr lang="en-AU" sz="3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5837129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image18.png"/>
          <p:cNvPicPr/>
          <p:nvPr/>
        </p:nvPicPr>
        <p:blipFill>
          <a:blip r:embed="rId3" cstate="screen">
            <a:extLst>
              <a:ext uri="{28A0092B-C50C-407E-A947-70E740481C1C}">
                <a14:useLocalDpi xmlns:a14="http://schemas.microsoft.com/office/drawing/2010/main"/>
              </a:ext>
            </a:extLst>
          </a:blip>
          <a:stretch>
            <a:fillRect/>
          </a:stretch>
        </p:blipFill>
        <p:spPr>
          <a:xfrm>
            <a:off x="382595" y="314770"/>
            <a:ext cx="7762218" cy="5797706"/>
          </a:xfrm>
          <a:prstGeom prst="rect">
            <a:avLst/>
          </a:prstGeom>
          <a:ln w="12700">
            <a:miter lim="400000"/>
          </a:ln>
        </p:spPr>
      </p:pic>
    </p:spTree>
    <p:extLst>
      <p:ext uri="{BB962C8B-B14F-4D97-AF65-F5344CB8AC3E}">
        <p14:creationId xmlns:p14="http://schemas.microsoft.com/office/powerpoint/2010/main" val="1201012471"/>
      </p:ext>
    </p:extLst>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image19.png"/>
          <p:cNvPicPr/>
          <p:nvPr/>
        </p:nvPicPr>
        <p:blipFill>
          <a:blip r:embed="rId3" cstate="screen">
            <a:extLst>
              <a:ext uri="{28A0092B-C50C-407E-A947-70E740481C1C}">
                <a14:useLocalDpi xmlns:a14="http://schemas.microsoft.com/office/drawing/2010/main"/>
              </a:ext>
            </a:extLst>
          </a:blip>
          <a:stretch>
            <a:fillRect/>
          </a:stretch>
        </p:blipFill>
        <p:spPr>
          <a:xfrm>
            <a:off x="335486" y="373612"/>
            <a:ext cx="7597625" cy="5674771"/>
          </a:xfrm>
          <a:prstGeom prst="rect">
            <a:avLst/>
          </a:prstGeom>
          <a:ln w="12700">
            <a:miter lim="400000"/>
          </a:ln>
        </p:spPr>
      </p:pic>
    </p:spTree>
    <p:extLst>
      <p:ext uri="{BB962C8B-B14F-4D97-AF65-F5344CB8AC3E}">
        <p14:creationId xmlns:p14="http://schemas.microsoft.com/office/powerpoint/2010/main" val="3415330538"/>
      </p:ext>
    </p:extLst>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p:cNvSpPr>
          <p:nvPr>
            <p:ph type="title"/>
          </p:nvPr>
        </p:nvSpPr>
        <p:spPr>
          <a:prstGeom prst="rect">
            <a:avLst/>
          </a:prstGeom>
        </p:spPr>
        <p:txBody>
          <a:bodyPr/>
          <a:lstStyle/>
          <a:p>
            <a:pPr lvl="0">
              <a:defRPr sz="1800">
                <a:uFillTx/>
              </a:defRPr>
            </a:pPr>
            <a:r>
              <a:rPr sz="4400">
                <a:uFill>
                  <a:solidFill/>
                </a:uFill>
              </a:rPr>
              <a:t>Strategies to Help Students</a:t>
            </a:r>
          </a:p>
        </p:txBody>
      </p:sp>
      <p:sp>
        <p:nvSpPr>
          <p:cNvPr id="119" name="Shape 119"/>
          <p:cNvSpPr>
            <a:spLocks noGrp="1"/>
          </p:cNvSpPr>
          <p:nvPr>
            <p:ph type="body" idx="4294967295"/>
          </p:nvPr>
        </p:nvSpPr>
        <p:spPr>
          <a:xfrm>
            <a:off x="457200" y="1600199"/>
            <a:ext cx="7727252" cy="4525964"/>
          </a:xfrm>
          <a:prstGeom prst="rect">
            <a:avLst/>
          </a:prstGeom>
        </p:spPr>
        <p:txBody>
          <a:bodyPr/>
          <a:lstStyle/>
          <a:p>
            <a:pPr marL="457200" lvl="0" indent="-457200">
              <a:spcBef>
                <a:spcPts val="600"/>
              </a:spcBef>
              <a:buSzPct val="100000"/>
              <a:buFont typeface="Arial"/>
              <a:buChar char="•"/>
              <a:defRPr sz="1800">
                <a:uFillTx/>
              </a:defRPr>
            </a:pPr>
            <a:r>
              <a:rPr sz="2800" dirty="0">
                <a:uFill>
                  <a:solidFill/>
                </a:uFill>
              </a:rPr>
              <a:t>Range of strategies at school.</a:t>
            </a:r>
          </a:p>
          <a:p>
            <a:pPr marL="457200" lvl="0" indent="-457200">
              <a:spcBef>
                <a:spcPts val="600"/>
              </a:spcBef>
              <a:buSzPct val="100000"/>
              <a:buFont typeface="Arial"/>
              <a:buChar char="•"/>
              <a:defRPr sz="1800">
                <a:uFillTx/>
              </a:defRPr>
            </a:pPr>
            <a:r>
              <a:rPr sz="2800" dirty="0">
                <a:uFill>
                  <a:solidFill/>
                </a:uFill>
              </a:rPr>
              <a:t>Reinforce positive messages around English at home.</a:t>
            </a:r>
          </a:p>
          <a:p>
            <a:pPr marL="457200" lvl="0" indent="-457200">
              <a:spcBef>
                <a:spcPts val="600"/>
              </a:spcBef>
              <a:buSzPct val="100000"/>
              <a:buFont typeface="Arial"/>
              <a:buChar char="•"/>
              <a:defRPr sz="1800">
                <a:uFillTx/>
              </a:defRPr>
            </a:pPr>
            <a:r>
              <a:rPr sz="2800" dirty="0">
                <a:uFill>
                  <a:solidFill/>
                </a:uFill>
              </a:rPr>
              <a:t>Engage in active discussion about texts, media units, oral presentations.</a:t>
            </a:r>
          </a:p>
          <a:p>
            <a:pPr marL="457200" lvl="0" indent="-457200">
              <a:spcBef>
                <a:spcPts val="600"/>
              </a:spcBef>
              <a:buSzPct val="100000"/>
              <a:buFont typeface="Arial"/>
              <a:buChar char="•"/>
              <a:defRPr sz="1800">
                <a:uFillTx/>
              </a:defRPr>
            </a:pPr>
            <a:r>
              <a:rPr sz="2800" dirty="0">
                <a:uFill>
                  <a:solidFill/>
                </a:uFill>
              </a:rPr>
              <a:t>Study </a:t>
            </a:r>
            <a:r>
              <a:rPr sz="2800" dirty="0" smtClean="0">
                <a:uFill>
                  <a:solidFill/>
                </a:uFill>
              </a:rPr>
              <a:t>Groups</a:t>
            </a:r>
            <a:r>
              <a:rPr lang="en-AU" sz="2800" dirty="0" smtClean="0">
                <a:uFill>
                  <a:solidFill/>
                </a:uFill>
              </a:rPr>
              <a:t>.</a:t>
            </a:r>
          </a:p>
          <a:p>
            <a:pPr marL="457200" lvl="0" indent="-457200">
              <a:spcBef>
                <a:spcPts val="600"/>
              </a:spcBef>
              <a:buSzPct val="100000"/>
              <a:buFont typeface="Arial"/>
              <a:buChar char="•"/>
              <a:defRPr sz="1800">
                <a:uFillTx/>
              </a:defRPr>
            </a:pPr>
            <a:r>
              <a:rPr lang="en-AU" sz="2800" dirty="0" smtClean="0"/>
              <a:t>CRC open after school and on Sundays.</a:t>
            </a:r>
            <a:endParaRPr sz="2800" dirty="0">
              <a:uFill>
                <a:solidFill/>
              </a:uFill>
            </a:endParaRPr>
          </a:p>
        </p:txBody>
      </p:sp>
    </p:spTree>
    <p:extLst>
      <p:ext uri="{BB962C8B-B14F-4D97-AF65-F5344CB8AC3E}">
        <p14:creationId xmlns:p14="http://schemas.microsoft.com/office/powerpoint/2010/main" val="112081525"/>
      </p:ext>
    </p:extLst>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uFillTx/>
              </a:defRPr>
            </a:pPr>
            <a:r>
              <a:rPr sz="4400">
                <a:uFill>
                  <a:solidFill/>
                </a:uFill>
              </a:rPr>
              <a:t>Resources</a:t>
            </a:r>
          </a:p>
        </p:txBody>
      </p:sp>
      <p:sp>
        <p:nvSpPr>
          <p:cNvPr id="124" name="Shape 124"/>
          <p:cNvSpPr>
            <a:spLocks noGrp="1"/>
          </p:cNvSpPr>
          <p:nvPr>
            <p:ph type="body" idx="4294967295"/>
          </p:nvPr>
        </p:nvSpPr>
        <p:spPr>
          <a:xfrm>
            <a:off x="457200" y="1600199"/>
            <a:ext cx="7427169" cy="4525964"/>
          </a:xfrm>
          <a:prstGeom prst="rect">
            <a:avLst/>
          </a:prstGeom>
        </p:spPr>
        <p:txBody>
          <a:bodyPr/>
          <a:lstStyle/>
          <a:p>
            <a:pPr lvl="0">
              <a:spcBef>
                <a:spcPts val="600"/>
              </a:spcBef>
              <a:defRPr sz="1800">
                <a:uFillTx/>
              </a:defRPr>
            </a:pPr>
            <a:r>
              <a:rPr sz="2800" dirty="0" smtClean="0">
                <a:solidFill>
                  <a:srgbClr val="0433FF"/>
                </a:solidFill>
                <a:uFill>
                  <a:solidFill>
                    <a:srgbClr val="0433FF"/>
                  </a:solidFill>
                </a:uFill>
                <a:hlinkClick r:id="rId3"/>
              </a:rPr>
              <a:t>www.vcaa.vic.edu.au</a:t>
            </a:r>
            <a:endParaRPr lang="en-AU" sz="2800" dirty="0" smtClean="0">
              <a:solidFill>
                <a:srgbClr val="0433FF"/>
              </a:solidFill>
              <a:uFill>
                <a:solidFill>
                  <a:srgbClr val="0433FF"/>
                </a:solidFill>
              </a:uFill>
            </a:endParaRPr>
          </a:p>
          <a:p>
            <a:pPr lvl="0">
              <a:spcBef>
                <a:spcPts val="600"/>
              </a:spcBef>
              <a:defRPr sz="1800">
                <a:uFillTx/>
              </a:defRPr>
            </a:pPr>
            <a:endParaRPr lang="en-AU" sz="2800" dirty="0">
              <a:solidFill>
                <a:srgbClr val="0433FF"/>
              </a:solidFill>
              <a:uFill>
                <a:solidFill>
                  <a:srgbClr val="0433FF"/>
                </a:solidFill>
              </a:uFill>
            </a:endParaRPr>
          </a:p>
          <a:p>
            <a:pPr lvl="0">
              <a:spcBef>
                <a:spcPts val="600"/>
              </a:spcBef>
              <a:defRPr sz="1800">
                <a:uFillTx/>
              </a:defRPr>
            </a:pPr>
            <a:r>
              <a:rPr lang="en-AU" sz="2800" dirty="0">
                <a:hlinkClick r:id="rId4"/>
              </a:rPr>
              <a:t>http://www.ibo.org</a:t>
            </a:r>
            <a:r>
              <a:rPr lang="en-AU" sz="2800" dirty="0" smtClean="0">
                <a:hlinkClick r:id="rId4"/>
              </a:rPr>
              <a:t>/</a:t>
            </a:r>
            <a:endParaRPr lang="en-AU" sz="2800" dirty="0" smtClean="0"/>
          </a:p>
          <a:p>
            <a:pPr lvl="0">
              <a:spcBef>
                <a:spcPts val="600"/>
              </a:spcBef>
              <a:defRPr sz="1800">
                <a:uFillTx/>
              </a:defRPr>
            </a:pPr>
            <a:endParaRPr sz="2800" dirty="0">
              <a:uFill>
                <a:solidFill/>
              </a:uFill>
            </a:endParaRPr>
          </a:p>
          <a:p>
            <a:pPr lvl="0">
              <a:spcBef>
                <a:spcPts val="600"/>
              </a:spcBef>
              <a:defRPr sz="1800">
                <a:uFillTx/>
              </a:defRPr>
            </a:pPr>
            <a:r>
              <a:rPr sz="2800" smtClean="0">
                <a:solidFill>
                  <a:srgbClr val="0433FF"/>
                </a:solidFill>
                <a:uFill>
                  <a:solidFill>
                    <a:srgbClr val="0433FF"/>
                  </a:solidFill>
                </a:uFill>
                <a:hlinkClick r:id="rId5"/>
              </a:rPr>
              <a:t>https</a:t>
            </a:r>
            <a:r>
              <a:rPr sz="2800" dirty="0">
                <a:solidFill>
                  <a:srgbClr val="0433FF"/>
                </a:solidFill>
                <a:uFill>
                  <a:solidFill>
                    <a:srgbClr val="0433FF"/>
                  </a:solidFill>
                </a:uFill>
                <a:hlinkClick r:id="rId5"/>
              </a:rPr>
              <a:t>://</a:t>
            </a:r>
            <a:r>
              <a:rPr sz="2800" dirty="0" smtClean="0">
                <a:solidFill>
                  <a:srgbClr val="0433FF"/>
                </a:solidFill>
                <a:uFill>
                  <a:solidFill>
                    <a:srgbClr val="0433FF"/>
                  </a:solidFill>
                </a:uFill>
                <a:hlinkClick r:id="rId5"/>
              </a:rPr>
              <a:t>stllink.stleonards.vic.edu.au/Learning/Pages/default.aspx</a:t>
            </a:r>
            <a:endParaRPr lang="en-AU" sz="2800" dirty="0" smtClean="0">
              <a:solidFill>
                <a:srgbClr val="0433FF"/>
              </a:solidFill>
              <a:uFill>
                <a:solidFill>
                  <a:srgbClr val="0433FF"/>
                </a:solidFill>
              </a:uFill>
              <a:hlinkClick r:id="rId5"/>
            </a:endParaRPr>
          </a:p>
          <a:p>
            <a:pPr lvl="0">
              <a:spcBef>
                <a:spcPts val="600"/>
              </a:spcBef>
              <a:defRPr sz="1800">
                <a:uFillTx/>
              </a:defRPr>
            </a:pPr>
            <a:endParaRPr sz="2800" dirty="0">
              <a:solidFill>
                <a:srgbClr val="0433FF"/>
              </a:solidFill>
              <a:uFill>
                <a:solidFill>
                  <a:srgbClr val="0433FF"/>
                </a:solidFill>
              </a:uFill>
              <a:hlinkClick r:id="rId5"/>
            </a:endParaRPr>
          </a:p>
        </p:txBody>
      </p:sp>
    </p:spTree>
    <p:extLst>
      <p:ext uri="{BB962C8B-B14F-4D97-AF65-F5344CB8AC3E}">
        <p14:creationId xmlns:p14="http://schemas.microsoft.com/office/powerpoint/2010/main" val="3059752171"/>
      </p:ext>
    </p:extLst>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sset.png"/>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3170087020"/>
      </p:ext>
    </p:extLst>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asset.png"/>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1333502312"/>
      </p:ext>
    </p:extLst>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asset.png"/>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583217188"/>
      </p:ext>
    </p:extLst>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asset.png"/>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1271724377"/>
      </p:ext>
    </p:extLst>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asset.png"/>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951535786"/>
      </p:ext>
    </p:extLst>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asset.png"/>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1032605513"/>
      </p:ext>
    </p:extLst>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76672"/>
            <a:ext cx="8229600" cy="5256584"/>
          </a:xfrm>
        </p:spPr>
        <p:txBody>
          <a:bodyPr/>
          <a:lstStyle/>
          <a:p>
            <a:pPr algn="l"/>
            <a:r>
              <a:rPr lang="en-AU" dirty="0" smtClean="0">
                <a:solidFill>
                  <a:schemeClr val="tx2"/>
                </a:solidFill>
                <a:latin typeface="Arial" pitchFamily="34" charset="0"/>
                <a:cs typeface="Arial" pitchFamily="34" charset="0"/>
              </a:rPr>
              <a:t>The Home Front</a:t>
            </a:r>
            <a:br>
              <a:rPr lang="en-AU" dirty="0" smtClean="0">
                <a:solidFill>
                  <a:schemeClr val="tx2"/>
                </a:solidFill>
                <a:latin typeface="Arial" pitchFamily="34" charset="0"/>
                <a:cs typeface="Arial" pitchFamily="34" charset="0"/>
              </a:rPr>
            </a:br>
            <a:r>
              <a:rPr lang="en-AU" sz="4000" dirty="0" smtClean="0">
                <a:latin typeface="Arial" pitchFamily="34" charset="0"/>
                <a:cs typeface="Arial" pitchFamily="34" charset="0"/>
              </a:rPr>
              <a:t/>
            </a:r>
            <a:br>
              <a:rPr lang="en-AU" sz="4000" dirty="0" smtClean="0">
                <a:latin typeface="Arial" pitchFamily="34" charset="0"/>
                <a:cs typeface="Arial" pitchFamily="34" charset="0"/>
              </a:rPr>
            </a:br>
            <a:r>
              <a:rPr lang="en-AU" sz="4000" dirty="0" smtClean="0">
                <a:latin typeface="Arial" pitchFamily="34" charset="0"/>
                <a:cs typeface="Arial" pitchFamily="34" charset="0"/>
              </a:rPr>
              <a:t>Getting involved</a:t>
            </a:r>
            <a:br>
              <a:rPr lang="en-AU" sz="4000" dirty="0" smtClean="0">
                <a:latin typeface="Arial" pitchFamily="34" charset="0"/>
                <a:cs typeface="Arial" pitchFamily="34" charset="0"/>
              </a:rPr>
            </a:br>
            <a:r>
              <a:rPr lang="en-AU" sz="4000" dirty="0" smtClean="0">
                <a:latin typeface="Arial" pitchFamily="34" charset="0"/>
                <a:cs typeface="Arial" pitchFamily="34" charset="0"/>
              </a:rPr>
              <a:t/>
            </a:r>
            <a:br>
              <a:rPr lang="en-AU" sz="4000" dirty="0" smtClean="0">
                <a:latin typeface="Arial" pitchFamily="34" charset="0"/>
                <a:cs typeface="Arial" pitchFamily="34" charset="0"/>
              </a:rPr>
            </a:br>
            <a:r>
              <a:rPr lang="en-AU" sz="4000" dirty="0" smtClean="0">
                <a:latin typeface="Arial" pitchFamily="34" charset="0"/>
                <a:cs typeface="Arial" pitchFamily="34" charset="0"/>
              </a:rPr>
              <a:t>Multitasking</a:t>
            </a:r>
            <a:br>
              <a:rPr lang="en-AU" sz="4000" dirty="0" smtClean="0">
                <a:latin typeface="Arial" pitchFamily="34" charset="0"/>
                <a:cs typeface="Arial" pitchFamily="34" charset="0"/>
              </a:rPr>
            </a:br>
            <a:r>
              <a:rPr lang="en-AU" sz="4000" dirty="0" smtClean="0">
                <a:latin typeface="Arial" pitchFamily="34" charset="0"/>
                <a:cs typeface="Arial" pitchFamily="34" charset="0"/>
              </a:rPr>
              <a:t/>
            </a:r>
            <a:br>
              <a:rPr lang="en-AU" sz="4000" dirty="0" smtClean="0">
                <a:latin typeface="Arial" pitchFamily="34" charset="0"/>
                <a:cs typeface="Arial" pitchFamily="34" charset="0"/>
              </a:rPr>
            </a:br>
            <a:r>
              <a:rPr lang="en-AU" sz="4000" dirty="0" smtClean="0">
                <a:latin typeface="Arial" pitchFamily="34" charset="0"/>
                <a:cs typeface="Arial" pitchFamily="34" charset="0"/>
              </a:rPr>
              <a:t>Performance issues</a:t>
            </a:r>
            <a:br>
              <a:rPr lang="en-AU" sz="4000" dirty="0" smtClean="0">
                <a:latin typeface="Arial" pitchFamily="34" charset="0"/>
                <a:cs typeface="Arial" pitchFamily="34" charset="0"/>
              </a:rPr>
            </a:br>
            <a:r>
              <a:rPr lang="en-AU" sz="4000" dirty="0" smtClean="0">
                <a:latin typeface="Arial" pitchFamily="34" charset="0"/>
                <a:cs typeface="Arial" pitchFamily="34" charset="0"/>
              </a:rPr>
              <a:t/>
            </a:r>
            <a:br>
              <a:rPr lang="en-AU" sz="4000" dirty="0" smtClean="0">
                <a:latin typeface="Arial" pitchFamily="34" charset="0"/>
                <a:cs typeface="Arial" pitchFamily="34" charset="0"/>
              </a:rPr>
            </a:br>
            <a:r>
              <a:rPr lang="en-AU" sz="4000" dirty="0" smtClean="0">
                <a:latin typeface="Arial" pitchFamily="34" charset="0"/>
                <a:cs typeface="Arial" pitchFamily="34" charset="0"/>
              </a:rPr>
              <a:t>The procrastination trap</a:t>
            </a:r>
            <a:br>
              <a:rPr lang="en-AU" sz="4000" dirty="0" smtClean="0">
                <a:latin typeface="Arial" pitchFamily="34" charset="0"/>
                <a:cs typeface="Arial" pitchFamily="34" charset="0"/>
              </a:rPr>
            </a:br>
            <a:r>
              <a:rPr lang="en-AU" sz="4000" dirty="0" smtClean="0">
                <a:latin typeface="Arial" pitchFamily="34" charset="0"/>
                <a:cs typeface="Arial" pitchFamily="34" charset="0"/>
              </a:rPr>
              <a:t/>
            </a:r>
            <a:br>
              <a:rPr lang="en-AU" sz="4000" dirty="0" smtClean="0">
                <a:latin typeface="Arial" pitchFamily="34" charset="0"/>
                <a:cs typeface="Arial" pitchFamily="34" charset="0"/>
              </a:rPr>
            </a:br>
            <a:r>
              <a:rPr lang="en-AU" dirty="0" smtClean="0">
                <a:latin typeface="Arial" pitchFamily="34" charset="0"/>
                <a:cs typeface="Arial" pitchFamily="34" charset="0"/>
              </a:rPr>
              <a:t/>
            </a:r>
            <a:br>
              <a:rPr lang="en-AU" dirty="0" smtClean="0">
                <a:latin typeface="Arial" pitchFamily="34" charset="0"/>
                <a:cs typeface="Arial" pitchFamily="34" charset="0"/>
              </a:rPr>
            </a:br>
            <a:r>
              <a:rPr lang="en-AU" dirty="0" smtClean="0">
                <a:latin typeface="Arial" pitchFamily="34" charset="0"/>
                <a:cs typeface="Arial" pitchFamily="34" charset="0"/>
              </a:rPr>
              <a:t/>
            </a:r>
            <a:br>
              <a:rPr lang="en-AU" dirty="0" smtClean="0">
                <a:latin typeface="Arial" pitchFamily="34" charset="0"/>
                <a:cs typeface="Arial" pitchFamily="34" charset="0"/>
              </a:rPr>
            </a:br>
            <a:endParaRPr lang="en-AU" dirty="0">
              <a:latin typeface="Arial" pitchFamily="34" charset="0"/>
              <a:cs typeface="Arial" pitchFamily="34" charset="0"/>
            </a:endParaRPr>
          </a:p>
        </p:txBody>
      </p:sp>
    </p:spTree>
    <p:extLst>
      <p:ext uri="{BB962C8B-B14F-4D97-AF65-F5344CB8AC3E}">
        <p14:creationId xmlns:p14="http://schemas.microsoft.com/office/powerpoint/2010/main" val="13134994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asset.png"/>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2246160251"/>
      </p:ext>
    </p:extLst>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8335" y="3181075"/>
            <a:ext cx="7488832" cy="2800767"/>
          </a:xfrm>
          <a:prstGeom prst="rect">
            <a:avLst/>
          </a:prstGeom>
          <a:noFill/>
        </p:spPr>
        <p:txBody>
          <a:bodyPr wrap="square" rtlCol="0">
            <a:spAutoFit/>
          </a:bodyPr>
          <a:lstStyle/>
          <a:p>
            <a:pPr algn="ctr"/>
            <a:r>
              <a:rPr lang="en-AU" sz="2800" dirty="0" smtClean="0">
                <a:solidFill>
                  <a:schemeClr val="bg1"/>
                </a:solidFill>
                <a:latin typeface="Arial" pitchFamily="34" charset="0"/>
                <a:cs typeface="Arial" pitchFamily="34" charset="0"/>
              </a:rPr>
              <a:t>Studying and examination presentation</a:t>
            </a:r>
          </a:p>
          <a:p>
            <a:pPr algn="ctr"/>
            <a:endParaRPr lang="en-AU" sz="4000" b="1" dirty="0" smtClean="0">
              <a:solidFill>
                <a:schemeClr val="bg1"/>
              </a:solidFill>
              <a:latin typeface="Arial" pitchFamily="34" charset="0"/>
              <a:cs typeface="Arial" pitchFamily="34" charset="0"/>
            </a:endParaRPr>
          </a:p>
          <a:p>
            <a:pPr algn="ctr"/>
            <a:r>
              <a:rPr lang="en-AU" sz="4000" b="1" dirty="0" smtClean="0">
                <a:solidFill>
                  <a:schemeClr val="bg1"/>
                </a:solidFill>
                <a:latin typeface="Arial" pitchFamily="34" charset="0"/>
                <a:cs typeface="Arial" pitchFamily="34" charset="0"/>
              </a:rPr>
              <a:t>Julianne Dennett</a:t>
            </a:r>
          </a:p>
          <a:p>
            <a:pPr algn="ctr"/>
            <a:r>
              <a:rPr lang="en-AU" sz="4000" b="1" dirty="0" smtClean="0">
                <a:solidFill>
                  <a:schemeClr val="bg1"/>
                </a:solidFill>
                <a:latin typeface="Arial" pitchFamily="34" charset="0"/>
                <a:cs typeface="Arial" pitchFamily="34" charset="0"/>
              </a:rPr>
              <a:t>Deputy Head of Senior School</a:t>
            </a:r>
          </a:p>
          <a:p>
            <a:pPr algn="ctr"/>
            <a:endParaRPr lang="en-AU" sz="2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83916640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hape 19"/>
          <p:cNvSpPr>
            <a:spLocks noGrp="1"/>
          </p:cNvSpPr>
          <p:nvPr>
            <p:ph type="title" idx="4294967295"/>
          </p:nvPr>
        </p:nvSpPr>
        <p:spPr>
          <a:xfrm>
            <a:off x="4400550" y="125413"/>
            <a:ext cx="4743450" cy="3557587"/>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lstStyle>
            <a:lvl1pPr marL="0" marR="0" defTabSz="584200">
              <a:defRPr sz="8400">
                <a:uFillTx/>
                <a:latin typeface="Gill Sans Light"/>
                <a:ea typeface="Gill Sans Light"/>
                <a:cs typeface="Gill Sans Light"/>
                <a:sym typeface="Gill Sans Light"/>
              </a:defRPr>
            </a:lvl1pPr>
          </a:lstStyle>
          <a:p>
            <a:pPr lvl="0">
              <a:defRPr sz="1800"/>
            </a:pPr>
            <a:r>
              <a:rPr lang="en-AU" sz="3200" dirty="0" smtClean="0">
                <a:solidFill>
                  <a:srgbClr val="0070C0"/>
                </a:solidFill>
              </a:rPr>
              <a:t>The use it or lose it principle of learning</a:t>
            </a:r>
            <a:endParaRPr sz="3200" dirty="0">
              <a:solidFill>
                <a:srgbClr val="0070C0"/>
              </a:solidFill>
            </a:endParaRPr>
          </a:p>
        </p:txBody>
      </p:sp>
      <p:pic>
        <p:nvPicPr>
          <p:cNvPr id="20" name="leg-cross-section.png"/>
          <p:cNvPicPr/>
          <p:nvPr/>
        </p:nvPicPr>
        <p:blipFill>
          <a:blip r:embed="rId3">
            <a:extLst/>
          </a:blip>
          <a:stretch>
            <a:fillRect/>
          </a:stretch>
        </p:blipFill>
        <p:spPr>
          <a:xfrm>
            <a:off x="899592" y="116632"/>
            <a:ext cx="3260200" cy="6389992"/>
          </a:xfrm>
          <a:prstGeom prst="rect">
            <a:avLst/>
          </a:prstGeom>
          <a:ln w="12700">
            <a:miter lim="400000"/>
          </a:ln>
        </p:spPr>
      </p:pic>
      <p:sp>
        <p:nvSpPr>
          <p:cNvPr id="21" name="Shape 21"/>
          <p:cNvSpPr/>
          <p:nvPr/>
        </p:nvSpPr>
        <p:spPr>
          <a:xfrm>
            <a:off x="154973" y="2231790"/>
            <a:ext cx="744620" cy="837170"/>
          </a:xfrm>
          <a:prstGeom prst="rect">
            <a:avLst/>
          </a:prstGeom>
          <a:solidFill>
            <a:srgbClr val="FFFFFF"/>
          </a:solidFill>
          <a:ln w="12700">
            <a:miter lim="400000"/>
          </a:ln>
        </p:spPr>
        <p:txBody>
          <a:bodyPr lIns="0" tIns="0" rIns="0" bIns="0" anchor="ctr"/>
          <a:lstStyle/>
          <a:p>
            <a:pPr lvl="0"/>
            <a:endParaRPr sz="1266"/>
          </a:p>
        </p:txBody>
      </p:sp>
      <p:sp>
        <p:nvSpPr>
          <p:cNvPr id="22" name="Shape 22"/>
          <p:cNvSpPr/>
          <p:nvPr/>
        </p:nvSpPr>
        <p:spPr>
          <a:xfrm>
            <a:off x="154972" y="4540940"/>
            <a:ext cx="744621" cy="184204"/>
          </a:xfrm>
          <a:prstGeom prst="rect">
            <a:avLst/>
          </a:prstGeom>
          <a:solidFill>
            <a:srgbClr val="FFFFFF"/>
          </a:solidFill>
          <a:ln w="12700">
            <a:miter lim="400000"/>
          </a:ln>
        </p:spPr>
        <p:txBody>
          <a:bodyPr lIns="0" tIns="0" rIns="0" bIns="0" anchor="ctr"/>
          <a:lstStyle/>
          <a:p>
            <a:pPr lvl="0"/>
            <a:endParaRPr sz="1266"/>
          </a:p>
        </p:txBody>
      </p:sp>
    </p:spTree>
    <p:extLst>
      <p:ext uri="{BB962C8B-B14F-4D97-AF65-F5344CB8AC3E}">
        <p14:creationId xmlns:p14="http://schemas.microsoft.com/office/powerpoint/2010/main" val="1435874762"/>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iterate>
                                    <p:tmAbs val="0"/>
                                  </p:iterate>
                                  <p:childTnLst>
                                    <p:animEffect transition="out" filter="dissolve">
                                      <p:cBhvr>
                                        <p:cTn id="6" dur="1000" fill="hold"/>
                                        <p:tgtEl>
                                          <p:spTgt spid="21"/>
                                        </p:tgtEl>
                                      </p:cBhvr>
                                    </p:animEffect>
                                    <p:set>
                                      <p:cBhvr>
                                        <p:cTn id="7" fill="hold">
                                          <p:stCondLst>
                                            <p:cond delay="1000"/>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iterate>
                                    <p:tmAbs val="0"/>
                                  </p:iterate>
                                  <p:childTnLst>
                                    <p:animEffect transition="out" filter="dissolve">
                                      <p:cBhvr>
                                        <p:cTn id="11" dur="1000" fill="hold"/>
                                        <p:tgtEl>
                                          <p:spTgt spid="22"/>
                                        </p:tgtEl>
                                      </p:cBhvr>
                                    </p:animEffect>
                                    <p:set>
                                      <p:cBhvr>
                                        <p:cTn id="12" fill="hold">
                                          <p:stCondLst>
                                            <p:cond delay="100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dvAuto="0"/>
      <p:bldP spid="22"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533871"/>
            <a:ext cx="7920880" cy="461665"/>
          </a:xfrm>
          <a:prstGeom prst="rect">
            <a:avLst/>
          </a:prstGeom>
          <a:noFill/>
        </p:spPr>
        <p:txBody>
          <a:bodyPr wrap="square" rtlCol="0">
            <a:spAutoFit/>
          </a:bodyPr>
          <a:lstStyle/>
          <a:p>
            <a:r>
              <a:rPr lang="en-AU" sz="2400" b="1" dirty="0" smtClean="0">
                <a:solidFill>
                  <a:srgbClr val="003D7E"/>
                </a:solidFill>
                <a:latin typeface="Arial" panose="020B0604020202020204" pitchFamily="34" charset="0"/>
                <a:cs typeface="Arial" panose="020B0604020202020204" pitchFamily="34" charset="0"/>
              </a:rPr>
              <a:t>Attention: mindfulness and deep processing</a:t>
            </a:r>
            <a:endParaRPr lang="en-AU" sz="2400" dirty="0">
              <a:solidFill>
                <a:srgbClr val="003D7E"/>
              </a:solidFill>
              <a:latin typeface="Arial" panose="020B0604020202020204" pitchFamily="34" charset="0"/>
              <a:cs typeface="Arial" panose="020B0604020202020204" pitchFamily="34" charset="0"/>
            </a:endParaRPr>
          </a:p>
        </p:txBody>
      </p:sp>
      <p:sp>
        <p:nvSpPr>
          <p:cNvPr id="6" name="TextBox 5"/>
          <p:cNvSpPr txBox="1"/>
          <p:nvPr/>
        </p:nvSpPr>
        <p:spPr>
          <a:xfrm>
            <a:off x="755576" y="1556792"/>
            <a:ext cx="7488832" cy="4524315"/>
          </a:xfrm>
          <a:prstGeom prst="rect">
            <a:avLst/>
          </a:prstGeom>
          <a:noFill/>
        </p:spPr>
        <p:txBody>
          <a:bodyPr wrap="square" rtlCol="0">
            <a:spAutoFit/>
          </a:bodyPr>
          <a:lstStyle/>
          <a:p>
            <a:pPr marL="285750" indent="-285750">
              <a:buFont typeface="Arial" panose="020B0604020202020204" pitchFamily="34" charset="0"/>
              <a:buChar char="•"/>
            </a:pPr>
            <a:r>
              <a:rPr lang="en-AU" b="1" dirty="0" smtClean="0"/>
              <a:t>Wasting time </a:t>
            </a:r>
            <a:r>
              <a:rPr lang="en-AU" dirty="0" smtClean="0"/>
              <a:t>– We read &amp; re-read because the mind wanders off without realising</a:t>
            </a:r>
          </a:p>
          <a:p>
            <a:pPr marL="285750" indent="-285750">
              <a:buFont typeface="Arial" panose="020B0604020202020204" pitchFamily="34" charset="0"/>
              <a:buChar char="•"/>
            </a:pPr>
            <a:r>
              <a:rPr lang="en-AU" b="1" dirty="0" smtClean="0"/>
              <a:t>Effects on the Brain </a:t>
            </a:r>
            <a:r>
              <a:rPr lang="en-AU" dirty="0" smtClean="0"/>
              <a:t>– un-mindfulness or inattention makes the brain unfit; it does not develop connections effectively and ages faster.</a:t>
            </a:r>
          </a:p>
          <a:p>
            <a:pPr marL="285750" indent="-285750">
              <a:buFont typeface="Arial" panose="020B0604020202020204" pitchFamily="34" charset="0"/>
              <a:buChar char="•"/>
            </a:pPr>
            <a:r>
              <a:rPr lang="en-AU" b="1" dirty="0" smtClean="0"/>
              <a:t>Not understanding </a:t>
            </a:r>
            <a:r>
              <a:rPr lang="en-AU" dirty="0" smtClean="0"/>
              <a:t>– Are we attending to what is being explained and listening or is our attention misdirected into an internal dialogue ‘I can’t do this.’</a:t>
            </a:r>
          </a:p>
          <a:p>
            <a:pPr marL="285750" indent="-285750">
              <a:buFont typeface="Arial" panose="020B0604020202020204" pitchFamily="34" charset="0"/>
              <a:buChar char="•"/>
            </a:pPr>
            <a:r>
              <a:rPr lang="en-AU" b="1" dirty="0" smtClean="0"/>
              <a:t>If we practise distraction we get good at it </a:t>
            </a:r>
            <a:r>
              <a:rPr lang="en-AU" dirty="0" smtClean="0"/>
              <a:t> </a:t>
            </a:r>
          </a:p>
          <a:p>
            <a:pPr marL="285750" indent="-285750">
              <a:buFont typeface="Arial" panose="020B0604020202020204" pitchFamily="34" charset="0"/>
              <a:buChar char="•"/>
            </a:pPr>
            <a:r>
              <a:rPr lang="en-AU" dirty="0" smtClean="0"/>
              <a:t>A hallmark of successful &amp; happy people is that we can get on with necessary things even when they would rather not – deal with </a:t>
            </a:r>
            <a:r>
              <a:rPr lang="en-AU" b="1" dirty="0" smtClean="0"/>
              <a:t>procrastination.</a:t>
            </a:r>
          </a:p>
          <a:p>
            <a:pPr marL="285750" indent="-285750">
              <a:buFont typeface="Arial" panose="020B0604020202020204" pitchFamily="34" charset="0"/>
              <a:buChar char="•"/>
            </a:pPr>
            <a:r>
              <a:rPr lang="en-AU" b="1" dirty="0" smtClean="0"/>
              <a:t>Poor Memory: </a:t>
            </a:r>
            <a:r>
              <a:rPr lang="en-AU" dirty="0" smtClean="0"/>
              <a:t>notice and recall  </a:t>
            </a:r>
            <a:r>
              <a:rPr lang="en-AU" dirty="0" smtClean="0">
                <a:solidFill>
                  <a:srgbClr val="00B0F0"/>
                </a:solidFill>
              </a:rPr>
              <a:t>(</a:t>
            </a:r>
            <a:r>
              <a:rPr lang="en-AU" dirty="0" err="1" smtClean="0">
                <a:solidFill>
                  <a:srgbClr val="00B0F0"/>
                </a:solidFill>
              </a:rPr>
              <a:t>Hassed</a:t>
            </a:r>
            <a:r>
              <a:rPr lang="en-AU" dirty="0" smtClean="0">
                <a:solidFill>
                  <a:srgbClr val="00B0F0"/>
                </a:solidFill>
              </a:rPr>
              <a:t> and Chambers: Mindful Learning) </a:t>
            </a:r>
            <a:r>
              <a:rPr lang="en-AU" b="1" dirty="0" smtClean="0">
                <a:solidFill>
                  <a:srgbClr val="FF0000"/>
                </a:solidFill>
              </a:rPr>
              <a:t>Activity 1. on attending below</a:t>
            </a:r>
            <a:endParaRPr lang="en-AU" b="1" dirty="0">
              <a:solidFill>
                <a:srgbClr val="FF0000"/>
              </a:solidFill>
              <a:hlinkClick r:id="rId2"/>
            </a:endParaRPr>
          </a:p>
          <a:p>
            <a:pPr marL="285750" indent="-285750">
              <a:buFont typeface="Arial" panose="020B0604020202020204" pitchFamily="34" charset="0"/>
              <a:buChar char="•"/>
            </a:pPr>
            <a:r>
              <a:rPr lang="en-AU" b="1" dirty="0" smtClean="0">
                <a:solidFill>
                  <a:schemeClr val="tx1">
                    <a:lumMod val="95000"/>
                    <a:lumOff val="5000"/>
                  </a:schemeClr>
                </a:solidFill>
                <a:hlinkClick r:id="rId2"/>
              </a:rPr>
              <a:t>https</a:t>
            </a:r>
            <a:r>
              <a:rPr lang="en-AU" b="1" dirty="0">
                <a:solidFill>
                  <a:schemeClr val="tx1">
                    <a:lumMod val="95000"/>
                    <a:lumOff val="5000"/>
                  </a:schemeClr>
                </a:solidFill>
                <a:hlinkClick r:id="rId2"/>
              </a:rPr>
              <a:t>://</a:t>
            </a:r>
            <a:r>
              <a:rPr lang="en-AU" b="1" dirty="0" smtClean="0">
                <a:solidFill>
                  <a:schemeClr val="tx1">
                    <a:lumMod val="95000"/>
                    <a:lumOff val="5000"/>
                  </a:schemeClr>
                </a:solidFill>
                <a:hlinkClick r:id="rId2"/>
              </a:rPr>
              <a:t>activememory.com/playzone/freeplay/games</a:t>
            </a:r>
            <a:endParaRPr lang="en-AU" b="1" dirty="0" smtClean="0">
              <a:solidFill>
                <a:schemeClr val="tx1">
                  <a:lumMod val="95000"/>
                  <a:lumOff val="5000"/>
                </a:schemeClr>
              </a:solidFill>
            </a:endParaRPr>
          </a:p>
          <a:p>
            <a:pPr marL="285750" indent="-285750">
              <a:buFont typeface="Arial" panose="020B0604020202020204" pitchFamily="34" charset="0"/>
              <a:buChar char="•"/>
            </a:pPr>
            <a:r>
              <a:rPr lang="en-AU" b="1" dirty="0">
                <a:solidFill>
                  <a:srgbClr val="FF0000"/>
                </a:solidFill>
              </a:rPr>
              <a:t>Activity </a:t>
            </a:r>
            <a:r>
              <a:rPr lang="en-AU" b="1" dirty="0" smtClean="0">
                <a:solidFill>
                  <a:srgbClr val="FF0000"/>
                </a:solidFill>
              </a:rPr>
              <a:t>2. Acronym</a:t>
            </a:r>
            <a:endParaRPr lang="en-AU" b="1" dirty="0" smtClean="0">
              <a:solidFill>
                <a:schemeClr val="tx1">
                  <a:lumMod val="95000"/>
                  <a:lumOff val="5000"/>
                </a:schemeClr>
              </a:solidFill>
            </a:endParaRPr>
          </a:p>
          <a:p>
            <a:pPr marL="285750" indent="-285750">
              <a:buFont typeface="Arial" panose="020B0604020202020204" pitchFamily="34" charset="0"/>
              <a:buChar char="•"/>
            </a:pPr>
            <a:endParaRPr lang="en-AU" b="1" dirty="0" smtClean="0">
              <a:solidFill>
                <a:schemeClr val="tx1">
                  <a:lumMod val="95000"/>
                  <a:lumOff val="5000"/>
                </a:schemeClr>
              </a:solidFill>
            </a:endParaRPr>
          </a:p>
        </p:txBody>
      </p:sp>
    </p:spTree>
    <p:extLst>
      <p:ext uri="{BB962C8B-B14F-4D97-AF65-F5344CB8AC3E}">
        <p14:creationId xmlns:p14="http://schemas.microsoft.com/office/powerpoint/2010/main" val="376062878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533871"/>
            <a:ext cx="7920880" cy="461665"/>
          </a:xfrm>
          <a:prstGeom prst="rect">
            <a:avLst/>
          </a:prstGeom>
          <a:noFill/>
        </p:spPr>
        <p:txBody>
          <a:bodyPr wrap="square" rtlCol="0">
            <a:spAutoFit/>
          </a:bodyPr>
          <a:lstStyle/>
          <a:p>
            <a:r>
              <a:rPr lang="en-AU" sz="2400" b="1" dirty="0" smtClean="0">
                <a:solidFill>
                  <a:srgbClr val="003D7E"/>
                </a:solidFill>
                <a:latin typeface="Arial" panose="020B0604020202020204" pitchFamily="34" charset="0"/>
                <a:cs typeface="Arial" panose="020B0604020202020204" pitchFamily="34" charset="0"/>
              </a:rPr>
              <a:t>Steps to better study</a:t>
            </a:r>
            <a:endParaRPr lang="en-AU" sz="2400" dirty="0">
              <a:solidFill>
                <a:srgbClr val="003D7E"/>
              </a:solidFill>
              <a:latin typeface="Arial" panose="020B0604020202020204" pitchFamily="34" charset="0"/>
              <a:cs typeface="Arial" panose="020B0604020202020204" pitchFamily="34" charset="0"/>
            </a:endParaRPr>
          </a:p>
        </p:txBody>
      </p:sp>
      <p:sp>
        <p:nvSpPr>
          <p:cNvPr id="9" name="TextBox 8"/>
          <p:cNvSpPr txBox="1"/>
          <p:nvPr/>
        </p:nvSpPr>
        <p:spPr>
          <a:xfrm>
            <a:off x="1043608" y="3501008"/>
            <a:ext cx="7344816" cy="646331"/>
          </a:xfrm>
          <a:prstGeom prst="rect">
            <a:avLst/>
          </a:prstGeom>
          <a:noFill/>
        </p:spPr>
        <p:txBody>
          <a:bodyPr wrap="square" rtlCol="0">
            <a:spAutoFit/>
          </a:bodyPr>
          <a:lstStyle/>
          <a:p>
            <a:endParaRPr lang="en-AU" dirty="0" smtClean="0"/>
          </a:p>
          <a:p>
            <a:pPr marL="285750" indent="-285750">
              <a:buFont typeface="Arial" panose="020B0604020202020204" pitchFamily="34" charset="0"/>
              <a:buChar char="•"/>
            </a:pPr>
            <a:endParaRPr lang="en-AU" dirty="0" smtClean="0"/>
          </a:p>
        </p:txBody>
      </p:sp>
      <p:sp>
        <p:nvSpPr>
          <p:cNvPr id="2" name="TextBox 1"/>
          <p:cNvSpPr txBox="1"/>
          <p:nvPr/>
        </p:nvSpPr>
        <p:spPr>
          <a:xfrm>
            <a:off x="1043608" y="1700808"/>
            <a:ext cx="6408712" cy="5632311"/>
          </a:xfrm>
          <a:prstGeom prst="rect">
            <a:avLst/>
          </a:prstGeom>
          <a:noFill/>
        </p:spPr>
        <p:txBody>
          <a:bodyPr wrap="square" rtlCol="0">
            <a:spAutoFit/>
          </a:bodyPr>
          <a:lstStyle/>
          <a:p>
            <a:pPr marL="342900" indent="-342900">
              <a:buAutoNum type="arabicPeriod"/>
            </a:pPr>
            <a:r>
              <a:rPr lang="en-AU" dirty="0" smtClean="0"/>
              <a:t>Prepare  - read ahead and take notes; refer to the </a:t>
            </a:r>
            <a:r>
              <a:rPr lang="en-AU" dirty="0"/>
              <a:t>study design or syllabus</a:t>
            </a:r>
            <a:endParaRPr lang="en-AU" dirty="0" smtClean="0"/>
          </a:p>
          <a:p>
            <a:pPr marL="342900" indent="-342900">
              <a:buAutoNum type="arabicPeriod"/>
            </a:pPr>
            <a:r>
              <a:rPr lang="en-AU" dirty="0" smtClean="0"/>
              <a:t>Use record book, planner and work back from the examination date</a:t>
            </a:r>
          </a:p>
          <a:p>
            <a:pPr marL="342900" indent="-342900">
              <a:buAutoNum type="arabicPeriod"/>
            </a:pPr>
            <a:r>
              <a:rPr lang="en-AU" dirty="0" smtClean="0"/>
              <a:t>Pay attention in class; learn as you do your homework and do brain training to increase attention</a:t>
            </a:r>
          </a:p>
          <a:p>
            <a:pPr marL="342900" indent="-342900">
              <a:buAutoNum type="arabicPeriod"/>
            </a:pPr>
            <a:r>
              <a:rPr lang="en-AU" dirty="0" smtClean="0"/>
              <a:t>Check and plan learning: Use internet revision resources: PowerPoints, apps</a:t>
            </a:r>
          </a:p>
          <a:p>
            <a:pPr marL="342900" indent="-342900">
              <a:buAutoNum type="arabicPeriod"/>
            </a:pPr>
            <a:r>
              <a:rPr lang="en-AU" dirty="0" smtClean="0"/>
              <a:t>Know and understand mark schemes</a:t>
            </a:r>
          </a:p>
          <a:p>
            <a:pPr marL="342900" indent="-342900">
              <a:buAutoNum type="arabicPeriod"/>
            </a:pPr>
            <a:r>
              <a:rPr lang="en-AU" dirty="0" smtClean="0"/>
              <a:t>Know Command (key) terms, pull questions apart, plan, checklists</a:t>
            </a:r>
          </a:p>
          <a:p>
            <a:pPr marL="342900" indent="-342900">
              <a:buAutoNum type="arabicPeriod"/>
            </a:pPr>
            <a:r>
              <a:rPr lang="en-AU" dirty="0" smtClean="0"/>
              <a:t>Do practice questions as you learn</a:t>
            </a:r>
          </a:p>
          <a:p>
            <a:pPr marL="342900" indent="-342900">
              <a:buAutoNum type="arabicPeriod"/>
            </a:pPr>
            <a:r>
              <a:rPr lang="en-AU" dirty="0" smtClean="0"/>
              <a:t>Do practice exams as you re-learn –  at first not to time and then to time.</a:t>
            </a:r>
          </a:p>
          <a:p>
            <a:pPr marL="342900" indent="-342900">
              <a:buAutoNum type="arabicPeriod"/>
            </a:pPr>
            <a:r>
              <a:rPr lang="en-AU" dirty="0" smtClean="0"/>
              <a:t>Eat, sleep, exercise and drink well – you don’t have enough time when you don’t plan your time.</a:t>
            </a:r>
          </a:p>
          <a:p>
            <a:pPr marL="342900" indent="-342900">
              <a:buAutoNum type="arabicPeriod"/>
            </a:pPr>
            <a:endParaRPr lang="en-AU" dirty="0" smtClean="0"/>
          </a:p>
          <a:p>
            <a:pPr marL="342900" indent="-342900">
              <a:buAutoNum type="arabicPeriod"/>
            </a:pPr>
            <a:endParaRPr lang="en-AU" dirty="0" smtClean="0"/>
          </a:p>
          <a:p>
            <a:pPr marL="342900" indent="-342900">
              <a:buAutoNum type="arabicPeriod"/>
            </a:pPr>
            <a:endParaRPr lang="en-AU" dirty="0" smtClean="0"/>
          </a:p>
          <a:p>
            <a:pPr marL="342900" indent="-342900">
              <a:buAutoNum type="arabicPeriod"/>
            </a:pPr>
            <a:endParaRPr lang="en-AU" dirty="0"/>
          </a:p>
        </p:txBody>
      </p:sp>
    </p:spTree>
    <p:extLst>
      <p:ext uri="{BB962C8B-B14F-4D97-AF65-F5344CB8AC3E}">
        <p14:creationId xmlns:p14="http://schemas.microsoft.com/office/powerpoint/2010/main" val="345370823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a:t/>
            </a:r>
            <a:br>
              <a:rPr lang="en-AU" sz="3200" dirty="0"/>
            </a:br>
            <a:r>
              <a:rPr lang="en-AU" sz="3200" dirty="0" smtClean="0"/>
              <a:t/>
            </a:r>
            <a:br>
              <a:rPr lang="en-AU" sz="3200" dirty="0" smtClean="0"/>
            </a:br>
            <a:endParaRPr lang="en-AU" sz="3200" dirty="0"/>
          </a:p>
        </p:txBody>
      </p:sp>
      <p:sp>
        <p:nvSpPr>
          <p:cNvPr id="3" name="Content Placeholder 2"/>
          <p:cNvSpPr>
            <a:spLocks noGrp="1"/>
          </p:cNvSpPr>
          <p:nvPr>
            <p:ph sz="half" idx="1"/>
          </p:nvPr>
        </p:nvSpPr>
        <p:spPr/>
        <p:txBody>
          <a:bodyPr>
            <a:normAutofit fontScale="32500" lnSpcReduction="20000"/>
          </a:bodyPr>
          <a:lstStyle/>
          <a:p>
            <a:pPr marL="0" indent="0">
              <a:buNone/>
            </a:pPr>
            <a:r>
              <a:rPr lang="en-AU" sz="5100" b="1" dirty="0" smtClean="0">
                <a:solidFill>
                  <a:srgbClr val="FF0000"/>
                </a:solidFill>
              </a:rPr>
              <a:t>VCE Unit 3/4</a:t>
            </a:r>
          </a:p>
          <a:p>
            <a:pPr marL="0" indent="0">
              <a:buNone/>
            </a:pPr>
            <a:r>
              <a:rPr lang="en-AU" sz="5100" dirty="0" smtClean="0">
                <a:solidFill>
                  <a:srgbClr val="7030A0"/>
                </a:solidFill>
              </a:rPr>
              <a:t>The course, past exams, examiners reports, exam timetables are available to everyone</a:t>
            </a:r>
            <a:r>
              <a:rPr lang="en-AU" dirty="0" smtClean="0"/>
              <a:t>.</a:t>
            </a:r>
          </a:p>
          <a:p>
            <a:pPr marL="0" indent="0">
              <a:buNone/>
            </a:pPr>
            <a:endParaRPr lang="en-AU" dirty="0"/>
          </a:p>
          <a:p>
            <a:pPr marL="0" indent="0">
              <a:buNone/>
            </a:pPr>
            <a:endParaRPr lang="en-AU" dirty="0" smtClean="0"/>
          </a:p>
          <a:p>
            <a:pPr marL="0" indent="0">
              <a:buNone/>
            </a:pPr>
            <a:endParaRPr lang="en-AU" dirty="0" smtClean="0"/>
          </a:p>
          <a:p>
            <a:pPr marL="0" indent="0">
              <a:buNone/>
            </a:pPr>
            <a:r>
              <a:rPr lang="en-AU" sz="5000" dirty="0" smtClean="0">
                <a:hlinkClick r:id="rId2"/>
              </a:rPr>
              <a:t>http://www.vcaa.vic.edu.au/Pages/index.aspx</a:t>
            </a:r>
            <a:endParaRPr lang="en-AU" sz="5000" dirty="0" smtClean="0"/>
          </a:p>
          <a:p>
            <a:pPr marL="0" indent="0">
              <a:buNone/>
            </a:pPr>
            <a:endParaRPr lang="en-AU" dirty="0"/>
          </a:p>
          <a:p>
            <a:pPr marL="0" indent="0">
              <a:buNone/>
            </a:pPr>
            <a:endParaRPr lang="en-AU" dirty="0" smtClean="0"/>
          </a:p>
          <a:p>
            <a:r>
              <a:rPr lang="en-US" b="1" dirty="0" smtClean="0">
                <a:effectLst/>
              </a:rPr>
              <a:t>General Achievement Test (GAT)</a:t>
            </a:r>
            <a:r>
              <a:rPr lang="en-US" dirty="0" smtClean="0">
                <a:effectLst/>
              </a:rPr>
              <a:t> </a:t>
            </a:r>
            <a:br>
              <a:rPr lang="en-US" dirty="0" smtClean="0">
                <a:effectLst/>
              </a:rPr>
            </a:br>
            <a:r>
              <a:rPr lang="en-US" dirty="0" smtClean="0">
                <a:effectLst/>
              </a:rPr>
              <a:t>Wednesday 11 June, 10.00 am – 1.15 pm</a:t>
            </a:r>
          </a:p>
          <a:p>
            <a:r>
              <a:rPr lang="en-US" b="1" dirty="0" smtClean="0">
                <a:effectLst/>
              </a:rPr>
              <a:t>October Performance and Languages Oral Examinations</a:t>
            </a:r>
            <a:r>
              <a:rPr lang="en-US" dirty="0" smtClean="0">
                <a:effectLst/>
              </a:rPr>
              <a:t> </a:t>
            </a:r>
            <a:br>
              <a:rPr lang="en-US" dirty="0" smtClean="0">
                <a:effectLst/>
              </a:rPr>
            </a:br>
            <a:r>
              <a:rPr lang="en-US" dirty="0" smtClean="0">
                <a:effectLst/>
              </a:rPr>
              <a:t>Monday 6 October – Sunday 2 November</a:t>
            </a:r>
          </a:p>
          <a:p>
            <a:r>
              <a:rPr lang="en-US" b="1" dirty="0" smtClean="0">
                <a:effectLst/>
              </a:rPr>
              <a:t>October/November Written Examinations</a:t>
            </a:r>
            <a:r>
              <a:rPr lang="en-US" dirty="0" smtClean="0">
                <a:effectLst/>
              </a:rPr>
              <a:t> </a:t>
            </a:r>
            <a:br>
              <a:rPr lang="en-US" dirty="0" smtClean="0">
                <a:effectLst/>
              </a:rPr>
            </a:br>
            <a:r>
              <a:rPr lang="en-US" dirty="0" smtClean="0">
                <a:effectLst/>
              </a:rPr>
              <a:t>Wednesday 29 October – Friday 21 November</a:t>
            </a:r>
          </a:p>
          <a:p>
            <a:r>
              <a:rPr lang="en-US" dirty="0" smtClean="0">
                <a:effectLst/>
              </a:rPr>
              <a:t>The 2014 VCE end-of-year written examination </a:t>
            </a:r>
          </a:p>
          <a:p>
            <a:r>
              <a:rPr lang="en-US" dirty="0" smtClean="0">
                <a:effectLst/>
              </a:rPr>
              <a:t>timetable will be published in May.</a:t>
            </a:r>
          </a:p>
          <a:p>
            <a:endParaRPr lang="en-US" dirty="0"/>
          </a:p>
          <a:p>
            <a:endParaRPr lang="en-US" dirty="0" smtClean="0">
              <a:effectLst/>
            </a:endParaRPr>
          </a:p>
          <a:p>
            <a:pPr marL="0" indent="0">
              <a:buNone/>
            </a:pPr>
            <a:r>
              <a:rPr lang="en-AU" b="1" dirty="0" smtClean="0">
                <a:solidFill>
                  <a:srgbClr val="FF0000"/>
                </a:solidFill>
              </a:rPr>
              <a:t> </a:t>
            </a:r>
            <a:r>
              <a:rPr lang="en-AU" sz="5100" b="1" dirty="0" smtClean="0">
                <a:solidFill>
                  <a:srgbClr val="FF0000"/>
                </a:solidFill>
              </a:rPr>
              <a:t>VCE Unit ½ are available on Stlink</a:t>
            </a:r>
          </a:p>
          <a:p>
            <a:pPr marL="0" indent="0">
              <a:buNone/>
            </a:pPr>
            <a:endParaRPr lang="en-AU" sz="5100" b="1" dirty="0">
              <a:solidFill>
                <a:srgbClr val="FF0000"/>
              </a:solidFill>
            </a:endParaRPr>
          </a:p>
          <a:p>
            <a:pPr marL="0" indent="0">
              <a:buNone/>
            </a:pPr>
            <a:r>
              <a:rPr lang="en-AU" sz="5100" dirty="0" smtClean="0">
                <a:solidFill>
                  <a:srgbClr val="FF0000"/>
                </a:solidFill>
                <a:hlinkClick r:id="rId3"/>
              </a:rPr>
              <a:t>http://learn.stleonards.vic.edu.au/vceinfo/</a:t>
            </a:r>
            <a:endParaRPr lang="en-AU" sz="5100" dirty="0" smtClean="0">
              <a:solidFill>
                <a:srgbClr val="FF0000"/>
              </a:solidFill>
            </a:endParaRPr>
          </a:p>
          <a:p>
            <a:pPr marL="0" indent="0">
              <a:buNone/>
            </a:pPr>
            <a:endParaRPr lang="en-AU" sz="5100" b="1" dirty="0">
              <a:solidFill>
                <a:srgbClr val="FF0000"/>
              </a:solidFill>
            </a:endParaRPr>
          </a:p>
        </p:txBody>
      </p:sp>
      <p:sp>
        <p:nvSpPr>
          <p:cNvPr id="4" name="Content Placeholder 3"/>
          <p:cNvSpPr>
            <a:spLocks noGrp="1"/>
          </p:cNvSpPr>
          <p:nvPr>
            <p:ph sz="half" idx="2"/>
          </p:nvPr>
        </p:nvSpPr>
        <p:spPr/>
        <p:txBody>
          <a:bodyPr>
            <a:normAutofit fontScale="32500" lnSpcReduction="20000"/>
          </a:bodyPr>
          <a:lstStyle/>
          <a:p>
            <a:pPr marL="0" indent="0">
              <a:buNone/>
            </a:pPr>
            <a:r>
              <a:rPr lang="en-AU" sz="12300" dirty="0" smtClean="0"/>
              <a:t>IB S</a:t>
            </a:r>
            <a:r>
              <a:rPr lang="en-AU" sz="12300" dirty="0" smtClean="0">
                <a:hlinkClick r:id="rId4" action="ppaction://hlinkfile"/>
              </a:rPr>
              <a:t>y</a:t>
            </a:r>
            <a:r>
              <a:rPr lang="en-AU" sz="12300" dirty="0" smtClean="0"/>
              <a:t>llabus</a:t>
            </a:r>
          </a:p>
          <a:p>
            <a:endParaRPr lang="en-AU" sz="4400" dirty="0">
              <a:hlinkClick r:id="rId4" action="ppaction://hlinkfile"/>
            </a:endParaRPr>
          </a:p>
          <a:p>
            <a:pPr marL="0" indent="0">
              <a:buNone/>
            </a:pPr>
            <a:r>
              <a:rPr lang="en-AU" sz="4400" dirty="0" smtClean="0">
                <a:hlinkClick r:id="rId4" action="ppaction://hlinkfile"/>
              </a:rPr>
              <a:t>C:\Users\jdennett\Documents\2014 IB\psych ib syllabus.pdf</a:t>
            </a:r>
            <a:endParaRPr lang="en-AU" sz="4400" dirty="0" smtClean="0"/>
          </a:p>
          <a:p>
            <a:endParaRPr lang="en-AU" sz="4400" dirty="0"/>
          </a:p>
          <a:p>
            <a:pPr marL="0" indent="0">
              <a:buNone/>
            </a:pPr>
            <a:endParaRPr lang="en-AU" sz="4400" dirty="0"/>
          </a:p>
        </p:txBody>
      </p:sp>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6016" y="2924944"/>
            <a:ext cx="3168352" cy="2121024"/>
          </a:xfrm>
          <a:prstGeom prst="rect">
            <a:avLst/>
          </a:prstGeom>
        </p:spPr>
      </p:pic>
      <p:sp>
        <p:nvSpPr>
          <p:cNvPr id="6" name="Rectangle 5"/>
          <p:cNvSpPr/>
          <p:nvPr/>
        </p:nvSpPr>
        <p:spPr>
          <a:xfrm>
            <a:off x="1187624" y="520005"/>
            <a:ext cx="7657728" cy="954107"/>
          </a:xfrm>
          <a:prstGeom prst="rect">
            <a:avLst/>
          </a:prstGeom>
        </p:spPr>
        <p:txBody>
          <a:bodyPr wrap="square">
            <a:spAutoFit/>
          </a:bodyPr>
          <a:lstStyle/>
          <a:p>
            <a:r>
              <a:rPr lang="en-AU" sz="2800" b="1" dirty="0">
                <a:solidFill>
                  <a:schemeClr val="accent1"/>
                </a:solidFill>
                <a:latin typeface="Arial" panose="020B0604020202020204" pitchFamily="34" charset="0"/>
                <a:cs typeface="Arial" panose="020B0604020202020204" pitchFamily="34" charset="0"/>
              </a:rPr>
              <a:t>P</a:t>
            </a:r>
            <a:r>
              <a:rPr lang="en-AU" sz="2800" b="1" dirty="0" smtClean="0">
                <a:solidFill>
                  <a:schemeClr val="accent1"/>
                </a:solidFill>
                <a:latin typeface="Arial" panose="020B0604020202020204" pitchFamily="34" charset="0"/>
                <a:cs typeface="Arial" panose="020B0604020202020204" pitchFamily="34" charset="0"/>
              </a:rPr>
              <a:t>repare for lessons and use study designs and syllabus</a:t>
            </a:r>
            <a:endParaRPr lang="en-AU" sz="28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14803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2800" b="1" dirty="0" smtClean="0">
                <a:solidFill>
                  <a:srgbClr val="0070C0"/>
                </a:solidFill>
              </a:rPr>
              <a:t>Use diaries, calendars and planners and work back from your exam. </a:t>
            </a:r>
            <a:endParaRPr lang="en-AU" sz="2800" b="1" dirty="0">
              <a:solidFill>
                <a:srgbClr val="0070C0"/>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355977" y="1628799"/>
            <a:ext cx="2664296" cy="4872737"/>
          </a:xfrm>
        </p:spPr>
      </p:pic>
      <p:sp>
        <p:nvSpPr>
          <p:cNvPr id="7" name="Down Arrow 6"/>
          <p:cNvSpPr/>
          <p:nvPr/>
        </p:nvSpPr>
        <p:spPr>
          <a:xfrm rot="3312719">
            <a:off x="5971429" y="3260383"/>
            <a:ext cx="1080120" cy="13860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TextBox 7"/>
          <p:cNvSpPr txBox="1"/>
          <p:nvPr/>
        </p:nvSpPr>
        <p:spPr>
          <a:xfrm>
            <a:off x="7020272" y="3429000"/>
            <a:ext cx="1872208" cy="923330"/>
          </a:xfrm>
          <a:prstGeom prst="rect">
            <a:avLst/>
          </a:prstGeom>
          <a:noFill/>
        </p:spPr>
        <p:txBody>
          <a:bodyPr wrap="square" rtlCol="0">
            <a:spAutoFit/>
          </a:bodyPr>
          <a:lstStyle/>
          <a:p>
            <a:r>
              <a:rPr lang="en-AU" dirty="0" smtClean="0"/>
              <a:t>All exam dates should be in and weeks marked off</a:t>
            </a:r>
            <a:endParaRPr lang="en-AU" dirty="0"/>
          </a:p>
        </p:txBody>
      </p:sp>
      <p:sp>
        <p:nvSpPr>
          <p:cNvPr id="9" name="5-Point Star 8"/>
          <p:cNvSpPr/>
          <p:nvPr/>
        </p:nvSpPr>
        <p:spPr>
          <a:xfrm>
            <a:off x="5868144" y="4941168"/>
            <a:ext cx="432048" cy="3600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p:cNvSpPr txBox="1"/>
          <p:nvPr/>
        </p:nvSpPr>
        <p:spPr>
          <a:xfrm>
            <a:off x="6732240" y="5301208"/>
            <a:ext cx="2160240" cy="1200329"/>
          </a:xfrm>
          <a:prstGeom prst="rect">
            <a:avLst/>
          </a:prstGeom>
          <a:noFill/>
        </p:spPr>
        <p:txBody>
          <a:bodyPr wrap="square" rtlCol="0">
            <a:spAutoFit/>
          </a:bodyPr>
          <a:lstStyle/>
          <a:p>
            <a:r>
              <a:rPr lang="en-AU" dirty="0" smtClean="0"/>
              <a:t>Special events should be marked and study around them.</a:t>
            </a:r>
            <a:endParaRPr lang="en-AU"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1484784"/>
            <a:ext cx="3384376" cy="3960440"/>
          </a:xfrm>
          <a:prstGeom prst="rect">
            <a:avLst/>
          </a:prstGeom>
        </p:spPr>
      </p:pic>
      <p:sp>
        <p:nvSpPr>
          <p:cNvPr id="3" name="Down Arrow 2"/>
          <p:cNvSpPr/>
          <p:nvPr/>
        </p:nvSpPr>
        <p:spPr>
          <a:xfrm>
            <a:off x="6732240" y="4941168"/>
            <a:ext cx="936104" cy="45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7668344" y="4352330"/>
            <a:ext cx="1080120" cy="646331"/>
          </a:xfrm>
          <a:prstGeom prst="rect">
            <a:avLst/>
          </a:prstGeom>
          <a:noFill/>
        </p:spPr>
        <p:txBody>
          <a:bodyPr wrap="square" rtlCol="0">
            <a:spAutoFit/>
          </a:bodyPr>
          <a:lstStyle/>
          <a:p>
            <a:r>
              <a:rPr lang="en-AU" dirty="0" smtClean="0"/>
              <a:t>Book lectures</a:t>
            </a:r>
            <a:endParaRPr lang="en-AU" dirty="0"/>
          </a:p>
        </p:txBody>
      </p:sp>
    </p:spTree>
    <p:extLst>
      <p:ext uri="{BB962C8B-B14F-4D97-AF65-F5344CB8AC3E}">
        <p14:creationId xmlns:p14="http://schemas.microsoft.com/office/powerpoint/2010/main" val="1626232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 y="260648"/>
            <a:ext cx="8229600" cy="5818658"/>
          </a:xfrm>
        </p:spPr>
        <p:txBody>
          <a:bodyPr>
            <a:normAutofit fontScale="90000"/>
          </a:bodyPr>
          <a:lstStyle/>
          <a:p>
            <a:pPr algn="l"/>
            <a:r>
              <a:rPr lang="en-AU" sz="3100" b="1" dirty="0" smtClean="0">
                <a:solidFill>
                  <a:srgbClr val="0070C0"/>
                </a:solidFill>
              </a:rPr>
              <a:t>	Pay attention; learn as you go and brain train</a:t>
            </a:r>
            <a:br>
              <a:rPr lang="en-AU" sz="3100" b="1" dirty="0" smtClean="0">
                <a:solidFill>
                  <a:srgbClr val="0070C0"/>
                </a:solidFill>
              </a:rPr>
            </a:br>
            <a:r>
              <a:rPr lang="en-AU" sz="3100" b="1" dirty="0" smtClean="0">
                <a:solidFill>
                  <a:srgbClr val="0070C0"/>
                </a:solidFill>
              </a:rPr>
              <a:t/>
            </a:r>
            <a:br>
              <a:rPr lang="en-AU" sz="3100" b="1" dirty="0" smtClean="0">
                <a:solidFill>
                  <a:srgbClr val="0070C0"/>
                </a:solidFill>
              </a:rPr>
            </a:br>
            <a:r>
              <a:rPr lang="en-AU" sz="2200" dirty="0" smtClean="0"/>
              <a:t>Study is </a:t>
            </a:r>
            <a:r>
              <a:rPr lang="en-AU" sz="2200" u="sng" dirty="0" smtClean="0"/>
              <a:t>not</a:t>
            </a:r>
            <a:r>
              <a:rPr lang="en-AU" sz="2200" dirty="0" smtClean="0"/>
              <a:t> </a:t>
            </a:r>
            <a:r>
              <a:rPr lang="en-AU" sz="2200" u="sng" dirty="0" smtClean="0"/>
              <a:t>separate </a:t>
            </a:r>
            <a:r>
              <a:rPr lang="en-AU" sz="2200" dirty="0" smtClean="0"/>
              <a:t>from homework/learning and class learning . </a:t>
            </a:r>
            <a:br>
              <a:rPr lang="en-AU" sz="2200" dirty="0" smtClean="0"/>
            </a:br>
            <a:r>
              <a:rPr lang="en-AU" sz="2200" dirty="0" smtClean="0"/>
              <a:t>Aim to </a:t>
            </a:r>
            <a:r>
              <a:rPr lang="en-AU" sz="2200" u="sng" dirty="0" smtClean="0"/>
              <a:t>gain more </a:t>
            </a:r>
            <a:r>
              <a:rPr lang="en-AU" sz="2200" dirty="0" smtClean="0"/>
              <a:t>from learning by </a:t>
            </a:r>
            <a:r>
              <a:rPr lang="en-AU" sz="2200" u="sng" dirty="0" smtClean="0"/>
              <a:t>concentrating</a:t>
            </a:r>
            <a:r>
              <a:rPr lang="en-AU" sz="2200" dirty="0" smtClean="0"/>
              <a:t>/deep practising, being mindful during lessons, during homework/learning and during study.</a:t>
            </a:r>
            <a:br>
              <a:rPr lang="en-AU" sz="2200" dirty="0" smtClean="0"/>
            </a:br>
            <a:r>
              <a:rPr lang="en-AU" sz="2200" u="sng" dirty="0" smtClean="0"/>
              <a:t>Students should study as they go</a:t>
            </a:r>
            <a:r>
              <a:rPr lang="en-AU" sz="2200" dirty="0" smtClean="0"/>
              <a:t>; not just do tasks</a:t>
            </a:r>
            <a:r>
              <a:rPr lang="en-AU" sz="2200" dirty="0"/>
              <a:t> </a:t>
            </a:r>
            <a:r>
              <a:rPr lang="en-AU" sz="2200" dirty="0" smtClean="0"/>
              <a:t>for the sake of doing them – each and every time a task is set the student should ask: “What is this task achieving? What am I to learn? What has this got to do with my previous learning and the study design/syllabus?</a:t>
            </a:r>
            <a:br>
              <a:rPr lang="en-AU" sz="2200" dirty="0" smtClean="0"/>
            </a:br>
            <a:r>
              <a:rPr lang="en-AU" sz="2200" dirty="0" smtClean="0"/>
              <a:t>Home learn! It is the student job to engage.</a:t>
            </a:r>
            <a:br>
              <a:rPr lang="en-AU" sz="2200" dirty="0" smtClean="0"/>
            </a:br>
            <a:r>
              <a:rPr lang="en-AU" sz="2700" b="1" dirty="0" smtClean="0"/>
              <a:t>“</a:t>
            </a:r>
            <a:r>
              <a:rPr lang="en-AU" sz="3100" b="1" i="1" dirty="0" smtClean="0"/>
              <a:t>I am </a:t>
            </a:r>
            <a:r>
              <a:rPr lang="en-AU" sz="3600" b="1" i="1" dirty="0" smtClean="0"/>
              <a:t>too busy doing homework to study</a:t>
            </a:r>
            <a:r>
              <a:rPr lang="en-AU" b="1" dirty="0" smtClean="0"/>
              <a:t>.”</a:t>
            </a:r>
            <a:br>
              <a:rPr lang="en-AU" b="1" dirty="0" smtClean="0"/>
            </a:br>
            <a:r>
              <a:rPr lang="en-AU" b="1" dirty="0" smtClean="0"/>
              <a:t/>
            </a:r>
            <a:br>
              <a:rPr lang="en-AU" b="1" dirty="0" smtClean="0"/>
            </a:br>
            <a:r>
              <a:rPr lang="en-AU" b="1" dirty="0" smtClean="0"/>
              <a:t/>
            </a:r>
            <a:br>
              <a:rPr lang="en-AU" b="1" dirty="0" smtClean="0"/>
            </a:br>
            <a:r>
              <a:rPr lang="en-AU" b="1" dirty="0" smtClean="0"/>
              <a:t/>
            </a:r>
            <a:br>
              <a:rPr lang="en-AU" b="1" dirty="0" smtClean="0"/>
            </a:br>
            <a:r>
              <a:rPr lang="en-AU" dirty="0" smtClean="0"/>
              <a:t/>
            </a:r>
            <a:br>
              <a:rPr lang="en-AU" dirty="0" smtClean="0"/>
            </a:br>
            <a:r>
              <a:rPr lang="en-AU" dirty="0"/>
              <a:t/>
            </a:r>
            <a:br>
              <a:rPr lang="en-AU" dirty="0"/>
            </a:br>
            <a:endParaRPr lang="en-AU"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7624" y="4293096"/>
            <a:ext cx="6696744" cy="2160240"/>
          </a:xfrm>
          <a:prstGeom prst="rect">
            <a:avLst/>
          </a:prstGeom>
        </p:spPr>
      </p:pic>
    </p:spTree>
    <p:extLst>
      <p:ext uri="{BB962C8B-B14F-4D97-AF65-F5344CB8AC3E}">
        <p14:creationId xmlns:p14="http://schemas.microsoft.com/office/powerpoint/2010/main" val="965740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2800" b="1" dirty="0" smtClean="0">
                <a:solidFill>
                  <a:srgbClr val="0070C0"/>
                </a:solidFill>
              </a:rPr>
              <a:t>Class learning and home learning are all part of study</a:t>
            </a:r>
            <a:endParaRPr lang="en-AU" sz="2800" b="1" dirty="0">
              <a:solidFill>
                <a:srgbClr val="0070C0"/>
              </a:solidFill>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611560" y="2564904"/>
            <a:ext cx="3888432" cy="3528392"/>
          </a:xfrm>
        </p:spPr>
      </p:pic>
      <p:sp>
        <p:nvSpPr>
          <p:cNvPr id="4" name="Content Placeholder 3"/>
          <p:cNvSpPr>
            <a:spLocks noGrp="1"/>
          </p:cNvSpPr>
          <p:nvPr>
            <p:ph sz="half" idx="2"/>
          </p:nvPr>
        </p:nvSpPr>
        <p:spPr>
          <a:xfrm>
            <a:off x="4499992" y="1124744"/>
            <a:ext cx="4186808" cy="5001419"/>
          </a:xfrm>
        </p:spPr>
        <p:txBody>
          <a:bodyPr>
            <a:noAutofit/>
          </a:bodyPr>
          <a:lstStyle/>
          <a:p>
            <a:r>
              <a:rPr lang="en-AU" sz="1600" dirty="0" smtClean="0"/>
              <a:t>Students should :</a:t>
            </a:r>
            <a:br>
              <a:rPr lang="en-AU" sz="1600" dirty="0" smtClean="0"/>
            </a:br>
            <a:r>
              <a:rPr lang="en-AU" sz="1600" dirty="0" smtClean="0"/>
              <a:t>keep good records of the home learning set, done and its purpose.</a:t>
            </a:r>
          </a:p>
          <a:p>
            <a:r>
              <a:rPr lang="en-AU" sz="1600" dirty="0" smtClean="0"/>
              <a:t>See teacher if they  can’t do it. </a:t>
            </a:r>
            <a:r>
              <a:rPr lang="en-AU" sz="1600" b="1" dirty="0" smtClean="0"/>
              <a:t>Send a request for help straight to the teacher’s  calendar</a:t>
            </a:r>
          </a:p>
          <a:p>
            <a:r>
              <a:rPr lang="en-AU" sz="1600" dirty="0" smtClean="0"/>
              <a:t>Ask the teacher if they don’t understand what you should be learning.</a:t>
            </a:r>
          </a:p>
          <a:p>
            <a:r>
              <a:rPr lang="en-AU" sz="1600" dirty="0" smtClean="0"/>
              <a:t>Check all learning, </a:t>
            </a:r>
            <a:r>
              <a:rPr lang="en-AU" sz="1600" b="1" dirty="0" smtClean="0"/>
              <a:t>take notes </a:t>
            </a:r>
            <a:r>
              <a:rPr lang="en-AU" sz="1600" dirty="0" smtClean="0"/>
              <a:t>against the study design or Syllabus</a:t>
            </a:r>
          </a:p>
          <a:p>
            <a:r>
              <a:rPr lang="en-AU" sz="1600" dirty="0" smtClean="0"/>
              <a:t>Be mindful of </a:t>
            </a:r>
            <a:r>
              <a:rPr lang="en-AU" sz="1600" b="1" dirty="0" smtClean="0"/>
              <a:t>command terms</a:t>
            </a:r>
          </a:p>
          <a:p>
            <a:r>
              <a:rPr lang="en-AU" sz="1600" dirty="0" smtClean="0"/>
              <a:t>Be a partner in their  learning with their teacher.</a:t>
            </a:r>
          </a:p>
          <a:p>
            <a:r>
              <a:rPr lang="en-AU" sz="1600" dirty="0" smtClean="0"/>
              <a:t>Book and attend lectures</a:t>
            </a:r>
          </a:p>
          <a:p>
            <a:r>
              <a:rPr lang="en-AU" sz="1600" dirty="0" smtClean="0"/>
              <a:t>Attend extra help sessions.</a:t>
            </a:r>
          </a:p>
          <a:p>
            <a:r>
              <a:rPr lang="en-AU" sz="1600" dirty="0" smtClean="0"/>
              <a:t>Use </a:t>
            </a:r>
            <a:r>
              <a:rPr lang="en-AU" sz="1600" b="1" dirty="0" smtClean="0"/>
              <a:t>flashcard</a:t>
            </a:r>
            <a:r>
              <a:rPr lang="en-AU" sz="1600" dirty="0" smtClean="0"/>
              <a:t> apps</a:t>
            </a:r>
          </a:p>
          <a:p>
            <a:r>
              <a:rPr lang="en-AU" sz="1600" dirty="0" smtClean="0"/>
              <a:t>Use </a:t>
            </a:r>
            <a:r>
              <a:rPr lang="en-AU" sz="1600" b="1" dirty="0" smtClean="0"/>
              <a:t>online quizzes</a:t>
            </a:r>
          </a:p>
          <a:p>
            <a:r>
              <a:rPr lang="en-AU" sz="1600" dirty="0" smtClean="0"/>
              <a:t>Search for </a:t>
            </a:r>
            <a:r>
              <a:rPr lang="en-AU" sz="1600" b="1" dirty="0" smtClean="0"/>
              <a:t>Youtube clips, PowerPoints </a:t>
            </a:r>
            <a:r>
              <a:rPr lang="en-AU" sz="1600" dirty="0" smtClean="0"/>
              <a:t>to help with learning</a:t>
            </a:r>
            <a:endParaRPr lang="en-AU" sz="1600" dirty="0"/>
          </a:p>
        </p:txBody>
      </p:sp>
      <p:sp>
        <p:nvSpPr>
          <p:cNvPr id="6" name="TextBox 5"/>
          <p:cNvSpPr txBox="1"/>
          <p:nvPr/>
        </p:nvSpPr>
        <p:spPr>
          <a:xfrm>
            <a:off x="611560" y="1268760"/>
            <a:ext cx="3672408" cy="923330"/>
          </a:xfrm>
          <a:prstGeom prst="rect">
            <a:avLst/>
          </a:prstGeom>
          <a:noFill/>
        </p:spPr>
        <p:txBody>
          <a:bodyPr wrap="square" rtlCol="0">
            <a:spAutoFit/>
          </a:bodyPr>
          <a:lstStyle/>
          <a:p>
            <a:r>
              <a:rPr lang="en-AU" dirty="0" smtClean="0"/>
              <a:t>Students need to be sure of what they are trying to learn and be progressive in learning over time.</a:t>
            </a:r>
            <a:endParaRPr lang="en-AU" dirty="0"/>
          </a:p>
        </p:txBody>
      </p:sp>
    </p:spTree>
    <p:extLst>
      <p:ext uri="{BB962C8B-B14F-4D97-AF65-F5344CB8AC3E}">
        <p14:creationId xmlns:p14="http://schemas.microsoft.com/office/powerpoint/2010/main" val="588214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 calcmode="lin" valueType="num">
                                      <p:cBhvr additive="base">
                                        <p:cTn id="6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3575050" y="273050"/>
          <a:ext cx="5111750" cy="585311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p:cNvSpPr>
            <a:spLocks noGrp="1"/>
          </p:cNvSpPr>
          <p:nvPr>
            <p:ph type="body" sz="half" idx="2"/>
          </p:nvPr>
        </p:nvSpPr>
        <p:spPr>
          <a:xfrm>
            <a:off x="491319" y="1122203"/>
            <a:ext cx="3008313" cy="4691063"/>
          </a:xfrm>
        </p:spPr>
        <p:txBody>
          <a:bodyPr>
            <a:normAutofit lnSpcReduction="10000"/>
          </a:bodyPr>
          <a:lstStyle/>
          <a:p>
            <a:pPr marL="342900" indent="-342900">
              <a:buAutoNum type="arabicParenR"/>
            </a:pPr>
            <a:r>
              <a:rPr lang="en-AU" dirty="0" smtClean="0"/>
              <a:t>Determine content</a:t>
            </a:r>
          </a:p>
          <a:p>
            <a:pPr marL="342900" indent="-342900">
              <a:buAutoNum type="arabicParenR"/>
            </a:pPr>
            <a:r>
              <a:rPr lang="en-AU" dirty="0" smtClean="0"/>
              <a:t>Determine shortfalls in understanding – tests, SACs, study design, syllabus, notes, lectures</a:t>
            </a:r>
          </a:p>
          <a:p>
            <a:pPr marL="342900" indent="-342900">
              <a:buAutoNum type="arabicParenR"/>
            </a:pPr>
            <a:r>
              <a:rPr lang="en-AU" dirty="0" smtClean="0"/>
              <a:t>Determine make up of exam and marks.</a:t>
            </a:r>
          </a:p>
          <a:p>
            <a:pPr marL="342900" indent="-342900">
              <a:buAutoNum type="arabicParenR"/>
            </a:pPr>
            <a:r>
              <a:rPr lang="en-AU" dirty="0" smtClean="0"/>
              <a:t>Revise home learning calendar to increase specific study</a:t>
            </a:r>
          </a:p>
          <a:p>
            <a:pPr marL="342900" indent="-342900">
              <a:buAutoNum type="arabicParenR"/>
            </a:pPr>
            <a:r>
              <a:rPr lang="en-AU" dirty="0" smtClean="0"/>
              <a:t>Expand notes, underlining key terms  and then,</a:t>
            </a:r>
          </a:p>
          <a:p>
            <a:pPr marL="342900" indent="-342900">
              <a:buAutoNum type="arabicParenR"/>
            </a:pPr>
            <a:r>
              <a:rPr lang="en-AU" dirty="0" smtClean="0"/>
              <a:t>Reduce notes</a:t>
            </a:r>
          </a:p>
          <a:p>
            <a:pPr marL="342900" indent="-342900">
              <a:buAutoNum type="arabicParenR"/>
            </a:pPr>
            <a:r>
              <a:rPr lang="en-AU" dirty="0" smtClean="0"/>
              <a:t>Make  visual links,  make links, answer scenarios with content.</a:t>
            </a:r>
          </a:p>
          <a:p>
            <a:pPr marL="342900" indent="-342900">
              <a:buAutoNum type="arabicParenR"/>
            </a:pPr>
            <a:r>
              <a:rPr lang="en-AU" dirty="0" smtClean="0"/>
              <a:t>Do practice questions and fix and deep process answers into memory.</a:t>
            </a:r>
          </a:p>
          <a:p>
            <a:pPr marL="342900" indent="-342900">
              <a:buAutoNum type="arabicParenR"/>
            </a:pPr>
            <a:r>
              <a:rPr lang="en-AU" dirty="0" smtClean="0"/>
              <a:t>Do practice papers. Correct them, record corrections</a:t>
            </a:r>
          </a:p>
          <a:p>
            <a:pPr marL="342900" indent="-342900">
              <a:buAutoNum type="arabicParenR"/>
            </a:pPr>
            <a:r>
              <a:rPr lang="en-AU" dirty="0" smtClean="0"/>
              <a:t>Do practice papers to time.</a:t>
            </a:r>
          </a:p>
          <a:p>
            <a:pPr marL="342900" indent="-342900">
              <a:buAutoNum type="arabicParenR"/>
            </a:pPr>
            <a:r>
              <a:rPr lang="en-AU" dirty="0" smtClean="0"/>
              <a:t>Involve students in online discussion groups.</a:t>
            </a:r>
          </a:p>
          <a:p>
            <a:pPr marL="342900" indent="-342900">
              <a:buAutoNum type="arabicParenR"/>
            </a:pPr>
            <a:endParaRPr lang="en-AU" dirty="0" smtClean="0"/>
          </a:p>
          <a:p>
            <a:pPr marL="342900" indent="-342900">
              <a:buAutoNum type="arabicParenR"/>
            </a:pPr>
            <a:endParaRPr lang="en-AU" dirty="0" smtClean="0"/>
          </a:p>
          <a:p>
            <a:pPr marL="342900" indent="-342900">
              <a:buAutoNum type="arabicParenR"/>
            </a:pPr>
            <a:endParaRPr lang="en-AU" dirty="0"/>
          </a:p>
        </p:txBody>
      </p:sp>
    </p:spTree>
    <p:extLst>
      <p:ext uri="{BB962C8B-B14F-4D97-AF65-F5344CB8AC3E}">
        <p14:creationId xmlns:p14="http://schemas.microsoft.com/office/powerpoint/2010/main" val="1172975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5" grpId="1">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tx2"/>
                </a:solidFill>
              </a:rPr>
              <a:t>Two Important Reminders</a:t>
            </a:r>
            <a:r>
              <a:rPr lang="en-AU" dirty="0" smtClean="0"/>
              <a:t/>
            </a:r>
            <a:br>
              <a:rPr lang="en-AU" dirty="0" smtClean="0"/>
            </a:br>
            <a:r>
              <a:rPr lang="en-AU" dirty="0"/>
              <a:t/>
            </a:r>
            <a:br>
              <a:rPr lang="en-AU" dirty="0"/>
            </a:br>
            <a:r>
              <a:rPr lang="en-AU" dirty="0" smtClean="0"/>
              <a:t>Individual differences</a:t>
            </a:r>
            <a:br>
              <a:rPr lang="en-AU" dirty="0" smtClean="0"/>
            </a:br>
            <a:r>
              <a:rPr lang="en-AU" dirty="0"/>
              <a:t/>
            </a:r>
            <a:br>
              <a:rPr lang="en-AU" dirty="0"/>
            </a:br>
            <a:r>
              <a:rPr lang="en-AU" dirty="0" smtClean="0"/>
              <a:t>80 / 20 Guide</a:t>
            </a:r>
            <a:br>
              <a:rPr lang="en-AU" dirty="0" smtClean="0"/>
            </a:br>
            <a:r>
              <a:rPr lang="en-AU" dirty="0" smtClean="0"/>
              <a:t/>
            </a:r>
            <a:br>
              <a:rPr lang="en-AU" dirty="0" smtClean="0"/>
            </a:br>
            <a:r>
              <a:rPr lang="en-AU" dirty="0"/>
              <a:t/>
            </a:r>
            <a:br>
              <a:rPr lang="en-AU" dirty="0"/>
            </a:br>
            <a:endParaRPr lang="en-AU" sz="3600" dirty="0"/>
          </a:p>
        </p:txBody>
      </p:sp>
    </p:spTree>
    <p:extLst>
      <p:ext uri="{BB962C8B-B14F-4D97-AF65-F5344CB8AC3E}">
        <p14:creationId xmlns:p14="http://schemas.microsoft.com/office/powerpoint/2010/main" val="342360012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b="1" dirty="0" smtClean="0">
                <a:solidFill>
                  <a:srgbClr val="0070C0"/>
                </a:solidFill>
              </a:rPr>
              <a:t>As the exam nears……….</a:t>
            </a:r>
            <a:endParaRPr lang="en-AU" sz="2800" b="1" dirty="0">
              <a:solidFill>
                <a:srgbClr val="0070C0"/>
              </a:solidFill>
            </a:endParaRPr>
          </a:p>
        </p:txBody>
      </p:sp>
      <p:sp>
        <p:nvSpPr>
          <p:cNvPr id="3" name="Content Placeholder 2"/>
          <p:cNvSpPr>
            <a:spLocks noGrp="1"/>
          </p:cNvSpPr>
          <p:nvPr>
            <p:ph sz="half" idx="1"/>
          </p:nvPr>
        </p:nvSpPr>
        <p:spPr/>
        <p:txBody>
          <a:bodyPr>
            <a:normAutofit fontScale="77500" lnSpcReduction="20000"/>
          </a:bodyPr>
          <a:lstStyle/>
          <a:p>
            <a:pPr marL="0" indent="0">
              <a:buNone/>
            </a:pPr>
            <a:r>
              <a:rPr lang="en-AU" dirty="0" smtClean="0"/>
              <a:t>Find out </a:t>
            </a:r>
            <a:r>
              <a:rPr lang="en-AU" b="1" dirty="0" smtClean="0"/>
              <a:t>how exam will be presented</a:t>
            </a:r>
            <a:r>
              <a:rPr lang="en-AU" dirty="0" smtClean="0"/>
              <a:t> and </a:t>
            </a:r>
            <a:r>
              <a:rPr lang="en-AU" b="1" dirty="0" smtClean="0"/>
              <a:t>how many marks </a:t>
            </a:r>
            <a:r>
              <a:rPr lang="en-AU" dirty="0" smtClean="0"/>
              <a:t>go to each section</a:t>
            </a:r>
            <a:endParaRPr lang="en-AU" dirty="0"/>
          </a:p>
        </p:txBody>
      </p:sp>
      <p:sp>
        <p:nvSpPr>
          <p:cNvPr id="4" name="Content Placeholder 3"/>
          <p:cNvSpPr>
            <a:spLocks noGrp="1"/>
          </p:cNvSpPr>
          <p:nvPr>
            <p:ph sz="half" idx="2"/>
          </p:nvPr>
        </p:nvSpPr>
        <p:spPr/>
        <p:txBody>
          <a:bodyPr>
            <a:normAutofit fontScale="77500" lnSpcReduction="20000"/>
          </a:bodyPr>
          <a:lstStyle/>
          <a:p>
            <a:pPr marL="0" indent="0">
              <a:buNone/>
            </a:pPr>
            <a:r>
              <a:rPr lang="en-AU" dirty="0" smtClean="0"/>
              <a:t>Gather Resources</a:t>
            </a:r>
          </a:p>
          <a:p>
            <a:pPr marL="0" indent="0">
              <a:buNone/>
            </a:pPr>
            <a:r>
              <a:rPr lang="en-AU" dirty="0" smtClean="0"/>
              <a:t>Ideally, 4-6 weeks before exams, start </a:t>
            </a:r>
            <a:r>
              <a:rPr lang="en-AU" b="1" dirty="0" smtClean="0"/>
              <a:t>focused revision, </a:t>
            </a:r>
            <a:r>
              <a:rPr lang="en-AU" dirty="0" smtClean="0"/>
              <a:t>at least 3-4 weeks</a:t>
            </a:r>
          </a:p>
          <a:p>
            <a:pPr marL="0" indent="0">
              <a:buNone/>
            </a:pPr>
            <a:r>
              <a:rPr lang="en-AU" dirty="0" smtClean="0"/>
              <a:t>Put exam dates on planner</a:t>
            </a:r>
          </a:p>
          <a:p>
            <a:pPr marL="0" indent="0">
              <a:buNone/>
            </a:pPr>
            <a:r>
              <a:rPr lang="en-AU" dirty="0" smtClean="0"/>
              <a:t>Count the weeks back to now</a:t>
            </a:r>
          </a:p>
          <a:p>
            <a:pPr marL="0" indent="0">
              <a:buNone/>
            </a:pPr>
            <a:r>
              <a:rPr lang="en-AU" dirty="0" smtClean="0"/>
              <a:t>Create extra study time in your weekly planner that starts small, about ¾ hour pure study a night in week 1 to 3 hours study per night in the last 3 weeks before exam.</a:t>
            </a:r>
          </a:p>
          <a:p>
            <a:pPr marL="0" indent="0">
              <a:buNone/>
            </a:pPr>
            <a:r>
              <a:rPr lang="en-AU" dirty="0" smtClean="0"/>
              <a:t>Use SACS and in-class work – review these and use as a guide for focus </a:t>
            </a:r>
          </a:p>
          <a:p>
            <a:pPr marL="0" indent="0">
              <a:buNone/>
            </a:pPr>
            <a:endParaRPr lang="en-AU" dirty="0" smtClean="0"/>
          </a:p>
        </p:txBody>
      </p:sp>
      <p:pic>
        <p:nvPicPr>
          <p:cNvPr id="5" name="Content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4" y="3356992"/>
            <a:ext cx="3024336" cy="1949525"/>
          </a:xfrm>
          <a:prstGeom prst="rect">
            <a:avLst/>
          </a:prstGeom>
        </p:spPr>
      </p:pic>
    </p:spTree>
    <p:extLst>
      <p:ext uri="{BB962C8B-B14F-4D97-AF65-F5344CB8AC3E}">
        <p14:creationId xmlns:p14="http://schemas.microsoft.com/office/powerpoint/2010/main" val="306166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C:\Users\jdennett\Desktop\Pictures for PPT\394633_504201416273340_836524065_n.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673" y="1934186"/>
            <a:ext cx="4572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jdennett\Desktop\Pictures for PPT\10418966_920603467966464_4455079391938231987_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1263906">
            <a:off x="5508183" y="2104311"/>
            <a:ext cx="3603315" cy="24022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jdennett\Desktop\Pictures for PPT\10155260_852598224766989_6257122134662665555_n.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1426" y="-93133"/>
            <a:ext cx="3752720" cy="25018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dennett\Desktop\Pictures for PPT\297649_504190942941054_1823314632_n.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355433">
            <a:off x="83256" y="4770072"/>
            <a:ext cx="4639943" cy="18534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dennett\Desktop\Pictures for PPT\10334394_855509854475826_3881443455000056230_n.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543682">
            <a:off x="5777298" y="284614"/>
            <a:ext cx="3456344" cy="18635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dennett\Desktop\Pictures for PPT\1185059_704199986273481_390443344_n.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0840166">
            <a:off x="61664" y="-99835"/>
            <a:ext cx="3684941" cy="24566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2013 Bangladesh\beautiful colours of the cupcakes.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21264872">
            <a:off x="3064391" y="5000107"/>
            <a:ext cx="3484128" cy="188342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jdennett\Desktop\Pictures for PPT\image1.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21195663">
            <a:off x="3667343" y="1934186"/>
            <a:ext cx="2844533" cy="2133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dennett\Desktop\Pictures for PPT\10343534_855509537809191_792472577880221841_n.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rot="20911919">
            <a:off x="5712369" y="4569904"/>
            <a:ext cx="2100637" cy="283674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jdennett\Desktop\Pictures for PPT\10615369_920603074633170_5884808811494224546_n.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rot="282497">
            <a:off x="2943649" y="3846721"/>
            <a:ext cx="2898576" cy="193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84902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16"/>
          <p:cNvSpPr/>
          <p:nvPr/>
        </p:nvSpPr>
        <p:spPr>
          <a:xfrm>
            <a:off x="411433" y="662917"/>
            <a:ext cx="6175151" cy="15149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0" b="1">
                <a:latin typeface="Helvetica Neue"/>
                <a:ea typeface="Helvetica Neue"/>
                <a:cs typeface="Helvetica Neue"/>
                <a:sym typeface="Helvetica Neue"/>
              </a:defRPr>
            </a:lvl1pPr>
          </a:lstStyle>
          <a:p>
            <a:pPr lvl="0">
              <a:defRPr sz="1800" b="0">
                <a:uFillTx/>
              </a:defRPr>
            </a:pPr>
            <a:r>
              <a:rPr sz="4922">
                <a:uFill>
                  <a:solidFill/>
                </a:uFill>
              </a:rPr>
              <a:t>Using Technology effectively for study</a:t>
            </a:r>
          </a:p>
        </p:txBody>
      </p:sp>
      <p:sp>
        <p:nvSpPr>
          <p:cNvPr id="17" name="Shape 17"/>
          <p:cNvSpPr/>
          <p:nvPr/>
        </p:nvSpPr>
        <p:spPr>
          <a:xfrm>
            <a:off x="565992" y="3886801"/>
            <a:ext cx="8012017" cy="15149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uFillTx/>
              </a:defRPr>
            </a:pPr>
            <a:r>
              <a:rPr sz="5625" dirty="0">
                <a:solidFill>
                  <a:srgbClr val="FFFFFF"/>
                </a:solidFill>
                <a:uFill>
                  <a:solidFill/>
                </a:uFill>
                <a:latin typeface="Helvetica Neue Light"/>
                <a:ea typeface="Helvetica Neue Light"/>
                <a:cs typeface="Helvetica Neue Light"/>
                <a:sym typeface="Helvetica Neue Light"/>
              </a:rPr>
              <a:t>Tim Barlow</a:t>
            </a:r>
          </a:p>
          <a:p>
            <a:pPr lvl="0">
              <a:defRPr sz="1800">
                <a:uFillTx/>
              </a:defRPr>
            </a:pPr>
            <a:r>
              <a:rPr sz="4219" dirty="0">
                <a:solidFill>
                  <a:srgbClr val="FFFFFF"/>
                </a:solidFill>
                <a:uFill>
                  <a:solidFill/>
                </a:uFill>
                <a:latin typeface="Helvetica Neue Light"/>
                <a:ea typeface="Helvetica Neue Light"/>
                <a:cs typeface="Helvetica Neue Light"/>
                <a:sym typeface="Helvetica Neue Light"/>
              </a:rPr>
              <a:t>Director of Technology Innovation</a:t>
            </a:r>
          </a:p>
        </p:txBody>
      </p:sp>
    </p:spTree>
    <p:extLst>
      <p:ext uri="{BB962C8B-B14F-4D97-AF65-F5344CB8AC3E}">
        <p14:creationId xmlns:p14="http://schemas.microsoft.com/office/powerpoint/2010/main" val="260574644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21"/>
          <p:cNvSpPr/>
          <p:nvPr/>
        </p:nvSpPr>
        <p:spPr>
          <a:xfrm>
            <a:off x="2486270" y="588663"/>
            <a:ext cx="3794821" cy="9377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8000"/>
            </a:lvl1pPr>
          </a:lstStyle>
          <a:p>
            <a:pPr lvl="0">
              <a:defRPr sz="1800">
                <a:uFillTx/>
              </a:defRPr>
            </a:pPr>
            <a:r>
              <a:rPr sz="5625">
                <a:uFill>
                  <a:solidFill/>
                </a:uFill>
              </a:rPr>
              <a:t>Organisation</a:t>
            </a:r>
          </a:p>
        </p:txBody>
      </p:sp>
      <p:pic>
        <p:nvPicPr>
          <p:cNvPr id="22" name="Picture 21"/>
          <p:cNvPicPr/>
          <p:nvPr/>
        </p:nvPicPr>
        <p:blipFill>
          <a:blip r:embed="rId3">
            <a:extLst/>
          </a:blip>
          <a:stretch>
            <a:fillRect/>
          </a:stretch>
        </p:blipFill>
        <p:spPr>
          <a:xfrm>
            <a:off x="295286" y="1558904"/>
            <a:ext cx="2466407" cy="3740193"/>
          </a:xfrm>
          <a:prstGeom prst="rect">
            <a:avLst/>
          </a:prstGeom>
          <a:effectLst>
            <a:outerShdw blurRad="50800" dist="25400" dir="3600000" rotWithShape="0">
              <a:srgbClr val="000000">
                <a:alpha val="70000"/>
              </a:srgbClr>
            </a:outerShdw>
          </a:effectLst>
        </p:spPr>
      </p:pic>
      <p:pic>
        <p:nvPicPr>
          <p:cNvPr id="23" name="Post it note.jpg"/>
          <p:cNvPicPr/>
          <p:nvPr/>
        </p:nvPicPr>
        <p:blipFill>
          <a:blip r:embed="rId4">
            <a:extLst/>
          </a:blip>
          <a:stretch>
            <a:fillRect/>
          </a:stretch>
        </p:blipFill>
        <p:spPr>
          <a:xfrm>
            <a:off x="3077673" y="1962997"/>
            <a:ext cx="2988655" cy="2932007"/>
          </a:xfrm>
          <a:prstGeom prst="rect">
            <a:avLst/>
          </a:prstGeom>
          <a:ln>
            <a:round/>
          </a:ln>
        </p:spPr>
      </p:pic>
      <p:pic>
        <p:nvPicPr>
          <p:cNvPr id="24" name="Picture 23"/>
          <p:cNvPicPr/>
          <p:nvPr/>
        </p:nvPicPr>
        <p:blipFill>
          <a:blip r:embed="rId5">
            <a:extLst/>
          </a:blip>
          <a:stretch>
            <a:fillRect/>
          </a:stretch>
        </p:blipFill>
        <p:spPr>
          <a:xfrm>
            <a:off x="6382307" y="2425144"/>
            <a:ext cx="2584676" cy="2007712"/>
          </a:xfrm>
          <a:prstGeom prst="rect">
            <a:avLst/>
          </a:prstGeom>
        </p:spPr>
      </p:pic>
    </p:spTree>
    <p:extLst>
      <p:ext uri="{BB962C8B-B14F-4D97-AF65-F5344CB8AC3E}">
        <p14:creationId xmlns:p14="http://schemas.microsoft.com/office/powerpoint/2010/main" val="172900671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28"/>
          <p:cNvSpPr/>
          <p:nvPr/>
        </p:nvSpPr>
        <p:spPr>
          <a:xfrm>
            <a:off x="1361165" y="460476"/>
            <a:ext cx="5855322" cy="9377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8000"/>
            </a:lvl1pPr>
          </a:lstStyle>
          <a:p>
            <a:pPr lvl="0">
              <a:defRPr sz="1800">
                <a:uFillTx/>
              </a:defRPr>
            </a:pPr>
            <a:r>
              <a:rPr sz="5625">
                <a:uFill>
                  <a:solidFill/>
                </a:uFill>
              </a:rPr>
              <a:t>Increased efficiency</a:t>
            </a:r>
          </a:p>
        </p:txBody>
      </p:sp>
      <p:pic>
        <p:nvPicPr>
          <p:cNvPr id="29" name="iPad_hardware_software.png"/>
          <p:cNvPicPr/>
          <p:nvPr/>
        </p:nvPicPr>
        <p:blipFill>
          <a:blip r:embed="rId3" cstate="screen">
            <a:extLst>
              <a:ext uri="{28A0092B-C50C-407E-A947-70E740481C1C}">
                <a14:useLocalDpi xmlns:a14="http://schemas.microsoft.com/office/drawing/2010/main"/>
              </a:ext>
            </a:extLst>
          </a:blip>
          <a:stretch>
            <a:fillRect/>
          </a:stretch>
        </p:blipFill>
        <p:spPr>
          <a:xfrm>
            <a:off x="5535164" y="1810336"/>
            <a:ext cx="2268217" cy="4790674"/>
          </a:xfrm>
          <a:prstGeom prst="rect">
            <a:avLst/>
          </a:prstGeom>
          <a:ln>
            <a:round/>
          </a:ln>
        </p:spPr>
      </p:pic>
      <p:pic>
        <p:nvPicPr>
          <p:cNvPr id="30" name="Surface Pro 2.png"/>
          <p:cNvPicPr/>
          <p:nvPr/>
        </p:nvPicPr>
        <p:blipFill>
          <a:blip r:embed="rId4" cstate="screen">
            <a:extLst>
              <a:ext uri="{28A0092B-C50C-407E-A947-70E740481C1C}">
                <a14:useLocalDpi xmlns:a14="http://schemas.microsoft.com/office/drawing/2010/main"/>
              </a:ext>
            </a:extLst>
          </a:blip>
          <a:stretch>
            <a:fillRect/>
          </a:stretch>
        </p:blipFill>
        <p:spPr>
          <a:xfrm>
            <a:off x="165853" y="3780731"/>
            <a:ext cx="5118114" cy="2879793"/>
          </a:xfrm>
          <a:prstGeom prst="rect">
            <a:avLst/>
          </a:prstGeom>
          <a:ln>
            <a:round/>
          </a:ln>
        </p:spPr>
      </p:pic>
      <p:pic>
        <p:nvPicPr>
          <p:cNvPr id="31" name="macbook-pro13_1.jpg"/>
          <p:cNvPicPr/>
          <p:nvPr/>
        </p:nvPicPr>
        <p:blipFill>
          <a:blip r:embed="rId5">
            <a:extLst/>
          </a:blip>
          <a:stretch>
            <a:fillRect/>
          </a:stretch>
        </p:blipFill>
        <p:spPr>
          <a:xfrm>
            <a:off x="942401" y="1806423"/>
            <a:ext cx="3565018" cy="2126238"/>
          </a:xfrm>
          <a:prstGeom prst="rect">
            <a:avLst/>
          </a:prstGeom>
          <a:ln>
            <a:round/>
          </a:ln>
        </p:spPr>
      </p:pic>
    </p:spTree>
    <p:extLst>
      <p:ext uri="{BB962C8B-B14F-4D97-AF65-F5344CB8AC3E}">
        <p14:creationId xmlns:p14="http://schemas.microsoft.com/office/powerpoint/2010/main" val="28057014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TEMPORARY FILES\Neurons Connecting.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43579" y="1062241"/>
            <a:ext cx="5068591" cy="4751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402297"/>
      </p:ext>
    </p:extLst>
  </p:cSld>
  <p:clrMapOvr>
    <a:masterClrMapping/>
  </p:clrMapOvr>
  <p:transition xmlns:p14="http://schemas.microsoft.com/office/powerpoint/2010/main" spd="med"/>
  <p:timing>
    <p:tnLst>
      <p:par>
        <p:cTn xmlns:p14="http://schemas.microsoft.com/office/powerpoint/2010/main" id="1" dur="indefinite" restart="never" fill="hold"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p:nvPr/>
        </p:nvSpPr>
        <p:spPr>
          <a:xfrm>
            <a:off x="2883398" y="460476"/>
            <a:ext cx="2951642" cy="9377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8000"/>
            </a:lvl1pPr>
          </a:lstStyle>
          <a:p>
            <a:pPr lvl="0">
              <a:defRPr sz="1800">
                <a:uFillTx/>
              </a:defRPr>
            </a:pPr>
            <a:r>
              <a:rPr sz="5625">
                <a:uFill>
                  <a:solidFill/>
                </a:uFill>
              </a:rPr>
              <a:t>Calendars</a:t>
            </a:r>
          </a:p>
        </p:txBody>
      </p:sp>
      <p:pic>
        <p:nvPicPr>
          <p:cNvPr id="40" name="Mac Cal.png"/>
          <p:cNvPicPr/>
          <p:nvPr/>
        </p:nvPicPr>
        <p:blipFill>
          <a:blip r:embed="rId3" cstate="screen">
            <a:extLst>
              <a:ext uri="{28A0092B-C50C-407E-A947-70E740481C1C}">
                <a14:useLocalDpi xmlns:a14="http://schemas.microsoft.com/office/drawing/2010/main"/>
              </a:ext>
            </a:extLst>
          </a:blip>
          <a:stretch>
            <a:fillRect/>
          </a:stretch>
        </p:blipFill>
        <p:spPr>
          <a:xfrm>
            <a:off x="696018" y="2377573"/>
            <a:ext cx="4571175" cy="3294331"/>
          </a:xfrm>
          <a:prstGeom prst="rect">
            <a:avLst/>
          </a:prstGeom>
          <a:ln>
            <a:round/>
          </a:ln>
        </p:spPr>
      </p:pic>
      <p:pic>
        <p:nvPicPr>
          <p:cNvPr id="41" name="Outlook Cal.png"/>
          <p:cNvPicPr/>
          <p:nvPr/>
        </p:nvPicPr>
        <p:blipFill>
          <a:blip r:embed="rId4" cstate="screen">
            <a:extLst>
              <a:ext uri="{28A0092B-C50C-407E-A947-70E740481C1C}">
                <a14:useLocalDpi xmlns:a14="http://schemas.microsoft.com/office/drawing/2010/main"/>
              </a:ext>
            </a:extLst>
          </a:blip>
          <a:stretch>
            <a:fillRect/>
          </a:stretch>
        </p:blipFill>
        <p:spPr>
          <a:xfrm>
            <a:off x="3887692" y="1405246"/>
            <a:ext cx="4859367" cy="3134365"/>
          </a:xfrm>
          <a:prstGeom prst="rect">
            <a:avLst/>
          </a:prstGeom>
          <a:ln>
            <a:round/>
          </a:ln>
        </p:spPr>
      </p:pic>
      <p:sp>
        <p:nvSpPr>
          <p:cNvPr id="42" name="Shape 42"/>
          <p:cNvSpPr/>
          <p:nvPr/>
        </p:nvSpPr>
        <p:spPr>
          <a:xfrm>
            <a:off x="1314223" y="5659401"/>
            <a:ext cx="6211573" cy="48333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3800"/>
            </a:lvl1pPr>
          </a:lstStyle>
          <a:p>
            <a:pPr lvl="0">
              <a:defRPr sz="1800">
                <a:uFillTx/>
              </a:defRPr>
            </a:pPr>
            <a:r>
              <a:rPr sz="2672">
                <a:uFill>
                  <a:solidFill/>
                </a:uFill>
              </a:rPr>
              <a:t>http://learn.stleonards.vic.edu.au/calendar/</a:t>
            </a:r>
          </a:p>
        </p:txBody>
      </p:sp>
    </p:spTree>
    <p:extLst>
      <p:ext uri="{BB962C8B-B14F-4D97-AF65-F5344CB8AC3E}">
        <p14:creationId xmlns:p14="http://schemas.microsoft.com/office/powerpoint/2010/main" val="108572827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p:nvPr/>
        </p:nvSpPr>
        <p:spPr>
          <a:xfrm>
            <a:off x="3578414" y="444453"/>
            <a:ext cx="1792415" cy="9377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8000"/>
            </a:lvl1pPr>
          </a:lstStyle>
          <a:p>
            <a:pPr lvl="0">
              <a:defRPr sz="1800">
                <a:uFillTx/>
              </a:defRPr>
            </a:pPr>
            <a:r>
              <a:rPr sz="5625">
                <a:uFill>
                  <a:solidFill/>
                </a:uFill>
              </a:rPr>
              <a:t>Notes</a:t>
            </a:r>
          </a:p>
        </p:txBody>
      </p:sp>
      <p:pic>
        <p:nvPicPr>
          <p:cNvPr id="47" name="Stickies Win.png"/>
          <p:cNvPicPr/>
          <p:nvPr/>
        </p:nvPicPr>
        <p:blipFill>
          <a:blip r:embed="rId3">
            <a:extLst/>
          </a:blip>
          <a:stretch>
            <a:fillRect/>
          </a:stretch>
        </p:blipFill>
        <p:spPr>
          <a:xfrm>
            <a:off x="216282" y="2225360"/>
            <a:ext cx="3786722" cy="3138099"/>
          </a:xfrm>
          <a:prstGeom prst="rect">
            <a:avLst/>
          </a:prstGeom>
          <a:ln>
            <a:round/>
          </a:ln>
        </p:spPr>
      </p:pic>
      <p:pic>
        <p:nvPicPr>
          <p:cNvPr id="48" name="Stickies Mac.jpg"/>
          <p:cNvPicPr/>
          <p:nvPr/>
        </p:nvPicPr>
        <p:blipFill>
          <a:blip r:embed="rId4" cstate="screen">
            <a:extLst>
              <a:ext uri="{28A0092B-C50C-407E-A947-70E740481C1C}">
                <a14:useLocalDpi xmlns:a14="http://schemas.microsoft.com/office/drawing/2010/main"/>
              </a:ext>
            </a:extLst>
          </a:blip>
          <a:stretch>
            <a:fillRect/>
          </a:stretch>
        </p:blipFill>
        <p:spPr>
          <a:xfrm>
            <a:off x="1918151" y="2642889"/>
            <a:ext cx="5020957" cy="3138100"/>
          </a:xfrm>
          <a:prstGeom prst="rect">
            <a:avLst/>
          </a:prstGeom>
          <a:ln>
            <a:round/>
          </a:ln>
        </p:spPr>
      </p:pic>
      <p:pic>
        <p:nvPicPr>
          <p:cNvPr id="49" name="Notes iOS.jpg"/>
          <p:cNvPicPr/>
          <p:nvPr/>
        </p:nvPicPr>
        <p:blipFill>
          <a:blip r:embed="rId5">
            <a:extLst/>
          </a:blip>
          <a:stretch>
            <a:fillRect/>
          </a:stretch>
        </p:blipFill>
        <p:spPr>
          <a:xfrm>
            <a:off x="4945176" y="2019784"/>
            <a:ext cx="3786746" cy="2818433"/>
          </a:xfrm>
          <a:prstGeom prst="rect">
            <a:avLst/>
          </a:prstGeom>
          <a:ln>
            <a:round/>
          </a:ln>
        </p:spPr>
      </p:pic>
    </p:spTree>
    <p:extLst>
      <p:ext uri="{BB962C8B-B14F-4D97-AF65-F5344CB8AC3E}">
        <p14:creationId xmlns:p14="http://schemas.microsoft.com/office/powerpoint/2010/main" val="335837447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p:nvPr/>
        </p:nvSpPr>
        <p:spPr>
          <a:xfrm>
            <a:off x="5223715" y="945839"/>
            <a:ext cx="1611018" cy="9377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8000"/>
            </a:lvl1pPr>
          </a:lstStyle>
          <a:p>
            <a:pPr lvl="0">
              <a:defRPr sz="1800">
                <a:uFillTx/>
              </a:defRPr>
            </a:pPr>
            <a:r>
              <a:rPr sz="5625">
                <a:uFill>
                  <a:solidFill/>
                </a:uFill>
              </a:rPr>
              <a:t>App4</a:t>
            </a:r>
          </a:p>
        </p:txBody>
      </p:sp>
      <p:pic>
        <p:nvPicPr>
          <p:cNvPr id="54" name="App4 Students.png"/>
          <p:cNvPicPr/>
          <p:nvPr/>
        </p:nvPicPr>
        <p:blipFill>
          <a:blip r:embed="rId3">
            <a:extLst/>
          </a:blip>
          <a:stretch>
            <a:fillRect/>
          </a:stretch>
        </p:blipFill>
        <p:spPr>
          <a:xfrm>
            <a:off x="2083408" y="462450"/>
            <a:ext cx="1901466" cy="1904536"/>
          </a:xfrm>
          <a:prstGeom prst="rect">
            <a:avLst/>
          </a:prstGeom>
          <a:ln>
            <a:round/>
          </a:ln>
        </p:spPr>
      </p:pic>
      <p:pic>
        <p:nvPicPr>
          <p:cNvPr id="55" name="Picture 54"/>
          <p:cNvPicPr/>
          <p:nvPr/>
        </p:nvPicPr>
        <p:blipFill>
          <a:blip r:embed="rId4">
            <a:extLst/>
          </a:blip>
          <a:stretch>
            <a:fillRect/>
          </a:stretch>
        </p:blipFill>
        <p:spPr>
          <a:xfrm>
            <a:off x="1058443" y="2612838"/>
            <a:ext cx="7027114" cy="2579787"/>
          </a:xfrm>
          <a:prstGeom prst="rect">
            <a:avLst/>
          </a:prstGeom>
          <a:effectLst>
            <a:outerShdw blurRad="355600" dist="241300" rotWithShape="0">
              <a:srgbClr val="000000">
                <a:alpha val="75000"/>
              </a:srgbClr>
            </a:outerShdw>
          </a:effectLst>
        </p:spPr>
      </p:pic>
      <p:sp>
        <p:nvSpPr>
          <p:cNvPr id="56" name="Shape 56"/>
          <p:cNvSpPr/>
          <p:nvPr/>
        </p:nvSpPr>
        <p:spPr>
          <a:xfrm>
            <a:off x="2272813" y="5616526"/>
            <a:ext cx="4413004" cy="54829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4400"/>
            </a:lvl1pPr>
          </a:lstStyle>
          <a:p>
            <a:pPr lvl="0">
              <a:defRPr sz="1800">
                <a:uFillTx/>
              </a:defRPr>
            </a:pPr>
            <a:r>
              <a:rPr sz="3094">
                <a:uFill>
                  <a:solidFill/>
                </a:uFill>
              </a:rPr>
              <a:t>http://stleonards.app4.ws/</a:t>
            </a:r>
          </a:p>
        </p:txBody>
      </p:sp>
    </p:spTree>
    <p:extLst>
      <p:ext uri="{BB962C8B-B14F-4D97-AF65-F5344CB8AC3E}">
        <p14:creationId xmlns:p14="http://schemas.microsoft.com/office/powerpoint/2010/main" val="371114280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p:nvPr/>
        </p:nvSpPr>
        <p:spPr>
          <a:xfrm>
            <a:off x="1037638" y="460476"/>
            <a:ext cx="6696898" cy="9377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8000"/>
            </a:lvl1pPr>
          </a:lstStyle>
          <a:p>
            <a:pPr lvl="0">
              <a:defRPr sz="1800">
                <a:uFillTx/>
              </a:defRPr>
            </a:pPr>
            <a:r>
              <a:rPr sz="5625">
                <a:uFill>
                  <a:solidFill/>
                </a:uFill>
              </a:rPr>
              <a:t>The Multitasking Myth</a:t>
            </a:r>
          </a:p>
        </p:txBody>
      </p:sp>
      <p:pic>
        <p:nvPicPr>
          <p:cNvPr id="61" name="Picture 60"/>
          <p:cNvPicPr/>
          <p:nvPr/>
        </p:nvPicPr>
        <p:blipFill>
          <a:blip r:embed="rId3">
            <a:extLst/>
          </a:blip>
          <a:stretch>
            <a:fillRect/>
          </a:stretch>
        </p:blipFill>
        <p:spPr>
          <a:xfrm>
            <a:off x="1121355" y="1554712"/>
            <a:ext cx="6901291" cy="4526367"/>
          </a:xfrm>
          <a:prstGeom prst="rect">
            <a:avLst/>
          </a:prstGeom>
          <a:effectLst>
            <a:outerShdw blurRad="50800" dist="25400" dir="3600000" rotWithShape="0">
              <a:srgbClr val="000000">
                <a:alpha val="70000"/>
              </a:srgbClr>
            </a:outerShdw>
          </a:effectLst>
        </p:spPr>
      </p:pic>
    </p:spTree>
    <p:extLst>
      <p:ext uri="{BB962C8B-B14F-4D97-AF65-F5344CB8AC3E}">
        <p14:creationId xmlns:p14="http://schemas.microsoft.com/office/powerpoint/2010/main" val="2244477275"/>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9" fill="hold" grpId="0" nodeType="clickEffect">
                                  <p:stCondLst>
                                    <p:cond delay="0"/>
                                  </p:stCondLst>
                                  <p:iterate>
                                    <p:tmAbs val="0"/>
                                  </p:iterate>
                                  <p:childTnLst>
                                    <p:set>
                                      <p:cBhvr>
                                        <p:cTn id="6" fill="hold"/>
                                        <p:tgtEl>
                                          <p:spTgt spid="61"/>
                                        </p:tgtEl>
                                        <p:attrNameLst>
                                          <p:attrName>style.visibility</p:attrName>
                                        </p:attrNameLst>
                                      </p:cBhvr>
                                      <p:to>
                                        <p:strVal val="visible"/>
                                      </p:to>
                                    </p:set>
                                    <p:anim calcmode="lin" valueType="num">
                                      <p:cBhvr>
                                        <p:cTn id="7" dur="2000" fill="hold"/>
                                        <p:tgtEl>
                                          <p:spTgt spid="61"/>
                                        </p:tgtEl>
                                        <p:attrNameLst>
                                          <p:attrName>ppt_w</p:attrName>
                                        </p:attrNameLst>
                                      </p:cBhvr>
                                      <p:tavLst>
                                        <p:tav tm="0">
                                          <p:val>
                                            <p:fltVal val="0"/>
                                          </p:val>
                                        </p:tav>
                                        <p:tav tm="100000">
                                          <p:val>
                                            <p:strVal val="#ppt_w"/>
                                          </p:val>
                                        </p:tav>
                                      </p:tavLst>
                                    </p:anim>
                                    <p:anim calcmode="lin" valueType="num">
                                      <p:cBhvr>
                                        <p:cTn id="8" dur="2000" fill="hold"/>
                                        <p:tgtEl>
                                          <p:spTgt spid="61"/>
                                        </p:tgtEl>
                                        <p:attrNameLst>
                                          <p:attrName>ppt_h</p:attrName>
                                        </p:attrNameLst>
                                      </p:cBhvr>
                                      <p:tavLst>
                                        <p:tav tm="0">
                                          <p:val>
                                            <p:fltVal val="0"/>
                                          </p:val>
                                        </p:tav>
                                        <p:tav tm="100000">
                                          <p:val>
                                            <p:strVal val="#ppt_h"/>
                                          </p:val>
                                        </p:tav>
                                      </p:tavLst>
                                    </p:anim>
                                    <p:anim calcmode="lin" valueType="num">
                                      <p:cBhvr>
                                        <p:cTn id="9" dur="2000" fill="hold"/>
                                        <p:tgtEl>
                                          <p:spTgt spid="61"/>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6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AU" dirty="0" smtClean="0">
                <a:solidFill>
                  <a:schemeClr val="tx2"/>
                </a:solidFill>
              </a:rPr>
              <a:t>Getting Involved</a:t>
            </a:r>
            <a:br>
              <a:rPr lang="en-AU" dirty="0" smtClean="0">
                <a:solidFill>
                  <a:schemeClr val="tx2"/>
                </a:solidFill>
              </a:rPr>
            </a:br>
            <a:r>
              <a:rPr lang="en-AU" dirty="0"/>
              <a:t/>
            </a:r>
            <a:br>
              <a:rPr lang="en-AU" dirty="0"/>
            </a:br>
            <a:r>
              <a:rPr lang="en-AU" dirty="0" smtClean="0"/>
              <a:t/>
            </a:r>
            <a:br>
              <a:rPr lang="en-AU" dirty="0" smtClean="0"/>
            </a:br>
            <a:r>
              <a:rPr lang="en-AU" dirty="0"/>
              <a:t/>
            </a:r>
            <a:br>
              <a:rPr lang="en-AU" dirty="0"/>
            </a:br>
            <a:r>
              <a:rPr lang="en-AU" dirty="0" smtClean="0"/>
              <a:t>  </a:t>
            </a:r>
            <a:endParaRPr lang="en-AU" dirty="0"/>
          </a:p>
        </p:txBody>
      </p:sp>
      <p:graphicFrame>
        <p:nvGraphicFramePr>
          <p:cNvPr id="3" name="Table 2"/>
          <p:cNvGraphicFramePr>
            <a:graphicFrameLocks noGrp="1"/>
          </p:cNvGraphicFramePr>
          <p:nvPr>
            <p:extLst>
              <p:ext uri="{D42A27DB-BD31-4B8C-83A1-F6EECF244321}">
                <p14:modId xmlns:p14="http://schemas.microsoft.com/office/powerpoint/2010/main" val="2872030635"/>
              </p:ext>
            </p:extLst>
          </p:nvPr>
        </p:nvGraphicFramePr>
        <p:xfrm>
          <a:off x="1331640" y="1268761"/>
          <a:ext cx="6480720" cy="5116428"/>
        </p:xfrm>
        <a:graphic>
          <a:graphicData uri="http://schemas.openxmlformats.org/drawingml/2006/table">
            <a:tbl>
              <a:tblPr firstRow="1" bandRow="1">
                <a:tableStyleId>{69CF1AB2-1976-4502-BF36-3FF5EA218861}</a:tableStyleId>
              </a:tblPr>
              <a:tblGrid>
                <a:gridCol w="3240360"/>
                <a:gridCol w="3240360"/>
              </a:tblGrid>
              <a:tr h="1276505">
                <a:tc>
                  <a:txBody>
                    <a:bodyPr/>
                    <a:lstStyle/>
                    <a:p>
                      <a:r>
                        <a:rPr lang="en-AU" b="0" dirty="0" smtClean="0"/>
                        <a:t>Practical</a:t>
                      </a:r>
                      <a:endParaRPr lang="en-AU" b="0" dirty="0"/>
                    </a:p>
                  </a:txBody>
                  <a:tcPr/>
                </a:tc>
                <a:tc>
                  <a:txBody>
                    <a:bodyPr/>
                    <a:lstStyle/>
                    <a:p>
                      <a:r>
                        <a:rPr lang="en-AU" b="0" dirty="0" smtClean="0"/>
                        <a:t>Test revision</a:t>
                      </a:r>
                    </a:p>
                    <a:p>
                      <a:r>
                        <a:rPr lang="en-AU" b="0" dirty="0" smtClean="0"/>
                        <a:t>Proof reading</a:t>
                      </a:r>
                    </a:p>
                    <a:p>
                      <a:r>
                        <a:rPr lang="en-AU" b="0" dirty="0" smtClean="0"/>
                        <a:t>Listening</a:t>
                      </a:r>
                      <a:r>
                        <a:rPr lang="en-AU" b="0" baseline="0" dirty="0" smtClean="0"/>
                        <a:t> to orals</a:t>
                      </a:r>
                    </a:p>
                    <a:p>
                      <a:r>
                        <a:rPr lang="en-AU" b="0" baseline="0" dirty="0" smtClean="0"/>
                        <a:t>Discussing texts (read them)</a:t>
                      </a:r>
                      <a:endParaRPr lang="en-AU" b="0" dirty="0"/>
                    </a:p>
                  </a:txBody>
                  <a:tcPr/>
                </a:tc>
              </a:tr>
              <a:tr h="981927">
                <a:tc>
                  <a:txBody>
                    <a:bodyPr/>
                    <a:lstStyle/>
                    <a:p>
                      <a:r>
                        <a:rPr lang="en-AU" dirty="0" smtClean="0"/>
                        <a:t>Planning and organisation</a:t>
                      </a:r>
                      <a:endParaRPr lang="en-AU" dirty="0"/>
                    </a:p>
                  </a:txBody>
                  <a:tcPr/>
                </a:tc>
                <a:tc>
                  <a:txBody>
                    <a:bodyPr/>
                    <a:lstStyle/>
                    <a:p>
                      <a:r>
                        <a:rPr lang="en-AU" dirty="0" smtClean="0"/>
                        <a:t>Model it!</a:t>
                      </a:r>
                    </a:p>
                    <a:p>
                      <a:r>
                        <a:rPr lang="en-AU" dirty="0" smtClean="0"/>
                        <a:t>Minimise clashes</a:t>
                      </a:r>
                    </a:p>
                    <a:p>
                      <a:r>
                        <a:rPr lang="en-AU" dirty="0" smtClean="0"/>
                        <a:t>Dates and calendars</a:t>
                      </a:r>
                      <a:endParaRPr lang="en-AU" dirty="0"/>
                    </a:p>
                  </a:txBody>
                  <a:tcPr/>
                </a:tc>
              </a:tr>
              <a:tr h="687349">
                <a:tc>
                  <a:txBody>
                    <a:bodyPr/>
                    <a:lstStyle/>
                    <a:p>
                      <a:r>
                        <a:rPr lang="en-AU" dirty="0" smtClean="0"/>
                        <a:t>Support</a:t>
                      </a:r>
                      <a:r>
                        <a:rPr lang="en-AU" baseline="0" dirty="0" smtClean="0"/>
                        <a:t> routines</a:t>
                      </a:r>
                      <a:endParaRPr lang="en-AU" dirty="0"/>
                    </a:p>
                  </a:txBody>
                  <a:tcPr/>
                </a:tc>
                <a:tc>
                  <a:txBody>
                    <a:bodyPr/>
                    <a:lstStyle/>
                    <a:p>
                      <a:r>
                        <a:rPr lang="en-AU" dirty="0" smtClean="0"/>
                        <a:t>Early</a:t>
                      </a:r>
                      <a:r>
                        <a:rPr lang="en-AU" baseline="0" dirty="0" smtClean="0"/>
                        <a:t> work &gt; later </a:t>
                      </a:r>
                    </a:p>
                    <a:p>
                      <a:r>
                        <a:rPr lang="en-AU" baseline="0" dirty="0" smtClean="0"/>
                        <a:t>Limit distractions</a:t>
                      </a:r>
                      <a:endParaRPr lang="en-AU" dirty="0"/>
                    </a:p>
                  </a:txBody>
                  <a:tcPr/>
                </a:tc>
              </a:tr>
              <a:tr h="981927">
                <a:tc>
                  <a:txBody>
                    <a:bodyPr/>
                    <a:lstStyle/>
                    <a:p>
                      <a:r>
                        <a:rPr lang="en-AU" dirty="0" smtClean="0"/>
                        <a:t>Focus on effort</a:t>
                      </a:r>
                      <a:endParaRPr lang="en-AU" dirty="0"/>
                    </a:p>
                  </a:txBody>
                  <a:tcPr/>
                </a:tc>
                <a:tc>
                  <a:txBody>
                    <a:bodyPr/>
                    <a:lstStyle/>
                    <a:p>
                      <a:r>
                        <a:rPr lang="en-AU" dirty="0" smtClean="0"/>
                        <a:t>Encourage effort</a:t>
                      </a:r>
                    </a:p>
                    <a:p>
                      <a:r>
                        <a:rPr lang="en-AU" dirty="0" smtClean="0"/>
                        <a:t>Expect</a:t>
                      </a:r>
                      <a:r>
                        <a:rPr lang="en-AU" baseline="0" dirty="0" smtClean="0"/>
                        <a:t> effort</a:t>
                      </a:r>
                    </a:p>
                    <a:p>
                      <a:r>
                        <a:rPr lang="en-AU" baseline="0" dirty="0" smtClean="0"/>
                        <a:t>Recognise effort</a:t>
                      </a:r>
                      <a:endParaRPr lang="en-AU" dirty="0"/>
                    </a:p>
                  </a:txBody>
                  <a:tcPr/>
                </a:tc>
              </a:tr>
              <a:tr h="392771">
                <a:tc>
                  <a:txBody>
                    <a:bodyPr/>
                    <a:lstStyle/>
                    <a:p>
                      <a:r>
                        <a:rPr lang="en-AU" dirty="0" smtClean="0"/>
                        <a:t>Revision methods</a:t>
                      </a:r>
                    </a:p>
                    <a:p>
                      <a:endParaRPr lang="en-AU" dirty="0"/>
                    </a:p>
                  </a:txBody>
                  <a:tcPr/>
                </a:tc>
                <a:tc>
                  <a:txBody>
                    <a:bodyPr/>
                    <a:lstStyle/>
                    <a:p>
                      <a:r>
                        <a:rPr lang="en-AU" dirty="0" smtClean="0"/>
                        <a:t>Regular</a:t>
                      </a:r>
                      <a:r>
                        <a:rPr lang="en-AU" baseline="0" dirty="0" smtClean="0"/>
                        <a:t> review</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Reorganise / rewrite notes</a:t>
                      </a:r>
                    </a:p>
                    <a:p>
                      <a:r>
                        <a:rPr lang="en-AU" baseline="0" dirty="0" smtClean="0"/>
                        <a:t>Active learning</a:t>
                      </a:r>
                    </a:p>
                    <a:p>
                      <a:r>
                        <a:rPr lang="en-AU" baseline="0" dirty="0" smtClean="0"/>
                        <a:t>Identify areas of confusion</a:t>
                      </a:r>
                      <a:endParaRPr lang="en-AU" dirty="0"/>
                    </a:p>
                  </a:txBody>
                  <a:tcPr/>
                </a:tc>
              </a:tr>
            </a:tbl>
          </a:graphicData>
        </a:graphic>
      </p:graphicFrame>
    </p:spTree>
    <p:extLst>
      <p:ext uri="{BB962C8B-B14F-4D97-AF65-F5344CB8AC3E}">
        <p14:creationId xmlns:p14="http://schemas.microsoft.com/office/powerpoint/2010/main" val="217660843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838291" y="476500"/>
            <a:ext cx="7044878" cy="9377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8000"/>
            </a:lvl1pPr>
          </a:lstStyle>
          <a:p>
            <a:pPr lvl="0">
              <a:defRPr sz="1800">
                <a:uFillTx/>
              </a:defRPr>
            </a:pPr>
            <a:r>
              <a:rPr sz="5625">
                <a:uFill>
                  <a:solidFill/>
                </a:uFill>
              </a:rPr>
              <a:t>Turning notifications off</a:t>
            </a:r>
          </a:p>
        </p:txBody>
      </p:sp>
      <p:pic>
        <p:nvPicPr>
          <p:cNvPr id="66" name="Notifications Mac.png"/>
          <p:cNvPicPr/>
          <p:nvPr/>
        </p:nvPicPr>
        <p:blipFill>
          <a:blip r:embed="rId3" cstate="screen">
            <a:extLst>
              <a:ext uri="{28A0092B-C50C-407E-A947-70E740481C1C}">
                <a14:useLocalDpi xmlns:a14="http://schemas.microsoft.com/office/drawing/2010/main"/>
              </a:ext>
            </a:extLst>
          </a:blip>
          <a:stretch>
            <a:fillRect/>
          </a:stretch>
        </p:blipFill>
        <p:spPr>
          <a:xfrm>
            <a:off x="5199072" y="4929473"/>
            <a:ext cx="2714626" cy="1098352"/>
          </a:xfrm>
          <a:prstGeom prst="rect">
            <a:avLst/>
          </a:prstGeom>
          <a:ln>
            <a:round/>
          </a:ln>
        </p:spPr>
      </p:pic>
      <p:pic>
        <p:nvPicPr>
          <p:cNvPr id="67" name="Notifications Android.png"/>
          <p:cNvPicPr/>
          <p:nvPr/>
        </p:nvPicPr>
        <p:blipFill>
          <a:blip r:embed="rId4" cstate="screen">
            <a:extLst>
              <a:ext uri="{28A0092B-C50C-407E-A947-70E740481C1C}">
                <a14:useLocalDpi xmlns:a14="http://schemas.microsoft.com/office/drawing/2010/main"/>
              </a:ext>
            </a:extLst>
          </a:blip>
          <a:stretch>
            <a:fillRect/>
          </a:stretch>
        </p:blipFill>
        <p:spPr>
          <a:xfrm>
            <a:off x="4166962" y="1549059"/>
            <a:ext cx="4778845" cy="2819519"/>
          </a:xfrm>
          <a:prstGeom prst="rect">
            <a:avLst/>
          </a:prstGeom>
          <a:ln>
            <a:round/>
          </a:ln>
        </p:spPr>
      </p:pic>
      <p:pic>
        <p:nvPicPr>
          <p:cNvPr id="68" name="Notifications iOS.jpg"/>
          <p:cNvPicPr/>
          <p:nvPr/>
        </p:nvPicPr>
        <p:blipFill>
          <a:blip r:embed="rId5">
            <a:extLst/>
          </a:blip>
          <a:stretch>
            <a:fillRect/>
          </a:stretch>
        </p:blipFill>
        <p:spPr>
          <a:xfrm>
            <a:off x="320505" y="2076281"/>
            <a:ext cx="4307683" cy="3816338"/>
          </a:xfrm>
          <a:prstGeom prst="rect">
            <a:avLst/>
          </a:prstGeom>
          <a:ln>
            <a:round/>
          </a:ln>
        </p:spPr>
      </p:pic>
    </p:spTree>
    <p:extLst>
      <p:ext uri="{BB962C8B-B14F-4D97-AF65-F5344CB8AC3E}">
        <p14:creationId xmlns:p14="http://schemas.microsoft.com/office/powerpoint/2010/main" val="1095282653"/>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500"/>
                                  </p:stCondLst>
                                  <p:iterate>
                                    <p:tmAbs val="0"/>
                                  </p:iterate>
                                  <p:childTnLst>
                                    <p:set>
                                      <p:cBhvr>
                                        <p:cTn id="6" fill="hold"/>
                                        <p:tgtEl>
                                          <p:spTgt spid="68"/>
                                        </p:tgtEl>
                                        <p:attrNameLst>
                                          <p:attrName>style.visibility</p:attrName>
                                        </p:attrNameLst>
                                      </p:cBhvr>
                                      <p:to>
                                        <p:strVal val="visible"/>
                                      </p:to>
                                    </p:set>
                                    <p:anim calcmode="lin" valueType="num">
                                      <p:cBhvr>
                                        <p:cTn id="7" dur="750" fill="hold"/>
                                        <p:tgtEl>
                                          <p:spTgt spid="68"/>
                                        </p:tgtEl>
                                        <p:attrNameLst>
                                          <p:attrName>ppt_w</p:attrName>
                                        </p:attrNameLst>
                                      </p:cBhvr>
                                      <p:tavLst>
                                        <p:tav tm="0">
                                          <p:val>
                                            <p:fltVal val="0"/>
                                          </p:val>
                                        </p:tav>
                                        <p:tav tm="100000">
                                          <p:val>
                                            <p:strVal val="#ppt_w"/>
                                          </p:val>
                                        </p:tav>
                                      </p:tavLst>
                                    </p:anim>
                                    <p:anim calcmode="lin" valueType="num">
                                      <p:cBhvr>
                                        <p:cTn id="8" dur="750" fill="hold"/>
                                        <p:tgtEl>
                                          <p:spTgt spid="68"/>
                                        </p:tgtEl>
                                        <p:attrNameLst>
                                          <p:attrName>ppt_h</p:attrName>
                                        </p:attrNameLst>
                                      </p:cBhvr>
                                      <p:tavLst>
                                        <p:tav tm="0">
                                          <p:val>
                                            <p:fltVal val="0"/>
                                          </p:val>
                                        </p:tav>
                                        <p:tav tm="100000">
                                          <p:val>
                                            <p:strVal val="#ppt_h"/>
                                          </p:val>
                                        </p:tav>
                                      </p:tavLst>
                                    </p:anim>
                                  </p:childTnLst>
                                </p:cTn>
                              </p:par>
                            </p:childTnLst>
                          </p:cTn>
                        </p:par>
                        <p:par>
                          <p:cTn id="9" fill="hold">
                            <p:stCondLst>
                              <p:cond delay="1250"/>
                            </p:stCondLst>
                            <p:childTnLst>
                              <p:par>
                                <p:cTn id="10" presetID="23" presetClass="entr" presetSubtype="32" fill="hold" grpId="0" nodeType="afterEffect">
                                  <p:stCondLst>
                                    <p:cond delay="500"/>
                                  </p:stCondLst>
                                  <p:iterate>
                                    <p:tmAbs val="0"/>
                                  </p:iterate>
                                  <p:childTnLst>
                                    <p:set>
                                      <p:cBhvr>
                                        <p:cTn id="11" fill="hold"/>
                                        <p:tgtEl>
                                          <p:spTgt spid="67"/>
                                        </p:tgtEl>
                                        <p:attrNameLst>
                                          <p:attrName>style.visibility</p:attrName>
                                        </p:attrNameLst>
                                      </p:cBhvr>
                                      <p:to>
                                        <p:strVal val="visible"/>
                                      </p:to>
                                    </p:set>
                                    <p:anim calcmode="lin" valueType="num">
                                      <p:cBhvr>
                                        <p:cTn id="12" dur="750" fill="hold"/>
                                        <p:tgtEl>
                                          <p:spTgt spid="67"/>
                                        </p:tgtEl>
                                        <p:attrNameLst>
                                          <p:attrName>ppt_w</p:attrName>
                                        </p:attrNameLst>
                                      </p:cBhvr>
                                      <p:tavLst>
                                        <p:tav tm="0">
                                          <p:val>
                                            <p:fltVal val="0"/>
                                          </p:val>
                                        </p:tav>
                                        <p:tav tm="100000">
                                          <p:val>
                                            <p:strVal val="#ppt_w"/>
                                          </p:val>
                                        </p:tav>
                                      </p:tavLst>
                                    </p:anim>
                                    <p:anim calcmode="lin" valueType="num">
                                      <p:cBhvr>
                                        <p:cTn id="13" dur="750" fill="hold"/>
                                        <p:tgtEl>
                                          <p:spTgt spid="67"/>
                                        </p:tgtEl>
                                        <p:attrNameLst>
                                          <p:attrName>ppt_h</p:attrName>
                                        </p:attrNameLst>
                                      </p:cBhvr>
                                      <p:tavLst>
                                        <p:tav tm="0">
                                          <p:val>
                                            <p:fltVal val="0"/>
                                          </p:val>
                                        </p:tav>
                                        <p:tav tm="100000">
                                          <p:val>
                                            <p:strVal val="#ppt_h"/>
                                          </p:val>
                                        </p:tav>
                                      </p:tavLst>
                                    </p:anim>
                                  </p:childTnLst>
                                </p:cTn>
                              </p:par>
                            </p:childTnLst>
                          </p:cTn>
                        </p:par>
                        <p:par>
                          <p:cTn id="14" fill="hold">
                            <p:stCondLst>
                              <p:cond delay="2500"/>
                            </p:stCondLst>
                            <p:childTnLst>
                              <p:par>
                                <p:cTn id="15" presetID="23" presetClass="entr" presetSubtype="32" fill="hold" grpId="0" nodeType="afterEffect">
                                  <p:stCondLst>
                                    <p:cond delay="500"/>
                                  </p:stCondLst>
                                  <p:iterate>
                                    <p:tmAbs val="0"/>
                                  </p:iterate>
                                  <p:childTnLst>
                                    <p:set>
                                      <p:cBhvr>
                                        <p:cTn id="16" fill="hold"/>
                                        <p:tgtEl>
                                          <p:spTgt spid="66"/>
                                        </p:tgtEl>
                                        <p:attrNameLst>
                                          <p:attrName>style.visibility</p:attrName>
                                        </p:attrNameLst>
                                      </p:cBhvr>
                                      <p:to>
                                        <p:strVal val="visible"/>
                                      </p:to>
                                    </p:set>
                                    <p:anim calcmode="lin" valueType="num">
                                      <p:cBhvr>
                                        <p:cTn id="17" dur="750" fill="hold"/>
                                        <p:tgtEl>
                                          <p:spTgt spid="66"/>
                                        </p:tgtEl>
                                        <p:attrNameLst>
                                          <p:attrName>ppt_w</p:attrName>
                                        </p:attrNameLst>
                                      </p:cBhvr>
                                      <p:tavLst>
                                        <p:tav tm="0">
                                          <p:val>
                                            <p:fltVal val="0"/>
                                          </p:val>
                                        </p:tav>
                                        <p:tav tm="100000">
                                          <p:val>
                                            <p:strVal val="#ppt_w"/>
                                          </p:val>
                                        </p:tav>
                                      </p:tavLst>
                                    </p:anim>
                                    <p:anim calcmode="lin" valueType="num">
                                      <p:cBhvr>
                                        <p:cTn id="18" dur="750" fill="hold"/>
                                        <p:tgtEl>
                                          <p:spTgt spid="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advAuto="0"/>
      <p:bldP spid="67" grpId="0" animBg="1" advAuto="0"/>
      <p:bldP spid="68"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p:nvPr/>
        </p:nvSpPr>
        <p:spPr>
          <a:xfrm>
            <a:off x="1771896" y="460476"/>
            <a:ext cx="4931095" cy="9377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8000"/>
            </a:lvl1pPr>
          </a:lstStyle>
          <a:p>
            <a:pPr lvl="0">
              <a:defRPr sz="1800">
                <a:uFillTx/>
              </a:defRPr>
            </a:pPr>
            <a:r>
              <a:rPr sz="5625">
                <a:uFill>
                  <a:solidFill/>
                </a:uFill>
              </a:rPr>
              <a:t>Files and Folders</a:t>
            </a:r>
          </a:p>
        </p:txBody>
      </p:sp>
      <p:pic>
        <p:nvPicPr>
          <p:cNvPr id="73" name="Mac Folders.png"/>
          <p:cNvPicPr/>
          <p:nvPr/>
        </p:nvPicPr>
        <p:blipFill>
          <a:blip r:embed="rId3" cstate="screen">
            <a:extLst>
              <a:ext uri="{28A0092B-C50C-407E-A947-70E740481C1C}">
                <a14:useLocalDpi xmlns:a14="http://schemas.microsoft.com/office/drawing/2010/main"/>
              </a:ext>
            </a:extLst>
          </a:blip>
          <a:stretch>
            <a:fillRect/>
          </a:stretch>
        </p:blipFill>
        <p:spPr>
          <a:xfrm>
            <a:off x="3780047" y="1341265"/>
            <a:ext cx="5248261" cy="3183561"/>
          </a:xfrm>
          <a:prstGeom prst="rect">
            <a:avLst/>
          </a:prstGeom>
          <a:ln>
            <a:round/>
          </a:ln>
        </p:spPr>
      </p:pic>
      <p:pic>
        <p:nvPicPr>
          <p:cNvPr id="74" name="Windows_folder_examples.png"/>
          <p:cNvPicPr/>
          <p:nvPr/>
        </p:nvPicPr>
        <p:blipFill>
          <a:blip r:embed="rId4">
            <a:extLst/>
          </a:blip>
          <a:stretch>
            <a:fillRect/>
          </a:stretch>
        </p:blipFill>
        <p:spPr>
          <a:xfrm>
            <a:off x="3569840" y="3153455"/>
            <a:ext cx="4464844" cy="3098602"/>
          </a:xfrm>
          <a:prstGeom prst="rect">
            <a:avLst/>
          </a:prstGeom>
          <a:ln>
            <a:round/>
          </a:ln>
          <a:effectLst>
            <a:outerShdw blurRad="355600" dist="144387" dir="3600000" rotWithShape="0">
              <a:srgbClr val="000000">
                <a:alpha val="70000"/>
              </a:srgbClr>
            </a:outerShdw>
          </a:effectLst>
        </p:spPr>
      </p:pic>
      <p:sp>
        <p:nvSpPr>
          <p:cNvPr id="75" name="Shape 75"/>
          <p:cNvSpPr/>
          <p:nvPr/>
        </p:nvSpPr>
        <p:spPr>
          <a:xfrm>
            <a:off x="501530" y="2105208"/>
            <a:ext cx="2707633" cy="2647584"/>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marL="335803" indent="-295165">
              <a:buSzPct val="75000"/>
              <a:buChar char="•"/>
              <a:defRPr sz="1800">
                <a:uFillTx/>
              </a:defRPr>
            </a:pPr>
            <a:r>
              <a:rPr sz="2391">
                <a:uFill>
                  <a:solidFill/>
                </a:uFill>
              </a:rPr>
              <a:t>Consistent naming.</a:t>
            </a:r>
          </a:p>
          <a:p>
            <a:pPr marL="335803" indent="-295165">
              <a:buSzPct val="75000"/>
              <a:buChar char="•"/>
              <a:defRPr sz="1800">
                <a:uFillTx/>
              </a:defRPr>
            </a:pPr>
            <a:r>
              <a:rPr sz="2391">
                <a:uFill>
                  <a:solidFill/>
                </a:uFill>
              </a:rPr>
              <a:t>Start with the year and month.</a:t>
            </a:r>
          </a:p>
          <a:p>
            <a:pPr marL="335803" indent="-295165">
              <a:buSzPct val="75000"/>
              <a:buChar char="•"/>
              <a:defRPr sz="1800">
                <a:uFillTx/>
              </a:defRPr>
            </a:pPr>
            <a:r>
              <a:rPr sz="2391">
                <a:uFill>
                  <a:solidFill/>
                </a:uFill>
              </a:rPr>
              <a:t>A folder for each subject with sub-folders.</a:t>
            </a:r>
          </a:p>
        </p:txBody>
      </p:sp>
    </p:spTree>
    <p:extLst>
      <p:ext uri="{BB962C8B-B14F-4D97-AF65-F5344CB8AC3E}">
        <p14:creationId xmlns:p14="http://schemas.microsoft.com/office/powerpoint/2010/main" val="38291406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p:nvPr/>
        </p:nvSpPr>
        <p:spPr>
          <a:xfrm>
            <a:off x="1927557" y="347334"/>
            <a:ext cx="5288885" cy="150021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ctr">
              <a:defRPr sz="8000"/>
            </a:lvl1pPr>
          </a:lstStyle>
          <a:p>
            <a:pPr lvl="0">
              <a:defRPr sz="1800">
                <a:uFillTx/>
              </a:defRPr>
            </a:pPr>
            <a:r>
              <a:rPr sz="4640" dirty="0">
                <a:uFill>
                  <a:solidFill/>
                </a:uFill>
              </a:rPr>
              <a:t>Google Drive, </a:t>
            </a:r>
            <a:r>
              <a:rPr sz="4640" dirty="0" err="1">
                <a:uFill>
                  <a:solidFill/>
                </a:uFill>
              </a:rPr>
              <a:t>iCloud</a:t>
            </a:r>
            <a:r>
              <a:rPr sz="4640" dirty="0">
                <a:uFill>
                  <a:solidFill/>
                </a:uFill>
              </a:rPr>
              <a:t>, </a:t>
            </a:r>
            <a:endParaRPr lang="en-US" sz="4640" dirty="0">
              <a:uFill>
                <a:solidFill/>
              </a:uFill>
            </a:endParaRPr>
          </a:p>
          <a:p>
            <a:pPr lvl="0">
              <a:defRPr sz="1800">
                <a:uFillTx/>
              </a:defRPr>
            </a:pPr>
            <a:r>
              <a:rPr sz="4640" dirty="0" err="1">
                <a:uFill>
                  <a:solidFill/>
                </a:uFill>
              </a:rPr>
              <a:t>OneDrive</a:t>
            </a:r>
            <a:r>
              <a:rPr sz="4640" dirty="0">
                <a:uFill>
                  <a:solidFill/>
                </a:uFill>
              </a:rPr>
              <a:t> or </a:t>
            </a:r>
            <a:r>
              <a:rPr sz="4640" dirty="0" err="1">
                <a:uFill>
                  <a:solidFill/>
                </a:uFill>
              </a:rPr>
              <a:t>Dropbox</a:t>
            </a:r>
            <a:endParaRPr sz="4640" dirty="0">
              <a:uFill>
                <a:solidFill/>
              </a:uFill>
            </a:endParaRPr>
          </a:p>
        </p:txBody>
      </p:sp>
      <p:pic>
        <p:nvPicPr>
          <p:cNvPr id="80" name="url?sa=i&amp;rct=j&amp;q=&amp;esrc=s&amp;source=images&amp;cd=&amp;docid=W4p9_71mKM2y3M&amp;tbnid=u3dyfdS49avpGM-&amp;ved=0CAUQjRw&amp;url=http%3A%2F%2Fwww.freetech4teachers.com%2F2012%2F12%2Fhow-to-open-and-edit-word-files-in.html&amp;ei=Y.png"/>
          <p:cNvPicPr/>
          <p:nvPr/>
        </p:nvPicPr>
        <p:blipFill>
          <a:blip r:embed="rId3">
            <a:extLst/>
          </a:blip>
          <a:stretch>
            <a:fillRect/>
          </a:stretch>
        </p:blipFill>
        <p:spPr>
          <a:xfrm>
            <a:off x="384239" y="4179628"/>
            <a:ext cx="2444770" cy="2119437"/>
          </a:xfrm>
          <a:prstGeom prst="rect">
            <a:avLst/>
          </a:prstGeom>
          <a:ln w="25400">
            <a:miter lim="400000"/>
          </a:ln>
        </p:spPr>
      </p:pic>
      <p:pic>
        <p:nvPicPr>
          <p:cNvPr id="81" name="dropbox.png"/>
          <p:cNvPicPr/>
          <p:nvPr/>
        </p:nvPicPr>
        <p:blipFill>
          <a:blip r:embed="rId4" cstate="screen">
            <a:extLst>
              <a:ext uri="{28A0092B-C50C-407E-A947-70E740481C1C}">
                <a14:useLocalDpi xmlns:a14="http://schemas.microsoft.com/office/drawing/2010/main"/>
              </a:ext>
            </a:extLst>
          </a:blip>
          <a:stretch>
            <a:fillRect/>
          </a:stretch>
        </p:blipFill>
        <p:spPr>
          <a:xfrm>
            <a:off x="5861290" y="1905405"/>
            <a:ext cx="2710882" cy="2710883"/>
          </a:xfrm>
          <a:prstGeom prst="rect">
            <a:avLst/>
          </a:prstGeom>
          <a:ln>
            <a:round/>
          </a:ln>
        </p:spPr>
      </p:pic>
      <p:pic>
        <p:nvPicPr>
          <p:cNvPr id="82" name="Microsoft_OneDrive.jpg"/>
          <p:cNvPicPr/>
          <p:nvPr/>
        </p:nvPicPr>
        <p:blipFill>
          <a:blip r:embed="rId5" cstate="screen">
            <a:extLst>
              <a:ext uri="{28A0092B-C50C-407E-A947-70E740481C1C}">
                <a14:useLocalDpi xmlns:a14="http://schemas.microsoft.com/office/drawing/2010/main"/>
              </a:ext>
            </a:extLst>
          </a:blip>
          <a:stretch>
            <a:fillRect/>
          </a:stretch>
        </p:blipFill>
        <p:spPr>
          <a:xfrm>
            <a:off x="4769202" y="4756939"/>
            <a:ext cx="2765655" cy="1691130"/>
          </a:xfrm>
          <a:prstGeom prst="rect">
            <a:avLst/>
          </a:prstGeom>
          <a:ln>
            <a:round/>
          </a:ln>
        </p:spPr>
      </p:pic>
      <p:pic>
        <p:nvPicPr>
          <p:cNvPr id="83" name="icloud-logo.png"/>
          <p:cNvPicPr/>
          <p:nvPr/>
        </p:nvPicPr>
        <p:blipFill>
          <a:blip r:embed="rId6" cstate="screen">
            <a:extLst>
              <a:ext uri="{28A0092B-C50C-407E-A947-70E740481C1C}">
                <a14:useLocalDpi xmlns:a14="http://schemas.microsoft.com/office/drawing/2010/main"/>
              </a:ext>
            </a:extLst>
          </a:blip>
          <a:stretch>
            <a:fillRect/>
          </a:stretch>
        </p:blipFill>
        <p:spPr>
          <a:xfrm>
            <a:off x="2519831" y="2163291"/>
            <a:ext cx="2195111" cy="2195111"/>
          </a:xfrm>
          <a:prstGeom prst="rect">
            <a:avLst/>
          </a:prstGeom>
          <a:ln>
            <a:round/>
          </a:ln>
        </p:spPr>
      </p:pic>
    </p:spTree>
    <p:extLst>
      <p:ext uri="{BB962C8B-B14F-4D97-AF65-F5344CB8AC3E}">
        <p14:creationId xmlns:p14="http://schemas.microsoft.com/office/powerpoint/2010/main" val="119439011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p:nvPr/>
        </p:nvSpPr>
        <p:spPr>
          <a:xfrm>
            <a:off x="850673" y="460476"/>
            <a:ext cx="6538201" cy="9377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8000"/>
            </a:lvl1pPr>
          </a:lstStyle>
          <a:p>
            <a:pPr lvl="0">
              <a:defRPr sz="1800">
                <a:uFillTx/>
              </a:defRPr>
            </a:pPr>
            <a:r>
              <a:rPr sz="5625">
                <a:uFill>
                  <a:solidFill/>
                </a:uFill>
              </a:rPr>
              <a:t>Podcasts and YouTube</a:t>
            </a:r>
          </a:p>
        </p:txBody>
      </p:sp>
      <p:pic>
        <p:nvPicPr>
          <p:cNvPr id="88" name="Podcast_logo.png"/>
          <p:cNvPicPr/>
          <p:nvPr/>
        </p:nvPicPr>
        <p:blipFill>
          <a:blip r:embed="rId3" cstate="screen">
            <a:extLst>
              <a:ext uri="{28A0092B-C50C-407E-A947-70E740481C1C}">
                <a14:useLocalDpi xmlns:a14="http://schemas.microsoft.com/office/drawing/2010/main"/>
              </a:ext>
            </a:extLst>
          </a:blip>
          <a:stretch>
            <a:fillRect/>
          </a:stretch>
        </p:blipFill>
        <p:spPr>
          <a:xfrm>
            <a:off x="537948" y="2246431"/>
            <a:ext cx="2866430" cy="2866430"/>
          </a:xfrm>
          <a:prstGeom prst="rect">
            <a:avLst/>
          </a:prstGeom>
          <a:ln>
            <a:round/>
          </a:ln>
        </p:spPr>
      </p:pic>
      <p:pic>
        <p:nvPicPr>
          <p:cNvPr id="89" name="youtube-logo.jpg"/>
          <p:cNvPicPr/>
          <p:nvPr/>
        </p:nvPicPr>
        <p:blipFill>
          <a:blip r:embed="rId4">
            <a:extLst/>
          </a:blip>
          <a:stretch>
            <a:fillRect/>
          </a:stretch>
        </p:blipFill>
        <p:spPr>
          <a:xfrm>
            <a:off x="3774509" y="1963349"/>
            <a:ext cx="4889950" cy="1987135"/>
          </a:xfrm>
          <a:prstGeom prst="rect">
            <a:avLst/>
          </a:prstGeom>
          <a:ln>
            <a:round/>
          </a:ln>
        </p:spPr>
      </p:pic>
      <p:pic>
        <p:nvPicPr>
          <p:cNvPr id="90" name="iTunes-U.png"/>
          <p:cNvPicPr/>
          <p:nvPr/>
        </p:nvPicPr>
        <p:blipFill>
          <a:blip r:embed="rId5">
            <a:extLst/>
          </a:blip>
          <a:stretch>
            <a:fillRect/>
          </a:stretch>
        </p:blipFill>
        <p:spPr>
          <a:xfrm>
            <a:off x="5285773" y="4325148"/>
            <a:ext cx="1867422" cy="1888909"/>
          </a:xfrm>
          <a:prstGeom prst="rect">
            <a:avLst/>
          </a:prstGeom>
          <a:ln>
            <a:round/>
          </a:ln>
        </p:spPr>
      </p:pic>
    </p:spTree>
    <p:extLst>
      <p:ext uri="{BB962C8B-B14F-4D97-AF65-F5344CB8AC3E}">
        <p14:creationId xmlns:p14="http://schemas.microsoft.com/office/powerpoint/2010/main" val="35063768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p:nvPr/>
        </p:nvSpPr>
        <p:spPr>
          <a:xfrm>
            <a:off x="2764626" y="476500"/>
            <a:ext cx="3122843" cy="9377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8000"/>
            </a:lvl1pPr>
          </a:lstStyle>
          <a:p>
            <a:pPr lvl="0">
              <a:defRPr sz="1800">
                <a:uFillTx/>
              </a:defRPr>
            </a:pPr>
            <a:r>
              <a:rPr sz="5625">
                <a:uFill>
                  <a:solidFill/>
                </a:uFill>
              </a:rPr>
              <a:t>Flashcards</a:t>
            </a:r>
          </a:p>
        </p:txBody>
      </p:sp>
      <p:pic>
        <p:nvPicPr>
          <p:cNvPr id="95" name="Flashcards + 2014.png"/>
          <p:cNvPicPr/>
          <p:nvPr/>
        </p:nvPicPr>
        <p:blipFill>
          <a:blip r:embed="rId3">
            <a:extLst/>
          </a:blip>
          <a:stretch>
            <a:fillRect/>
          </a:stretch>
        </p:blipFill>
        <p:spPr>
          <a:xfrm>
            <a:off x="690266" y="2296030"/>
            <a:ext cx="2568123" cy="2561146"/>
          </a:xfrm>
          <a:prstGeom prst="rect">
            <a:avLst/>
          </a:prstGeom>
          <a:ln>
            <a:round/>
          </a:ln>
          <a:effectLst>
            <a:outerShdw blurRad="355600" dist="144387" dir="3600000" rotWithShape="0">
              <a:srgbClr val="000000">
                <a:alpha val="70000"/>
              </a:srgbClr>
            </a:outerShdw>
          </a:effectLst>
        </p:spPr>
      </p:pic>
      <p:pic>
        <p:nvPicPr>
          <p:cNvPr id="96" name="quizlet_logo_large.png"/>
          <p:cNvPicPr/>
          <p:nvPr/>
        </p:nvPicPr>
        <p:blipFill>
          <a:blip r:embed="rId4" cstate="screen">
            <a:extLst>
              <a:ext uri="{28A0092B-C50C-407E-A947-70E740481C1C}">
                <a14:useLocalDpi xmlns:a14="http://schemas.microsoft.com/office/drawing/2010/main"/>
              </a:ext>
            </a:extLst>
          </a:blip>
          <a:stretch>
            <a:fillRect/>
          </a:stretch>
        </p:blipFill>
        <p:spPr>
          <a:xfrm>
            <a:off x="3817959" y="2374572"/>
            <a:ext cx="4808120" cy="2404061"/>
          </a:xfrm>
          <a:prstGeom prst="rect">
            <a:avLst/>
          </a:prstGeom>
          <a:ln>
            <a:round/>
          </a:ln>
          <a:effectLst>
            <a:outerShdw blurRad="355600" dist="144387" dir="3600000" rotWithShape="0">
              <a:srgbClr val="000000">
                <a:alpha val="70000"/>
              </a:srgbClr>
            </a:outerShdw>
          </a:effectLst>
        </p:spPr>
      </p:pic>
    </p:spTree>
    <p:extLst>
      <p:ext uri="{BB962C8B-B14F-4D97-AF65-F5344CB8AC3E}">
        <p14:creationId xmlns:p14="http://schemas.microsoft.com/office/powerpoint/2010/main" val="56873039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p:nvPr/>
        </p:nvSpPr>
        <p:spPr>
          <a:xfrm>
            <a:off x="3115186" y="266604"/>
            <a:ext cx="2391553" cy="9377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8000"/>
            </a:lvl1pPr>
          </a:lstStyle>
          <a:p>
            <a:pPr lvl="0">
              <a:defRPr sz="1800">
                <a:uFillTx/>
              </a:defRPr>
            </a:pPr>
            <a:r>
              <a:rPr sz="5625">
                <a:uFill>
                  <a:solidFill/>
                </a:uFill>
              </a:rPr>
              <a:t>STL Link</a:t>
            </a:r>
          </a:p>
        </p:txBody>
      </p:sp>
      <p:pic>
        <p:nvPicPr>
          <p:cNvPr id="101" name="Screen Shot 2013-11-12 at 11.56.39 AM.png"/>
          <p:cNvPicPr/>
          <p:nvPr/>
        </p:nvPicPr>
        <p:blipFill>
          <a:blip r:embed="rId3">
            <a:extLst/>
          </a:blip>
          <a:stretch>
            <a:fillRect/>
          </a:stretch>
        </p:blipFill>
        <p:spPr>
          <a:xfrm>
            <a:off x="93762" y="1231797"/>
            <a:ext cx="8956477" cy="4367713"/>
          </a:xfrm>
          <a:prstGeom prst="rect">
            <a:avLst/>
          </a:prstGeom>
          <a:ln w="12700">
            <a:miter lim="400000"/>
          </a:ln>
        </p:spPr>
      </p:pic>
    </p:spTree>
    <p:extLst>
      <p:ext uri="{BB962C8B-B14F-4D97-AF65-F5344CB8AC3E}">
        <p14:creationId xmlns:p14="http://schemas.microsoft.com/office/powerpoint/2010/main" val="32982159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p:nvPr/>
        </p:nvSpPr>
        <p:spPr>
          <a:xfrm>
            <a:off x="1255299" y="510118"/>
            <a:ext cx="6076600" cy="9377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8000"/>
            </a:lvl1pPr>
          </a:lstStyle>
          <a:p>
            <a:pPr lvl="0">
              <a:defRPr sz="1800">
                <a:uFillTx/>
              </a:defRPr>
            </a:pPr>
            <a:r>
              <a:rPr sz="5625">
                <a:uFill>
                  <a:solidFill/>
                </a:uFill>
              </a:rPr>
              <a:t>Forming good habits</a:t>
            </a:r>
          </a:p>
        </p:txBody>
      </p:sp>
      <p:pic>
        <p:nvPicPr>
          <p:cNvPr id="106" name="good-habits.jpg"/>
          <p:cNvPicPr/>
          <p:nvPr/>
        </p:nvPicPr>
        <p:blipFill>
          <a:blip r:embed="rId3">
            <a:extLst/>
          </a:blip>
          <a:stretch>
            <a:fillRect/>
          </a:stretch>
        </p:blipFill>
        <p:spPr>
          <a:xfrm>
            <a:off x="2394180" y="1796117"/>
            <a:ext cx="4355641" cy="4410281"/>
          </a:xfrm>
          <a:prstGeom prst="rect">
            <a:avLst/>
          </a:prstGeom>
          <a:ln>
            <a:round/>
          </a:ln>
        </p:spPr>
      </p:pic>
    </p:spTree>
    <p:extLst>
      <p:ext uri="{BB962C8B-B14F-4D97-AF65-F5344CB8AC3E}">
        <p14:creationId xmlns:p14="http://schemas.microsoft.com/office/powerpoint/2010/main" val="6181400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p:nvPr/>
        </p:nvSpPr>
        <p:spPr>
          <a:xfrm>
            <a:off x="3399646" y="459691"/>
            <a:ext cx="2199834" cy="9377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8000"/>
            </a:lvl1pPr>
          </a:lstStyle>
          <a:p>
            <a:pPr lvl="0">
              <a:defRPr sz="1800">
                <a:uFillTx/>
              </a:defRPr>
            </a:pPr>
            <a:r>
              <a:rPr sz="5625">
                <a:uFill>
                  <a:solidFill/>
                </a:uFill>
              </a:rPr>
              <a:t>I forgot</a:t>
            </a:r>
          </a:p>
        </p:txBody>
      </p:sp>
      <p:sp>
        <p:nvSpPr>
          <p:cNvPr id="111" name="Shape 111"/>
          <p:cNvSpPr/>
          <p:nvPr/>
        </p:nvSpPr>
        <p:spPr>
          <a:xfrm>
            <a:off x="443304" y="3192814"/>
            <a:ext cx="7908063" cy="472373"/>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3700"/>
            </a:lvl1pPr>
          </a:lstStyle>
          <a:p>
            <a:pPr lvl="0">
              <a:defRPr sz="1800">
                <a:uFillTx/>
              </a:defRPr>
            </a:pPr>
            <a:r>
              <a:rPr sz="2601">
                <a:uFill>
                  <a:solidFill/>
                </a:uFill>
              </a:rPr>
              <a:t>http://learn.stleonards.vic.edu.au/parents/presentations/</a:t>
            </a:r>
          </a:p>
        </p:txBody>
      </p:sp>
    </p:spTree>
    <p:extLst>
      <p:ext uri="{BB962C8B-B14F-4D97-AF65-F5344CB8AC3E}">
        <p14:creationId xmlns:p14="http://schemas.microsoft.com/office/powerpoint/2010/main" val="16809749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nvSpPr>
        <p:spPr>
          <a:xfrm>
            <a:off x="395536" y="836712"/>
            <a:ext cx="6175151" cy="7574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7000" b="1">
                <a:latin typeface="Helvetica Neue"/>
                <a:ea typeface="Helvetica Neue"/>
                <a:cs typeface="Helvetica Neue"/>
                <a:sym typeface="Helvetica Neue"/>
              </a:defRPr>
            </a:lvl1pPr>
          </a:lstStyle>
          <a:p>
            <a:pPr lvl="0">
              <a:defRPr sz="1800" b="0">
                <a:uFillTx/>
              </a:defRPr>
            </a:pPr>
            <a:r>
              <a:rPr lang="en-AU" sz="4922" dirty="0" smtClean="0">
                <a:uFill>
                  <a:solidFill/>
                </a:uFill>
              </a:rPr>
              <a:t>QUESTIONS</a:t>
            </a:r>
            <a:endParaRPr sz="4922" dirty="0">
              <a:uFill>
                <a:solidFill/>
              </a:uFill>
            </a:endParaRPr>
          </a:p>
        </p:txBody>
      </p:sp>
    </p:spTree>
    <p:extLst>
      <p:ext uri="{BB962C8B-B14F-4D97-AF65-F5344CB8AC3E}">
        <p14:creationId xmlns:p14="http://schemas.microsoft.com/office/powerpoint/2010/main" val="29989658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2524" y="759963"/>
            <a:ext cx="4321484" cy="3029077"/>
          </a:xfrm>
          <a:prstGeom prst="rect">
            <a:avLst/>
          </a:prstGeom>
        </p:spPr>
      </p:pic>
      <p:sp>
        <p:nvSpPr>
          <p:cNvPr id="2" name="Title 1"/>
          <p:cNvSpPr>
            <a:spLocks noGrp="1"/>
          </p:cNvSpPr>
          <p:nvPr>
            <p:ph type="title"/>
          </p:nvPr>
        </p:nvSpPr>
        <p:spPr>
          <a:xfrm>
            <a:off x="4932040" y="274638"/>
            <a:ext cx="3754760" cy="2290266"/>
          </a:xfrm>
        </p:spPr>
        <p:txBody>
          <a:bodyPr/>
          <a:lstStyle/>
          <a:p>
            <a:r>
              <a:rPr lang="en-AU" dirty="0" smtClean="0"/>
              <a:t>Work spaces</a:t>
            </a:r>
            <a:endParaRPr lang="en-AU" dirty="0"/>
          </a:p>
        </p:txBody>
      </p:sp>
      <p:pic>
        <p:nvPicPr>
          <p:cNvPr id="5" name="Picture 4"/>
          <p:cNvPicPr>
            <a:picLocks noChangeAspect="1"/>
          </p:cNvPicPr>
          <p:nvPr/>
        </p:nvPicPr>
        <p:blipFill>
          <a:blip r:embed="rId3"/>
          <a:stretch>
            <a:fillRect/>
          </a:stretch>
        </p:blipFill>
        <p:spPr>
          <a:xfrm>
            <a:off x="4932041" y="1855015"/>
            <a:ext cx="3613762" cy="4056959"/>
          </a:xfrm>
          <a:prstGeom prst="rect">
            <a:avLst/>
          </a:prstGeom>
        </p:spPr>
      </p:pic>
    </p:spTree>
    <p:extLst>
      <p:ext uri="{BB962C8B-B14F-4D97-AF65-F5344CB8AC3E}">
        <p14:creationId xmlns:p14="http://schemas.microsoft.com/office/powerpoint/2010/main" val="92924420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0" y="274638"/>
            <a:ext cx="3754760" cy="1714202"/>
          </a:xfrm>
        </p:spPr>
        <p:txBody>
          <a:bodyPr/>
          <a:lstStyle/>
          <a:p>
            <a:r>
              <a:rPr lang="en-AU" dirty="0" smtClean="0"/>
              <a:t/>
            </a:r>
            <a:br>
              <a:rPr lang="en-AU" dirty="0" smtClean="0"/>
            </a:br>
            <a:endParaRPr lang="en-AU" dirty="0"/>
          </a:p>
        </p:txBody>
      </p:sp>
      <p:pic>
        <p:nvPicPr>
          <p:cNvPr id="3" name="Picture 2"/>
          <p:cNvPicPr>
            <a:picLocks noChangeAspect="1"/>
          </p:cNvPicPr>
          <p:nvPr/>
        </p:nvPicPr>
        <p:blipFill>
          <a:blip r:embed="rId2"/>
          <a:stretch>
            <a:fillRect/>
          </a:stretch>
        </p:blipFill>
        <p:spPr>
          <a:xfrm>
            <a:off x="251521" y="1843338"/>
            <a:ext cx="3312368" cy="4439256"/>
          </a:xfrm>
          <a:prstGeom prst="rect">
            <a:avLst/>
          </a:prstGeom>
        </p:spPr>
      </p:pic>
      <p:sp>
        <p:nvSpPr>
          <p:cNvPr id="4" name="Multiply 3"/>
          <p:cNvSpPr/>
          <p:nvPr/>
        </p:nvSpPr>
        <p:spPr>
          <a:xfrm>
            <a:off x="1115616" y="188640"/>
            <a:ext cx="1872208" cy="1728192"/>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3"/>
          <a:stretch>
            <a:fillRect/>
          </a:stretch>
        </p:blipFill>
        <p:spPr>
          <a:xfrm>
            <a:off x="4158675" y="2486764"/>
            <a:ext cx="4445773" cy="2958460"/>
          </a:xfrm>
          <a:prstGeom prst="rect">
            <a:avLst/>
          </a:prstGeom>
        </p:spPr>
      </p:pic>
      <p:sp>
        <p:nvSpPr>
          <p:cNvPr id="6" name="Plus 5"/>
          <p:cNvSpPr/>
          <p:nvPr/>
        </p:nvSpPr>
        <p:spPr>
          <a:xfrm>
            <a:off x="5796136" y="836712"/>
            <a:ext cx="1728192" cy="165005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8419701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2290266"/>
          </a:xfrm>
        </p:spPr>
        <p:txBody>
          <a:bodyPr/>
          <a:lstStyle/>
          <a:p>
            <a:r>
              <a:rPr lang="en-AU" dirty="0" smtClean="0">
                <a:solidFill>
                  <a:schemeClr val="tx2"/>
                </a:solidFill>
              </a:rPr>
              <a:t>Multitasking</a:t>
            </a:r>
            <a:br>
              <a:rPr lang="en-AU" dirty="0" smtClean="0">
                <a:solidFill>
                  <a:schemeClr val="tx2"/>
                </a:solidFill>
              </a:rPr>
            </a:br>
            <a:r>
              <a:rPr lang="en-AU" dirty="0" smtClean="0"/>
              <a:t/>
            </a:r>
            <a:br>
              <a:rPr lang="en-AU" dirty="0" smtClean="0"/>
            </a:br>
            <a:r>
              <a:rPr lang="en-AU" dirty="0" smtClean="0"/>
              <a:t/>
            </a:r>
            <a:br>
              <a:rPr lang="en-AU" dirty="0" smtClean="0"/>
            </a:br>
            <a:r>
              <a:rPr lang="en-AU" dirty="0"/>
              <a:t/>
            </a:r>
            <a:br>
              <a:rPr lang="en-AU" dirty="0"/>
            </a:br>
            <a:endParaRPr lang="en-AU"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0777" y="1417482"/>
            <a:ext cx="6350179" cy="4221050"/>
          </a:xfrm>
          <a:prstGeom prst="rect">
            <a:avLst/>
          </a:prstGeom>
        </p:spPr>
      </p:pic>
    </p:spTree>
    <p:extLst>
      <p:ext uri="{BB962C8B-B14F-4D97-AF65-F5344CB8AC3E}">
        <p14:creationId xmlns:p14="http://schemas.microsoft.com/office/powerpoint/2010/main" val="248392114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DADD74F5AB8A4B8371919226AA427B" ma:contentTypeVersion="0" ma:contentTypeDescription="Create a new document." ma:contentTypeScope="" ma:versionID="da8a49c4aebb8e317e69691dc2b85600">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3F130F-4E86-4DCA-85D2-2C9C93345FFF}">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6CC62807-62E8-4C3F-A3BF-4849F31707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B0B8FD16-1054-40F3-BE43-BD2A68DBD6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870</TotalTime>
  <Words>4644</Words>
  <Application>Microsoft Macintosh PowerPoint</Application>
  <PresentationFormat>On-screen Show (4:3)</PresentationFormat>
  <Paragraphs>320</Paragraphs>
  <Slides>68</Slides>
  <Notes>42</Notes>
  <HiddenSlides>0</HiddenSlides>
  <MMClips>0</MMClips>
  <ScaleCrop>false</ScaleCrop>
  <HeadingPairs>
    <vt:vector size="4" baseType="variant">
      <vt:variant>
        <vt:lpstr>Theme</vt:lpstr>
      </vt:variant>
      <vt:variant>
        <vt:i4>2</vt:i4>
      </vt:variant>
      <vt:variant>
        <vt:lpstr>Slide Titles</vt:lpstr>
      </vt:variant>
      <vt:variant>
        <vt:i4>68</vt:i4>
      </vt:variant>
    </vt:vector>
  </HeadingPairs>
  <TitlesOfParts>
    <vt:vector size="70" baseType="lpstr">
      <vt:lpstr>Office Theme</vt:lpstr>
      <vt:lpstr>1_Office Theme</vt:lpstr>
      <vt:lpstr>PowerPoint Presentation</vt:lpstr>
      <vt:lpstr>This evening’s program  The home front  How to study English Preparing for tests and exams Using technology effectively for study  Questions to the panel</vt:lpstr>
      <vt:lpstr>PowerPoint Presentation</vt:lpstr>
      <vt:lpstr>The Home Front  Getting involved  Multitasking  Performance issues  The procrastination trap    </vt:lpstr>
      <vt:lpstr>Two Important Reminders  Individual differences  80 / 20 Guide   </vt:lpstr>
      <vt:lpstr>Getting Involved      </vt:lpstr>
      <vt:lpstr>Work spaces</vt:lpstr>
      <vt:lpstr> </vt:lpstr>
      <vt:lpstr>Multitasking    </vt:lpstr>
      <vt:lpstr>Multi-tasking is really task switching  Average of 64 seconds to recover train of thought after checking email   Complex tasks take up to 4 times longer Disorganised memory  Increased fatigue and stress levels  </vt:lpstr>
      <vt:lpstr>The alternative to multi-tasking  Do one thing at a time – separate social from study   Manage sources of distraction Increase efficiency, enjoyment and satisfaction Work against attention deficit trait Reduce stress, cut down errors </vt:lpstr>
      <vt:lpstr>Performance Issues - beforehand    Early preparation  Focus on task not outcome  Results       worth  Nerves - breathing </vt:lpstr>
      <vt:lpstr>Performance Issues - Responding to results  Perspective  Growth approach  Pay attention to what went well  Review preparation  </vt:lpstr>
      <vt:lpstr>The procrastination trap  </vt:lpstr>
      <vt:lpstr>Procrastination is ………..  Not new  Chronic for 20%, regular for 50-80%  Related to self-regulation  A gap between intention and action</vt:lpstr>
      <vt:lpstr>Different types of procrastinating        They all end in …….later </vt:lpstr>
      <vt:lpstr>Different strategies  </vt:lpstr>
      <vt:lpstr>PowerPoint Presentation</vt:lpstr>
      <vt:lpstr>PowerPoint Presentation</vt:lpstr>
      <vt:lpstr>Texts Studied in SS English</vt:lpstr>
      <vt:lpstr>Year 10 and VCE/ IB Program</vt:lpstr>
      <vt:lpstr>Tools of the Trade</vt:lpstr>
      <vt:lpstr>Expectations for Year 12</vt:lpstr>
      <vt:lpstr>Reading for Meaning</vt:lpstr>
      <vt:lpstr>PowerPoint Presentation</vt:lpstr>
      <vt:lpstr>Note Taking</vt:lpstr>
      <vt:lpstr>PowerPoint Presentation</vt:lpstr>
      <vt:lpstr>Differences between Homework and Study</vt:lpstr>
      <vt:lpstr>Revision</vt:lpstr>
      <vt:lpstr>PowerPoint Presentation</vt:lpstr>
      <vt:lpstr>PowerPoint Presentation</vt:lpstr>
      <vt:lpstr>Strategies to Help Students</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use it or lose it principle of learning</vt:lpstr>
      <vt:lpstr>PowerPoint Presentation</vt:lpstr>
      <vt:lpstr>PowerPoint Presentation</vt:lpstr>
      <vt:lpstr>  </vt:lpstr>
      <vt:lpstr>Use diaries, calendars and planners and work back from your exam. </vt:lpstr>
      <vt:lpstr> Pay attention; learn as you go and brain train  Study is not separate from homework/learning and class learning .  Aim to gain more from learning by concentrating/deep practising, being mindful during lessons, during homework/learning and during study. Students should study as they go; not just do tasks for the sake of doing them – each and every time a task is set the student should ask: “What is this task achieving? What am I to learn? What has this got to do with my previous learning and the study design/syllabus? Home learn! It is the student job to engage. “I am too busy doing homework to study.”      </vt:lpstr>
      <vt:lpstr>Class learning and home learning are all part of study</vt:lpstr>
      <vt:lpstr>PowerPoint Presentation</vt:lpstr>
      <vt:lpstr>As the exam nears……….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Leonard's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master presentation</dc:title>
  <dc:creator>MSmith</dc:creator>
  <cp:lastModifiedBy>Tim  Barlow</cp:lastModifiedBy>
  <cp:revision>53</cp:revision>
  <cp:lastPrinted>2015-02-16T23:40:26Z</cp:lastPrinted>
  <dcterms:created xsi:type="dcterms:W3CDTF">2011-05-05T05:15:51Z</dcterms:created>
  <dcterms:modified xsi:type="dcterms:W3CDTF">2015-02-17T22:35:02Z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0x01010000DADD74F5AB8A4B8371919226AA427B</vt:lpwstr>
  </property>
</Properties>
</file>