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62" r:id="rId6"/>
    <p:sldId id="265" r:id="rId7"/>
    <p:sldId id="282" r:id="rId8"/>
    <p:sldId id="281" r:id="rId9"/>
    <p:sldId id="283" r:id="rId10"/>
    <p:sldId id="263" r:id="rId11"/>
    <p:sldId id="264" r:id="rId12"/>
    <p:sldId id="267" r:id="rId13"/>
    <p:sldId id="272" r:id="rId14"/>
    <p:sldId id="269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932" autoAdjust="0"/>
  </p:normalViewPr>
  <p:slideViewPr>
    <p:cSldViewPr>
      <p:cViewPr varScale="1">
        <p:scale>
          <a:sx n="89" d="100"/>
          <a:sy n="89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823FAD-2238-4B40-8FCF-0545FE0EE9F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C39B0C2F-52E3-409A-A4A6-95BDA8894988}">
      <dgm:prSet phldrT="[Text]"/>
      <dgm:spPr>
        <a:solidFill>
          <a:srgbClr val="FF0000"/>
        </a:solidFill>
      </dgm:spPr>
      <dgm:t>
        <a:bodyPr/>
        <a:lstStyle/>
        <a:p>
          <a:r>
            <a:rPr lang="en-AU" b="1" dirty="0" smtClean="0">
              <a:solidFill>
                <a:schemeClr val="tx1"/>
              </a:solidFill>
            </a:rPr>
            <a:t>Build Confidence</a:t>
          </a:r>
          <a:endParaRPr lang="en-AU" b="1" dirty="0">
            <a:solidFill>
              <a:schemeClr val="tx1"/>
            </a:solidFill>
          </a:endParaRPr>
        </a:p>
      </dgm:t>
    </dgm:pt>
    <dgm:pt modelId="{83C5753A-A84C-4861-9006-641CB8836B75}" type="parTrans" cxnId="{72080962-BF63-41EF-8F72-C61BE4788876}">
      <dgm:prSet/>
      <dgm:spPr/>
      <dgm:t>
        <a:bodyPr/>
        <a:lstStyle/>
        <a:p>
          <a:endParaRPr lang="en-AU"/>
        </a:p>
      </dgm:t>
    </dgm:pt>
    <dgm:pt modelId="{9B349B5D-B597-403F-B3E8-72237C3380FB}" type="sibTrans" cxnId="{72080962-BF63-41EF-8F72-C61BE4788876}">
      <dgm:prSet/>
      <dgm:spPr/>
      <dgm:t>
        <a:bodyPr/>
        <a:lstStyle/>
        <a:p>
          <a:endParaRPr lang="en-AU"/>
        </a:p>
      </dgm:t>
    </dgm:pt>
    <dgm:pt modelId="{D941EB75-DC0E-4229-9214-7D1E6A8EF789}">
      <dgm:prSet phldrT="[Text]"/>
      <dgm:spPr>
        <a:solidFill>
          <a:srgbClr val="00B050"/>
        </a:solidFill>
      </dgm:spPr>
      <dgm:t>
        <a:bodyPr/>
        <a:lstStyle/>
        <a:p>
          <a:r>
            <a:rPr lang="en-AU" b="1" dirty="0" smtClean="0">
              <a:solidFill>
                <a:schemeClr val="tx1"/>
              </a:solidFill>
            </a:rPr>
            <a:t>Find a Connection</a:t>
          </a:r>
          <a:endParaRPr lang="en-AU" b="1" dirty="0">
            <a:solidFill>
              <a:schemeClr val="tx1"/>
            </a:solidFill>
          </a:endParaRPr>
        </a:p>
      </dgm:t>
    </dgm:pt>
    <dgm:pt modelId="{ADF895B9-9664-41F3-95DB-CC991039A27F}" type="parTrans" cxnId="{FB6C4BBA-5666-48EB-8593-B71BCF98894E}">
      <dgm:prSet/>
      <dgm:spPr/>
      <dgm:t>
        <a:bodyPr/>
        <a:lstStyle/>
        <a:p>
          <a:endParaRPr lang="en-AU"/>
        </a:p>
      </dgm:t>
    </dgm:pt>
    <dgm:pt modelId="{1CB3BD89-A384-4907-90B3-899AAF2D5788}" type="sibTrans" cxnId="{FB6C4BBA-5666-48EB-8593-B71BCF98894E}">
      <dgm:prSet/>
      <dgm:spPr/>
      <dgm:t>
        <a:bodyPr/>
        <a:lstStyle/>
        <a:p>
          <a:endParaRPr lang="en-AU"/>
        </a:p>
      </dgm:t>
    </dgm:pt>
    <dgm:pt modelId="{40F84888-7675-4AE3-B543-A63A36CED3F0}">
      <dgm:prSet phldrT="[Text]" custT="1"/>
      <dgm:spPr>
        <a:solidFill>
          <a:srgbClr val="FFFF00"/>
        </a:solidFill>
      </dgm:spPr>
      <dgm:t>
        <a:bodyPr/>
        <a:lstStyle/>
        <a:p>
          <a:r>
            <a:rPr lang="en-AU" sz="1400" b="1" dirty="0" smtClean="0">
              <a:solidFill>
                <a:schemeClr val="tx1"/>
              </a:solidFill>
            </a:rPr>
            <a:t>Develop Skills</a:t>
          </a:r>
          <a:endParaRPr lang="en-AU" sz="1400" b="1" dirty="0">
            <a:solidFill>
              <a:schemeClr val="tx1"/>
            </a:solidFill>
          </a:endParaRPr>
        </a:p>
      </dgm:t>
    </dgm:pt>
    <dgm:pt modelId="{E10E3F70-00CB-494E-98F0-E2E74E4C7415}" type="parTrans" cxnId="{BB1F8818-F2AC-4119-9AA6-A21B977708C5}">
      <dgm:prSet/>
      <dgm:spPr/>
      <dgm:t>
        <a:bodyPr/>
        <a:lstStyle/>
        <a:p>
          <a:endParaRPr lang="en-AU"/>
        </a:p>
      </dgm:t>
    </dgm:pt>
    <dgm:pt modelId="{E3ADB6D1-BB29-481C-92D5-5965AF365AB7}" type="sibTrans" cxnId="{BB1F8818-F2AC-4119-9AA6-A21B977708C5}">
      <dgm:prSet/>
      <dgm:spPr/>
      <dgm:t>
        <a:bodyPr/>
        <a:lstStyle/>
        <a:p>
          <a:endParaRPr lang="en-AU"/>
        </a:p>
      </dgm:t>
    </dgm:pt>
    <dgm:pt modelId="{140E96DC-3210-450C-8726-895FA63A3436}">
      <dgm:prSet phldrT="[Text]" custT="1"/>
      <dgm:spPr>
        <a:solidFill>
          <a:srgbClr val="7030A0"/>
        </a:solidFill>
      </dgm:spPr>
      <dgm:t>
        <a:bodyPr/>
        <a:lstStyle/>
        <a:p>
          <a:r>
            <a:rPr lang="en-AU" sz="1400" b="1" dirty="0" smtClean="0">
              <a:solidFill>
                <a:schemeClr val="tx1"/>
              </a:solidFill>
            </a:rPr>
            <a:t>Value Effort</a:t>
          </a:r>
          <a:endParaRPr lang="en-AU" sz="1400" b="1" dirty="0">
            <a:solidFill>
              <a:schemeClr val="tx1"/>
            </a:solidFill>
          </a:endParaRPr>
        </a:p>
      </dgm:t>
    </dgm:pt>
    <dgm:pt modelId="{63CBB14D-2790-4F3D-8EBC-87A7D45F6F25}" type="parTrans" cxnId="{A98A389F-71AF-4DB8-8DF2-4BC2D449B848}">
      <dgm:prSet/>
      <dgm:spPr/>
      <dgm:t>
        <a:bodyPr/>
        <a:lstStyle/>
        <a:p>
          <a:endParaRPr lang="en-AU"/>
        </a:p>
      </dgm:t>
    </dgm:pt>
    <dgm:pt modelId="{89C868DE-FDB2-4BE8-9A18-2357C909069F}" type="sibTrans" cxnId="{A98A389F-71AF-4DB8-8DF2-4BC2D449B848}">
      <dgm:prSet/>
      <dgm:spPr/>
      <dgm:t>
        <a:bodyPr/>
        <a:lstStyle/>
        <a:p>
          <a:endParaRPr lang="en-AU"/>
        </a:p>
      </dgm:t>
    </dgm:pt>
    <dgm:pt modelId="{DB874E80-C012-4D57-B61E-B7C3950D8FB0}">
      <dgm:prSet phldrT="[Text]" custT="1"/>
      <dgm:spPr>
        <a:solidFill>
          <a:srgbClr val="00B0F0"/>
        </a:solidFill>
      </dgm:spPr>
      <dgm:t>
        <a:bodyPr/>
        <a:lstStyle/>
        <a:p>
          <a:r>
            <a:rPr lang="en-AU" sz="1400" b="1" dirty="0" smtClean="0">
              <a:solidFill>
                <a:schemeClr val="tx1"/>
              </a:solidFill>
            </a:rPr>
            <a:t>Staying Calm</a:t>
          </a:r>
          <a:endParaRPr lang="en-AU" sz="1400" b="1" dirty="0">
            <a:solidFill>
              <a:schemeClr val="tx1"/>
            </a:solidFill>
          </a:endParaRPr>
        </a:p>
      </dgm:t>
    </dgm:pt>
    <dgm:pt modelId="{AF4CEBCE-DDB0-4905-8F73-93CB984DD8BF}" type="parTrans" cxnId="{5A86039B-6B1F-4E98-9306-27A66383222B}">
      <dgm:prSet/>
      <dgm:spPr/>
      <dgm:t>
        <a:bodyPr/>
        <a:lstStyle/>
        <a:p>
          <a:endParaRPr lang="en-AU"/>
        </a:p>
      </dgm:t>
    </dgm:pt>
    <dgm:pt modelId="{268A240B-1EB2-4D6F-9D6A-AD4A196F0296}" type="sibTrans" cxnId="{5A86039B-6B1F-4E98-9306-27A66383222B}">
      <dgm:prSet/>
      <dgm:spPr/>
      <dgm:t>
        <a:bodyPr/>
        <a:lstStyle/>
        <a:p>
          <a:endParaRPr lang="en-AU"/>
        </a:p>
      </dgm:t>
    </dgm:pt>
    <dgm:pt modelId="{92B407FC-165E-4D92-BFE7-E3C2A625827B}" type="pres">
      <dgm:prSet presAssocID="{F0823FAD-2238-4B40-8FCF-0545FE0EE9F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BDCEBB24-3A94-42AE-9BE8-4ECCA068954D}" type="pres">
      <dgm:prSet presAssocID="{C39B0C2F-52E3-409A-A4A6-95BDA88949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92BA498-CA35-417C-B43D-4FD8BF368A0B}" type="pres">
      <dgm:prSet presAssocID="{9B349B5D-B597-403F-B3E8-72237C3380FB}" presName="sibTrans" presStyleLbl="sibTrans2D1" presStyleIdx="0" presStyleCnt="5"/>
      <dgm:spPr/>
      <dgm:t>
        <a:bodyPr/>
        <a:lstStyle/>
        <a:p>
          <a:endParaRPr lang="en-AU"/>
        </a:p>
      </dgm:t>
    </dgm:pt>
    <dgm:pt modelId="{8A29D230-31C6-4E56-9E5B-C0580C4D74DA}" type="pres">
      <dgm:prSet presAssocID="{9B349B5D-B597-403F-B3E8-72237C3380FB}" presName="connectorText" presStyleLbl="sibTrans2D1" presStyleIdx="0" presStyleCnt="5"/>
      <dgm:spPr/>
      <dgm:t>
        <a:bodyPr/>
        <a:lstStyle/>
        <a:p>
          <a:endParaRPr lang="en-AU"/>
        </a:p>
      </dgm:t>
    </dgm:pt>
    <dgm:pt modelId="{84B35FD6-29A1-49B4-A636-EFC32AAB4DA2}" type="pres">
      <dgm:prSet presAssocID="{D941EB75-DC0E-4229-9214-7D1E6A8EF78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1CD554D-B692-47BA-A751-B8952E05E76A}" type="pres">
      <dgm:prSet presAssocID="{1CB3BD89-A384-4907-90B3-899AAF2D5788}" presName="sibTrans" presStyleLbl="sibTrans2D1" presStyleIdx="1" presStyleCnt="5"/>
      <dgm:spPr/>
      <dgm:t>
        <a:bodyPr/>
        <a:lstStyle/>
        <a:p>
          <a:endParaRPr lang="en-AU"/>
        </a:p>
      </dgm:t>
    </dgm:pt>
    <dgm:pt modelId="{9340AD99-40EF-4A0F-99E0-0A0F0A1B539A}" type="pres">
      <dgm:prSet presAssocID="{1CB3BD89-A384-4907-90B3-899AAF2D5788}" presName="connectorText" presStyleLbl="sibTrans2D1" presStyleIdx="1" presStyleCnt="5"/>
      <dgm:spPr/>
      <dgm:t>
        <a:bodyPr/>
        <a:lstStyle/>
        <a:p>
          <a:endParaRPr lang="en-AU"/>
        </a:p>
      </dgm:t>
    </dgm:pt>
    <dgm:pt modelId="{11609030-D6C3-4726-9461-E468A5996D5B}" type="pres">
      <dgm:prSet presAssocID="{40F84888-7675-4AE3-B543-A63A36CED3F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5FAC88B-9864-4199-86B9-92828D4CCBC1}" type="pres">
      <dgm:prSet presAssocID="{E3ADB6D1-BB29-481C-92D5-5965AF365AB7}" presName="sibTrans" presStyleLbl="sibTrans2D1" presStyleIdx="2" presStyleCnt="5"/>
      <dgm:spPr/>
      <dgm:t>
        <a:bodyPr/>
        <a:lstStyle/>
        <a:p>
          <a:endParaRPr lang="en-AU"/>
        </a:p>
      </dgm:t>
    </dgm:pt>
    <dgm:pt modelId="{08D904C0-C974-4C21-BA6F-0EFF9C275CEA}" type="pres">
      <dgm:prSet presAssocID="{E3ADB6D1-BB29-481C-92D5-5965AF365AB7}" presName="connectorText" presStyleLbl="sibTrans2D1" presStyleIdx="2" presStyleCnt="5"/>
      <dgm:spPr/>
      <dgm:t>
        <a:bodyPr/>
        <a:lstStyle/>
        <a:p>
          <a:endParaRPr lang="en-AU"/>
        </a:p>
      </dgm:t>
    </dgm:pt>
    <dgm:pt modelId="{E3A63F38-AAC1-465D-962A-477CA07CA2FA}" type="pres">
      <dgm:prSet presAssocID="{140E96DC-3210-450C-8726-895FA63A343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A98E20E-1975-4311-8A02-8B473E1A18B7}" type="pres">
      <dgm:prSet presAssocID="{89C868DE-FDB2-4BE8-9A18-2357C909069F}" presName="sibTrans" presStyleLbl="sibTrans2D1" presStyleIdx="3" presStyleCnt="5"/>
      <dgm:spPr/>
      <dgm:t>
        <a:bodyPr/>
        <a:lstStyle/>
        <a:p>
          <a:endParaRPr lang="en-AU"/>
        </a:p>
      </dgm:t>
    </dgm:pt>
    <dgm:pt modelId="{324682E7-227E-4932-B1C6-DD6271A7DF8F}" type="pres">
      <dgm:prSet presAssocID="{89C868DE-FDB2-4BE8-9A18-2357C909069F}" presName="connectorText" presStyleLbl="sibTrans2D1" presStyleIdx="3" presStyleCnt="5"/>
      <dgm:spPr/>
      <dgm:t>
        <a:bodyPr/>
        <a:lstStyle/>
        <a:p>
          <a:endParaRPr lang="en-AU"/>
        </a:p>
      </dgm:t>
    </dgm:pt>
    <dgm:pt modelId="{9409C955-9B43-4AD0-9D91-355300122C78}" type="pres">
      <dgm:prSet presAssocID="{DB874E80-C012-4D57-B61E-B7C3950D8FB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4CC6963-DC90-4E88-A9A4-10FB1231FD6D}" type="pres">
      <dgm:prSet presAssocID="{268A240B-1EB2-4D6F-9D6A-AD4A196F0296}" presName="sibTrans" presStyleLbl="sibTrans2D1" presStyleIdx="4" presStyleCnt="5"/>
      <dgm:spPr/>
      <dgm:t>
        <a:bodyPr/>
        <a:lstStyle/>
        <a:p>
          <a:endParaRPr lang="en-AU"/>
        </a:p>
      </dgm:t>
    </dgm:pt>
    <dgm:pt modelId="{0C8B6CBE-5B7B-43D8-81C8-993F52BE3BEA}" type="pres">
      <dgm:prSet presAssocID="{268A240B-1EB2-4D6F-9D6A-AD4A196F0296}" presName="connectorText" presStyleLbl="sibTrans2D1" presStyleIdx="4" presStyleCnt="5"/>
      <dgm:spPr/>
      <dgm:t>
        <a:bodyPr/>
        <a:lstStyle/>
        <a:p>
          <a:endParaRPr lang="en-AU"/>
        </a:p>
      </dgm:t>
    </dgm:pt>
  </dgm:ptLst>
  <dgm:cxnLst>
    <dgm:cxn modelId="{B5A40D57-BB22-429D-A30D-E5C7274D9AD1}" type="presOf" srcId="{E3ADB6D1-BB29-481C-92D5-5965AF365AB7}" destId="{08D904C0-C974-4C21-BA6F-0EFF9C275CEA}" srcOrd="1" destOrd="0" presId="urn:microsoft.com/office/officeart/2005/8/layout/cycle2"/>
    <dgm:cxn modelId="{D7215B5E-76AE-467D-B4B5-BD74E3A5CA82}" type="presOf" srcId="{268A240B-1EB2-4D6F-9D6A-AD4A196F0296}" destId="{A4CC6963-DC90-4E88-A9A4-10FB1231FD6D}" srcOrd="0" destOrd="0" presId="urn:microsoft.com/office/officeart/2005/8/layout/cycle2"/>
    <dgm:cxn modelId="{5A86039B-6B1F-4E98-9306-27A66383222B}" srcId="{F0823FAD-2238-4B40-8FCF-0545FE0EE9F7}" destId="{DB874E80-C012-4D57-B61E-B7C3950D8FB0}" srcOrd="4" destOrd="0" parTransId="{AF4CEBCE-DDB0-4905-8F73-93CB984DD8BF}" sibTransId="{268A240B-1EB2-4D6F-9D6A-AD4A196F0296}"/>
    <dgm:cxn modelId="{FB6C4BBA-5666-48EB-8593-B71BCF98894E}" srcId="{F0823FAD-2238-4B40-8FCF-0545FE0EE9F7}" destId="{D941EB75-DC0E-4229-9214-7D1E6A8EF789}" srcOrd="1" destOrd="0" parTransId="{ADF895B9-9664-41F3-95DB-CC991039A27F}" sibTransId="{1CB3BD89-A384-4907-90B3-899AAF2D5788}"/>
    <dgm:cxn modelId="{CA329936-8672-4A5D-9B58-5B11C8D16DB8}" type="presOf" srcId="{9B349B5D-B597-403F-B3E8-72237C3380FB}" destId="{A92BA498-CA35-417C-B43D-4FD8BF368A0B}" srcOrd="0" destOrd="0" presId="urn:microsoft.com/office/officeart/2005/8/layout/cycle2"/>
    <dgm:cxn modelId="{D1669416-2DBC-4943-B6AF-58443E7BE5B0}" type="presOf" srcId="{E3ADB6D1-BB29-481C-92D5-5965AF365AB7}" destId="{15FAC88B-9864-4199-86B9-92828D4CCBC1}" srcOrd="0" destOrd="0" presId="urn:microsoft.com/office/officeart/2005/8/layout/cycle2"/>
    <dgm:cxn modelId="{BB1F8818-F2AC-4119-9AA6-A21B977708C5}" srcId="{F0823FAD-2238-4B40-8FCF-0545FE0EE9F7}" destId="{40F84888-7675-4AE3-B543-A63A36CED3F0}" srcOrd="2" destOrd="0" parTransId="{E10E3F70-00CB-494E-98F0-E2E74E4C7415}" sibTransId="{E3ADB6D1-BB29-481C-92D5-5965AF365AB7}"/>
    <dgm:cxn modelId="{72080962-BF63-41EF-8F72-C61BE4788876}" srcId="{F0823FAD-2238-4B40-8FCF-0545FE0EE9F7}" destId="{C39B0C2F-52E3-409A-A4A6-95BDA8894988}" srcOrd="0" destOrd="0" parTransId="{83C5753A-A84C-4861-9006-641CB8836B75}" sibTransId="{9B349B5D-B597-403F-B3E8-72237C3380FB}"/>
    <dgm:cxn modelId="{566AC1EE-F180-46B9-B9BF-F3306CCFDA96}" type="presOf" srcId="{1CB3BD89-A384-4907-90B3-899AAF2D5788}" destId="{9340AD99-40EF-4A0F-99E0-0A0F0A1B539A}" srcOrd="1" destOrd="0" presId="urn:microsoft.com/office/officeart/2005/8/layout/cycle2"/>
    <dgm:cxn modelId="{A98A389F-71AF-4DB8-8DF2-4BC2D449B848}" srcId="{F0823FAD-2238-4B40-8FCF-0545FE0EE9F7}" destId="{140E96DC-3210-450C-8726-895FA63A3436}" srcOrd="3" destOrd="0" parTransId="{63CBB14D-2790-4F3D-8EBC-87A7D45F6F25}" sibTransId="{89C868DE-FDB2-4BE8-9A18-2357C909069F}"/>
    <dgm:cxn modelId="{2C04F348-EBA7-48DD-80A0-169ABA901077}" type="presOf" srcId="{DB874E80-C012-4D57-B61E-B7C3950D8FB0}" destId="{9409C955-9B43-4AD0-9D91-355300122C78}" srcOrd="0" destOrd="0" presId="urn:microsoft.com/office/officeart/2005/8/layout/cycle2"/>
    <dgm:cxn modelId="{E55F915B-8808-4F5D-A5E4-CAB86E51AF8A}" type="presOf" srcId="{1CB3BD89-A384-4907-90B3-899AAF2D5788}" destId="{71CD554D-B692-47BA-A751-B8952E05E76A}" srcOrd="0" destOrd="0" presId="urn:microsoft.com/office/officeart/2005/8/layout/cycle2"/>
    <dgm:cxn modelId="{0916B824-E42F-43A8-9311-1455D4560D21}" type="presOf" srcId="{F0823FAD-2238-4B40-8FCF-0545FE0EE9F7}" destId="{92B407FC-165E-4D92-BFE7-E3C2A625827B}" srcOrd="0" destOrd="0" presId="urn:microsoft.com/office/officeart/2005/8/layout/cycle2"/>
    <dgm:cxn modelId="{6C122043-B756-4671-A82A-432CD0A2BFA8}" type="presOf" srcId="{40F84888-7675-4AE3-B543-A63A36CED3F0}" destId="{11609030-D6C3-4726-9461-E468A5996D5B}" srcOrd="0" destOrd="0" presId="urn:microsoft.com/office/officeart/2005/8/layout/cycle2"/>
    <dgm:cxn modelId="{C634EF21-DA01-4BB1-A338-AF6FDA985E9A}" type="presOf" srcId="{140E96DC-3210-450C-8726-895FA63A3436}" destId="{E3A63F38-AAC1-465D-962A-477CA07CA2FA}" srcOrd="0" destOrd="0" presId="urn:microsoft.com/office/officeart/2005/8/layout/cycle2"/>
    <dgm:cxn modelId="{569260C8-0B3D-4ED0-B113-48C7EE26D983}" type="presOf" srcId="{268A240B-1EB2-4D6F-9D6A-AD4A196F0296}" destId="{0C8B6CBE-5B7B-43D8-81C8-993F52BE3BEA}" srcOrd="1" destOrd="0" presId="urn:microsoft.com/office/officeart/2005/8/layout/cycle2"/>
    <dgm:cxn modelId="{19ACB09C-225D-4C24-B13F-52C55874B31E}" type="presOf" srcId="{D941EB75-DC0E-4229-9214-7D1E6A8EF789}" destId="{84B35FD6-29A1-49B4-A636-EFC32AAB4DA2}" srcOrd="0" destOrd="0" presId="urn:microsoft.com/office/officeart/2005/8/layout/cycle2"/>
    <dgm:cxn modelId="{0B32410B-9883-429D-B872-587B610A46FB}" type="presOf" srcId="{89C868DE-FDB2-4BE8-9A18-2357C909069F}" destId="{3A98E20E-1975-4311-8A02-8B473E1A18B7}" srcOrd="0" destOrd="0" presId="urn:microsoft.com/office/officeart/2005/8/layout/cycle2"/>
    <dgm:cxn modelId="{B08835C1-2E0E-431D-9DB2-23BF19657BE2}" type="presOf" srcId="{9B349B5D-B597-403F-B3E8-72237C3380FB}" destId="{8A29D230-31C6-4E56-9E5B-C0580C4D74DA}" srcOrd="1" destOrd="0" presId="urn:microsoft.com/office/officeart/2005/8/layout/cycle2"/>
    <dgm:cxn modelId="{3545AE15-C049-4892-9565-51C079C16903}" type="presOf" srcId="{89C868DE-FDB2-4BE8-9A18-2357C909069F}" destId="{324682E7-227E-4932-B1C6-DD6271A7DF8F}" srcOrd="1" destOrd="0" presId="urn:microsoft.com/office/officeart/2005/8/layout/cycle2"/>
    <dgm:cxn modelId="{5E464863-957D-4F8F-820C-EAE3A9540228}" type="presOf" srcId="{C39B0C2F-52E3-409A-A4A6-95BDA8894988}" destId="{BDCEBB24-3A94-42AE-9BE8-4ECCA068954D}" srcOrd="0" destOrd="0" presId="urn:microsoft.com/office/officeart/2005/8/layout/cycle2"/>
    <dgm:cxn modelId="{789FA029-8925-4B19-A38A-7C9B1F695687}" type="presParOf" srcId="{92B407FC-165E-4D92-BFE7-E3C2A625827B}" destId="{BDCEBB24-3A94-42AE-9BE8-4ECCA068954D}" srcOrd="0" destOrd="0" presId="urn:microsoft.com/office/officeart/2005/8/layout/cycle2"/>
    <dgm:cxn modelId="{819EF80F-8607-4E3B-8B1D-0AA44B49E468}" type="presParOf" srcId="{92B407FC-165E-4D92-BFE7-E3C2A625827B}" destId="{A92BA498-CA35-417C-B43D-4FD8BF368A0B}" srcOrd="1" destOrd="0" presId="urn:microsoft.com/office/officeart/2005/8/layout/cycle2"/>
    <dgm:cxn modelId="{CC5F3B11-AC03-4F1F-B221-470C8A9BC2D4}" type="presParOf" srcId="{A92BA498-CA35-417C-B43D-4FD8BF368A0B}" destId="{8A29D230-31C6-4E56-9E5B-C0580C4D74DA}" srcOrd="0" destOrd="0" presId="urn:microsoft.com/office/officeart/2005/8/layout/cycle2"/>
    <dgm:cxn modelId="{EE2CECF2-4B6B-4B4F-A965-74F54D849011}" type="presParOf" srcId="{92B407FC-165E-4D92-BFE7-E3C2A625827B}" destId="{84B35FD6-29A1-49B4-A636-EFC32AAB4DA2}" srcOrd="2" destOrd="0" presId="urn:microsoft.com/office/officeart/2005/8/layout/cycle2"/>
    <dgm:cxn modelId="{A0B168BE-B877-4BA6-BD50-5C8BF5E0EAD9}" type="presParOf" srcId="{92B407FC-165E-4D92-BFE7-E3C2A625827B}" destId="{71CD554D-B692-47BA-A751-B8952E05E76A}" srcOrd="3" destOrd="0" presId="urn:microsoft.com/office/officeart/2005/8/layout/cycle2"/>
    <dgm:cxn modelId="{2DB8BBE9-1ADE-4209-9F51-D3A9FF6E5F3F}" type="presParOf" srcId="{71CD554D-B692-47BA-A751-B8952E05E76A}" destId="{9340AD99-40EF-4A0F-99E0-0A0F0A1B539A}" srcOrd="0" destOrd="0" presId="urn:microsoft.com/office/officeart/2005/8/layout/cycle2"/>
    <dgm:cxn modelId="{1BCFC112-158E-4676-93BD-5761EEDB04F9}" type="presParOf" srcId="{92B407FC-165E-4D92-BFE7-E3C2A625827B}" destId="{11609030-D6C3-4726-9461-E468A5996D5B}" srcOrd="4" destOrd="0" presId="urn:microsoft.com/office/officeart/2005/8/layout/cycle2"/>
    <dgm:cxn modelId="{D0BBFF13-D236-4039-BEB4-F506167F9330}" type="presParOf" srcId="{92B407FC-165E-4D92-BFE7-E3C2A625827B}" destId="{15FAC88B-9864-4199-86B9-92828D4CCBC1}" srcOrd="5" destOrd="0" presId="urn:microsoft.com/office/officeart/2005/8/layout/cycle2"/>
    <dgm:cxn modelId="{E37D7A7D-3F15-409D-A49A-5894718C9AB9}" type="presParOf" srcId="{15FAC88B-9864-4199-86B9-92828D4CCBC1}" destId="{08D904C0-C974-4C21-BA6F-0EFF9C275CEA}" srcOrd="0" destOrd="0" presId="urn:microsoft.com/office/officeart/2005/8/layout/cycle2"/>
    <dgm:cxn modelId="{ABAB88E0-36EC-4107-B981-20D54EE1813C}" type="presParOf" srcId="{92B407FC-165E-4D92-BFE7-E3C2A625827B}" destId="{E3A63F38-AAC1-465D-962A-477CA07CA2FA}" srcOrd="6" destOrd="0" presId="urn:microsoft.com/office/officeart/2005/8/layout/cycle2"/>
    <dgm:cxn modelId="{2358B796-3271-48FB-968D-DF8D06025745}" type="presParOf" srcId="{92B407FC-165E-4D92-BFE7-E3C2A625827B}" destId="{3A98E20E-1975-4311-8A02-8B473E1A18B7}" srcOrd="7" destOrd="0" presId="urn:microsoft.com/office/officeart/2005/8/layout/cycle2"/>
    <dgm:cxn modelId="{A1155C5A-CCAA-4FB6-9073-02C6881049D3}" type="presParOf" srcId="{3A98E20E-1975-4311-8A02-8B473E1A18B7}" destId="{324682E7-227E-4932-B1C6-DD6271A7DF8F}" srcOrd="0" destOrd="0" presId="urn:microsoft.com/office/officeart/2005/8/layout/cycle2"/>
    <dgm:cxn modelId="{3CC98D8C-08BD-4A43-8D8D-AF216399E4C9}" type="presParOf" srcId="{92B407FC-165E-4D92-BFE7-E3C2A625827B}" destId="{9409C955-9B43-4AD0-9D91-355300122C78}" srcOrd="8" destOrd="0" presId="urn:microsoft.com/office/officeart/2005/8/layout/cycle2"/>
    <dgm:cxn modelId="{CA8C37BF-11F3-4DEF-A974-70D1AA6BF917}" type="presParOf" srcId="{92B407FC-165E-4D92-BFE7-E3C2A625827B}" destId="{A4CC6963-DC90-4E88-A9A4-10FB1231FD6D}" srcOrd="9" destOrd="0" presId="urn:microsoft.com/office/officeart/2005/8/layout/cycle2"/>
    <dgm:cxn modelId="{B5201034-AEA3-4882-AFDC-1AF0C75E5D64}" type="presParOf" srcId="{A4CC6963-DC90-4E88-A9A4-10FB1231FD6D}" destId="{0C8B6CBE-5B7B-43D8-81C8-993F52BE3BE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CEBB24-3A94-42AE-9BE8-4ECCA068954D}">
      <dsp:nvSpPr>
        <dsp:cNvPr id="0" name=""/>
        <dsp:cNvSpPr/>
      </dsp:nvSpPr>
      <dsp:spPr>
        <a:xfrm>
          <a:off x="2653958" y="947"/>
          <a:ext cx="1460834" cy="1460834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b="1" kern="1200" dirty="0" smtClean="0">
              <a:solidFill>
                <a:schemeClr val="tx1"/>
              </a:solidFill>
            </a:rPr>
            <a:t>Build Confidence</a:t>
          </a:r>
          <a:endParaRPr lang="en-AU" sz="1600" b="1" kern="1200" dirty="0">
            <a:solidFill>
              <a:schemeClr val="tx1"/>
            </a:solidFill>
          </a:endParaRPr>
        </a:p>
      </dsp:txBody>
      <dsp:txXfrm>
        <a:off x="2867892" y="214881"/>
        <a:ext cx="1032966" cy="1032966"/>
      </dsp:txXfrm>
    </dsp:sp>
    <dsp:sp modelId="{A92BA498-CA35-417C-B43D-4FD8BF368A0B}">
      <dsp:nvSpPr>
        <dsp:cNvPr id="0" name=""/>
        <dsp:cNvSpPr/>
      </dsp:nvSpPr>
      <dsp:spPr>
        <a:xfrm rot="2160000">
          <a:off x="4068453" y="1122675"/>
          <a:ext cx="387629" cy="4930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300" kern="1200"/>
        </a:p>
      </dsp:txBody>
      <dsp:txXfrm>
        <a:off x="4079558" y="1187105"/>
        <a:ext cx="271340" cy="295819"/>
      </dsp:txXfrm>
    </dsp:sp>
    <dsp:sp modelId="{84B35FD6-29A1-49B4-A636-EFC32AAB4DA2}">
      <dsp:nvSpPr>
        <dsp:cNvPr id="0" name=""/>
        <dsp:cNvSpPr/>
      </dsp:nvSpPr>
      <dsp:spPr>
        <a:xfrm>
          <a:off x="4427494" y="1289496"/>
          <a:ext cx="1460834" cy="1460834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b="1" kern="1200" dirty="0" smtClean="0">
              <a:solidFill>
                <a:schemeClr val="tx1"/>
              </a:solidFill>
            </a:rPr>
            <a:t>Find a Connection</a:t>
          </a:r>
          <a:endParaRPr lang="en-AU" sz="1600" b="1" kern="1200" dirty="0">
            <a:solidFill>
              <a:schemeClr val="tx1"/>
            </a:solidFill>
          </a:endParaRPr>
        </a:p>
      </dsp:txBody>
      <dsp:txXfrm>
        <a:off x="4641428" y="1503430"/>
        <a:ext cx="1032966" cy="1032966"/>
      </dsp:txXfrm>
    </dsp:sp>
    <dsp:sp modelId="{71CD554D-B692-47BA-A751-B8952E05E76A}">
      <dsp:nvSpPr>
        <dsp:cNvPr id="0" name=""/>
        <dsp:cNvSpPr/>
      </dsp:nvSpPr>
      <dsp:spPr>
        <a:xfrm rot="6480000">
          <a:off x="4628771" y="2805422"/>
          <a:ext cx="387629" cy="4930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300" kern="1200"/>
        </a:p>
      </dsp:txBody>
      <dsp:txXfrm rot="10800000">
        <a:off x="4704883" y="2848729"/>
        <a:ext cx="271340" cy="295819"/>
      </dsp:txXfrm>
    </dsp:sp>
    <dsp:sp modelId="{11609030-D6C3-4726-9461-E468A5996D5B}">
      <dsp:nvSpPr>
        <dsp:cNvPr id="0" name=""/>
        <dsp:cNvSpPr/>
      </dsp:nvSpPr>
      <dsp:spPr>
        <a:xfrm>
          <a:off x="3750064" y="3374412"/>
          <a:ext cx="1460834" cy="14608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>
              <a:solidFill>
                <a:schemeClr val="tx1"/>
              </a:solidFill>
            </a:rPr>
            <a:t>Develop Skills</a:t>
          </a:r>
          <a:endParaRPr lang="en-AU" sz="1400" b="1" kern="1200" dirty="0">
            <a:solidFill>
              <a:schemeClr val="tx1"/>
            </a:solidFill>
          </a:endParaRPr>
        </a:p>
      </dsp:txBody>
      <dsp:txXfrm>
        <a:off x="3963998" y="3588346"/>
        <a:ext cx="1032966" cy="1032966"/>
      </dsp:txXfrm>
    </dsp:sp>
    <dsp:sp modelId="{15FAC88B-9864-4199-86B9-92828D4CCBC1}">
      <dsp:nvSpPr>
        <dsp:cNvPr id="0" name=""/>
        <dsp:cNvSpPr/>
      </dsp:nvSpPr>
      <dsp:spPr>
        <a:xfrm rot="10800000">
          <a:off x="3201531" y="3858314"/>
          <a:ext cx="387629" cy="4930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300" kern="1200"/>
        </a:p>
      </dsp:txBody>
      <dsp:txXfrm rot="10800000">
        <a:off x="3317820" y="3956920"/>
        <a:ext cx="271340" cy="295819"/>
      </dsp:txXfrm>
    </dsp:sp>
    <dsp:sp modelId="{E3A63F38-AAC1-465D-962A-477CA07CA2FA}">
      <dsp:nvSpPr>
        <dsp:cNvPr id="0" name=""/>
        <dsp:cNvSpPr/>
      </dsp:nvSpPr>
      <dsp:spPr>
        <a:xfrm>
          <a:off x="1557853" y="3374412"/>
          <a:ext cx="1460834" cy="1460834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>
              <a:solidFill>
                <a:schemeClr val="tx1"/>
              </a:solidFill>
            </a:rPr>
            <a:t>Value Effort</a:t>
          </a:r>
          <a:endParaRPr lang="en-AU" sz="1400" b="1" kern="1200" dirty="0">
            <a:solidFill>
              <a:schemeClr val="tx1"/>
            </a:solidFill>
          </a:endParaRPr>
        </a:p>
      </dsp:txBody>
      <dsp:txXfrm>
        <a:off x="1771787" y="3588346"/>
        <a:ext cx="1032966" cy="1032966"/>
      </dsp:txXfrm>
    </dsp:sp>
    <dsp:sp modelId="{3A98E20E-1975-4311-8A02-8B473E1A18B7}">
      <dsp:nvSpPr>
        <dsp:cNvPr id="0" name=""/>
        <dsp:cNvSpPr/>
      </dsp:nvSpPr>
      <dsp:spPr>
        <a:xfrm rot="15120000">
          <a:off x="1759131" y="2826289"/>
          <a:ext cx="387629" cy="4930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300" kern="1200"/>
        </a:p>
      </dsp:txBody>
      <dsp:txXfrm rot="10800000">
        <a:off x="1835243" y="2980194"/>
        <a:ext cx="271340" cy="295819"/>
      </dsp:txXfrm>
    </dsp:sp>
    <dsp:sp modelId="{9409C955-9B43-4AD0-9D91-355300122C78}">
      <dsp:nvSpPr>
        <dsp:cNvPr id="0" name=""/>
        <dsp:cNvSpPr/>
      </dsp:nvSpPr>
      <dsp:spPr>
        <a:xfrm>
          <a:off x="880423" y="1289496"/>
          <a:ext cx="1460834" cy="1460834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>
              <a:solidFill>
                <a:schemeClr val="tx1"/>
              </a:solidFill>
            </a:rPr>
            <a:t>Staying Calm</a:t>
          </a:r>
          <a:endParaRPr lang="en-AU" sz="1400" b="1" kern="1200" dirty="0">
            <a:solidFill>
              <a:schemeClr val="tx1"/>
            </a:solidFill>
          </a:endParaRPr>
        </a:p>
      </dsp:txBody>
      <dsp:txXfrm>
        <a:off x="1094357" y="1503430"/>
        <a:ext cx="1032966" cy="1032966"/>
      </dsp:txXfrm>
    </dsp:sp>
    <dsp:sp modelId="{A4CC6963-DC90-4E88-A9A4-10FB1231FD6D}">
      <dsp:nvSpPr>
        <dsp:cNvPr id="0" name=""/>
        <dsp:cNvSpPr/>
      </dsp:nvSpPr>
      <dsp:spPr>
        <a:xfrm rot="19440000">
          <a:off x="2294918" y="1135572"/>
          <a:ext cx="387629" cy="4930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300" kern="1200"/>
        </a:p>
      </dsp:txBody>
      <dsp:txXfrm>
        <a:off x="2306023" y="1268354"/>
        <a:ext cx="271340" cy="295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C5B58-90E3-4BEE-AD1E-1A68869E1850}" type="datetimeFigureOut">
              <a:rPr lang="en-AU" smtClean="0"/>
              <a:t>6/05/15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91CAB-858D-41B2-9943-E28CC2FB99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9386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23E53-458E-414C-953A-F93D4DDD6519}" type="datetimeFigureOut">
              <a:rPr lang="en-AU" smtClean="0"/>
              <a:pPr/>
              <a:t>6/05/15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AE5AD-ED63-4530-9516-493E6193994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8332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AE5AD-ED63-4530-9516-493E6193994F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0715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AE5AD-ED63-4530-9516-493E6193994F}" type="slidenum">
              <a:rPr lang="en-AU" smtClean="0"/>
              <a:pPr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5410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Australian academic</a:t>
            </a:r>
            <a:r>
              <a:rPr lang="en-AU" baseline="0" dirty="0" smtClean="0"/>
              <a:t> Andrew Martin – elements which boost motivation and those which sap it; gives a framework for strengthening and protecting motivation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AE5AD-ED63-4530-9516-493E6193994F}" type="slidenum">
              <a:rPr lang="en-AU" smtClean="0"/>
              <a:pPr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9070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AE5AD-ED63-4530-9516-493E6193994F}" type="slidenum">
              <a:rPr lang="en-AU" smtClean="0"/>
              <a:pPr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91457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AE5AD-ED63-4530-9516-493E6193994F}" type="slidenum">
              <a:rPr lang="en-AU" smtClean="0"/>
              <a:pPr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75582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AE5AD-ED63-4530-9516-493E6193994F}" type="slidenum">
              <a:rPr lang="en-AU" smtClean="0"/>
              <a:pPr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90462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AE5AD-ED63-4530-9516-493E6193994F}" type="slidenum">
              <a:rPr lang="en-AU" smtClean="0"/>
              <a:pPr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76065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AE5AD-ED63-4530-9516-493E6193994F}" type="slidenum">
              <a:rPr lang="en-AU" smtClean="0"/>
              <a:pPr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7663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AE5AD-ED63-4530-9516-493E6193994F}" type="slidenum">
              <a:rPr lang="en-AU" smtClean="0"/>
              <a:pPr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8566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AE5AD-ED63-4530-9516-493E6193994F}" type="slidenum">
              <a:rPr lang="en-AU" smtClean="0"/>
              <a:pPr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1731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Introduce panel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AE5AD-ED63-4530-9516-493E6193994F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9615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AE5AD-ED63-4530-9516-493E6193994F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5627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AE5AD-ED63-4530-9516-493E6193994F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2363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AE5AD-ED63-4530-9516-493E6193994F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5280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Parenting style related to strongest motivation – based on communication, sharing responsibility for learning, following</a:t>
            </a:r>
            <a:r>
              <a:rPr lang="en-AU" baseline="0" dirty="0" smtClean="0"/>
              <a:t> up expectations; Parent involvement in primary often sets the ground work for positive motivation; a sense of belonging and feeling valued &amp; respected is shown to increase achievement motivation; peer support is correlated to motivation for learning in areas not stereotypically associated with gender – </a:t>
            </a:r>
            <a:r>
              <a:rPr lang="en-AU" baseline="0" dirty="0" err="1" smtClean="0"/>
              <a:t>eg</a:t>
            </a:r>
            <a:r>
              <a:rPr lang="en-AU" baseline="0" dirty="0" smtClean="0"/>
              <a:t> for girls studying maths / science, the peers make a significant difference; teacher relationships are a stronger predictor of academic outcomes once students reach secondary school than are parents relationships; they aid engagement; girls are more vulnerable to the impact of lower self-efficacy and anxiety than boys; if girls don’t believe they are good at something, they are likely to show less academic resilience; boys are more likely to believe they will be OK in the end….sometimes delusional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AE5AD-ED63-4530-9516-493E6193994F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9472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AE5AD-ED63-4530-9516-493E6193994F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8278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AE5AD-ED63-4530-9516-493E6193994F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4047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AE5AD-ED63-4530-9516-493E6193994F}" type="slidenum">
              <a:rPr lang="en-AU" smtClean="0"/>
              <a:pPr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5380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2564904"/>
            <a:ext cx="9144000" cy="4293096"/>
          </a:xfrm>
          <a:prstGeom prst="rect">
            <a:avLst/>
          </a:prstGeom>
          <a:solidFill>
            <a:srgbClr val="003D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 descr="Footed Logo with Tag Lin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32598" y="620688"/>
            <a:ext cx="1750681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564904"/>
            <a:ext cx="9144000" cy="429309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5947BD-6CB3-456D-8961-576A6D9C3235}" type="datetimeFigureOut">
              <a:rPr lang="en-AU" smtClean="0"/>
              <a:pPr/>
              <a:t>6/05/15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C3BD9A-63A5-4313-9011-FB9FA217DC9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5947BD-6CB3-456D-8961-576A6D9C3235}" type="datetimeFigureOut">
              <a:rPr lang="en-AU" smtClean="0"/>
              <a:pPr/>
              <a:t>6/05/15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C3BD9A-63A5-4313-9011-FB9FA217DC9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C5206BF-F13C-4765-B748-3D76306044EE}" type="datetimeFigureOut">
              <a:rPr lang="en-AU" smtClean="0"/>
              <a:t>6/05/15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E936362-FB4A-4AEA-BBEA-717B3A12D4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377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611560" y="260649"/>
            <a:ext cx="7772400" cy="50405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3D7E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5947BD-6CB3-456D-8961-576A6D9C3235}" type="datetimeFigureOut">
              <a:rPr lang="en-AU" smtClean="0"/>
              <a:pPr/>
              <a:t>6/05/15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C3BD9A-63A5-4313-9011-FB9FA217DC9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5947BD-6CB3-456D-8961-576A6D9C3235}" type="datetimeFigureOut">
              <a:rPr lang="en-AU" smtClean="0"/>
              <a:pPr/>
              <a:t>6/05/15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C3BD9A-63A5-4313-9011-FB9FA217DC9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5947BD-6CB3-456D-8961-576A6D9C3235}" type="datetimeFigureOut">
              <a:rPr lang="en-AU" smtClean="0"/>
              <a:pPr/>
              <a:t>6/05/15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C3BD9A-63A5-4313-9011-FB9FA217DC9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5947BD-6CB3-456D-8961-576A6D9C3235}" type="datetimeFigureOut">
              <a:rPr lang="en-AU" smtClean="0"/>
              <a:pPr/>
              <a:t>6/05/15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C3BD9A-63A5-4313-9011-FB9FA217DC9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5947BD-6CB3-456D-8961-576A6D9C3235}" type="datetimeFigureOut">
              <a:rPr lang="en-AU" smtClean="0"/>
              <a:pPr/>
              <a:t>6/05/15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C3BD9A-63A5-4313-9011-FB9FA217DC9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5947BD-6CB3-456D-8961-576A6D9C3235}" type="datetimeFigureOut">
              <a:rPr lang="en-AU" smtClean="0"/>
              <a:pPr/>
              <a:t>6/05/15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C3BD9A-63A5-4313-9011-FB9FA217DC9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5947BD-6CB3-456D-8961-576A6D9C3235}" type="datetimeFigureOut">
              <a:rPr lang="en-AU" smtClean="0"/>
              <a:pPr/>
              <a:t>6/05/15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C3BD9A-63A5-4313-9011-FB9FA217DC9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003D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7" name="Picture 6" descr="Footed Logo with Tag Line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051089" y="5661248"/>
            <a:ext cx="913399" cy="864096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467544" y="980728"/>
            <a:ext cx="7914481" cy="3344333"/>
          </a:xfrm>
          <a:prstGeom prst="rect">
            <a:avLst/>
          </a:prstGeom>
        </p:spPr>
        <p:txBody>
          <a:bodyPr vert="horz" wrap="square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9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old"/>
                <a:ea typeface="+mj-ea"/>
                <a:cs typeface="Arial Bold"/>
              </a:rPr>
              <a:t>St Leonard’s College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old"/>
                <a:ea typeface="+mj-ea"/>
                <a:cs typeface="Arial Bold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old"/>
                <a:ea typeface="+mj-ea"/>
                <a:cs typeface="Arial Bold"/>
              </a:rPr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old"/>
                <a:ea typeface="+mj-ea"/>
                <a:cs typeface="Arial Bold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old"/>
                <a:ea typeface="+mj-ea"/>
                <a:cs typeface="Arial Bold"/>
              </a:rPr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Subheading if needed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3284984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Motivating Students to Achieve their Personal Best</a:t>
            </a:r>
            <a:endParaRPr lang="en-A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 Key Elements of Motivation 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242592" cy="4525963"/>
          </a:xfrm>
        </p:spPr>
        <p:txBody>
          <a:bodyPr/>
          <a:lstStyle/>
          <a:p>
            <a:r>
              <a:rPr lang="en-AU" dirty="0" smtClean="0"/>
              <a:t>Self-belief</a:t>
            </a:r>
          </a:p>
          <a:p>
            <a:endParaRPr lang="en-AU" dirty="0"/>
          </a:p>
          <a:p>
            <a:endParaRPr lang="en-AU" dirty="0" smtClean="0"/>
          </a:p>
          <a:p>
            <a:r>
              <a:rPr lang="en-AU" dirty="0" smtClean="0"/>
              <a:t>Value of</a:t>
            </a:r>
          </a:p>
          <a:p>
            <a:r>
              <a:rPr lang="en-AU" dirty="0" smtClean="0"/>
              <a:t>schooling</a:t>
            </a:r>
          </a:p>
          <a:p>
            <a:endParaRPr lang="en-AU" dirty="0"/>
          </a:p>
          <a:p>
            <a:r>
              <a:rPr lang="en-AU" dirty="0" smtClean="0"/>
              <a:t>Learning</a:t>
            </a:r>
          </a:p>
          <a:p>
            <a:r>
              <a:rPr lang="en-AU" dirty="0" smtClean="0"/>
              <a:t>focus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915816" y="1600200"/>
            <a:ext cx="5770984" cy="4525963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Creates success experiences </a:t>
            </a:r>
          </a:p>
          <a:p>
            <a:r>
              <a:rPr lang="en-AU" dirty="0" smtClean="0">
                <a:solidFill>
                  <a:srgbClr val="FF0000"/>
                </a:solidFill>
              </a:rPr>
              <a:t>Lacking confidence</a:t>
            </a:r>
          </a:p>
          <a:p>
            <a:endParaRPr lang="en-AU" dirty="0">
              <a:solidFill>
                <a:srgbClr val="FF0000"/>
              </a:solidFill>
            </a:endParaRPr>
          </a:p>
          <a:p>
            <a:r>
              <a:rPr lang="en-AU" dirty="0" smtClean="0">
                <a:solidFill>
                  <a:srgbClr val="FF0000"/>
                </a:solidFill>
              </a:rPr>
              <a:t>Goals related to school</a:t>
            </a:r>
          </a:p>
          <a:p>
            <a:r>
              <a:rPr lang="en-AU" dirty="0" smtClean="0">
                <a:solidFill>
                  <a:srgbClr val="FF0000"/>
                </a:solidFill>
              </a:rPr>
              <a:t>What’s the point?</a:t>
            </a:r>
          </a:p>
          <a:p>
            <a:endParaRPr lang="en-AU" dirty="0">
              <a:solidFill>
                <a:srgbClr val="FF0000"/>
              </a:solidFill>
            </a:endParaRPr>
          </a:p>
          <a:p>
            <a:r>
              <a:rPr lang="en-AU" dirty="0" smtClean="0">
                <a:solidFill>
                  <a:srgbClr val="FF0000"/>
                </a:solidFill>
              </a:rPr>
              <a:t>Mastery and personal best</a:t>
            </a:r>
          </a:p>
          <a:p>
            <a:r>
              <a:rPr lang="en-AU" dirty="0" smtClean="0">
                <a:solidFill>
                  <a:srgbClr val="FF0000"/>
                </a:solidFill>
              </a:rPr>
              <a:t>Afraid of failing</a:t>
            </a:r>
          </a:p>
          <a:p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708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Model of Motivation</a:t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sz="2400" dirty="0" smtClean="0"/>
              <a:t>Professor Andrew Martin: boosters (positive thoughts &amp; behaviours) and sappers (negative thoughts &amp; behaviours)</a:t>
            </a: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 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151" y="1052736"/>
            <a:ext cx="5409137" cy="4148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620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good news!</a:t>
            </a:r>
            <a:endParaRPr lang="en-AU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31841" y="2057077"/>
            <a:ext cx="3384376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141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can parents do? 5 Keys</a:t>
            </a:r>
            <a:endParaRPr lang="en-AU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78744469"/>
              </p:ext>
            </p:extLst>
          </p:nvPr>
        </p:nvGraphicFramePr>
        <p:xfrm>
          <a:off x="1331640" y="1340767"/>
          <a:ext cx="6768752" cy="4836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85603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Build Confidence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Competence builds confidence</a:t>
            </a:r>
          </a:p>
          <a:p>
            <a:endParaRPr lang="en-AU" dirty="0"/>
          </a:p>
          <a:p>
            <a:r>
              <a:rPr lang="en-AU" dirty="0" smtClean="0"/>
              <a:t>Success : challenge ratio; need both</a:t>
            </a:r>
          </a:p>
          <a:p>
            <a:endParaRPr lang="en-AU" dirty="0"/>
          </a:p>
          <a:p>
            <a:r>
              <a:rPr lang="en-AU" dirty="0" smtClean="0"/>
              <a:t>Feedback – frequent &amp; constructive, focus on task approach </a:t>
            </a:r>
          </a:p>
          <a:p>
            <a:endParaRPr lang="en-AU" dirty="0"/>
          </a:p>
          <a:p>
            <a:r>
              <a:rPr lang="en-AU" dirty="0" smtClean="0"/>
              <a:t>Highlight internal control v external factors</a:t>
            </a:r>
          </a:p>
          <a:p>
            <a:endParaRPr lang="en-AU" dirty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71313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Find a Connection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At least one hook</a:t>
            </a:r>
          </a:p>
          <a:p>
            <a:endParaRPr lang="en-AU" dirty="0"/>
          </a:p>
          <a:p>
            <a:r>
              <a:rPr lang="en-AU" dirty="0" smtClean="0"/>
              <a:t>Connecting present to future – strengths </a:t>
            </a:r>
          </a:p>
          <a:p>
            <a:endParaRPr lang="en-AU" dirty="0"/>
          </a:p>
          <a:p>
            <a:r>
              <a:rPr lang="en-AU" dirty="0" smtClean="0"/>
              <a:t>What’s the point? Discuss and look for</a:t>
            </a:r>
          </a:p>
          <a:p>
            <a:r>
              <a:rPr lang="en-AU" dirty="0" smtClean="0"/>
              <a:t>connections to interests.</a:t>
            </a:r>
          </a:p>
          <a:p>
            <a:endParaRPr lang="en-AU" dirty="0"/>
          </a:p>
          <a:p>
            <a:r>
              <a:rPr lang="en-AU" dirty="0" smtClean="0"/>
              <a:t>Listen – but don’t panic!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35071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Developing Skills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Planning and organisation</a:t>
            </a:r>
          </a:p>
          <a:p>
            <a:endParaRPr lang="en-AU" dirty="0" smtClean="0"/>
          </a:p>
          <a:p>
            <a:r>
              <a:rPr lang="en-AU" dirty="0" smtClean="0"/>
              <a:t>Time management</a:t>
            </a:r>
          </a:p>
          <a:p>
            <a:endParaRPr lang="en-AU" dirty="0" smtClean="0"/>
          </a:p>
          <a:p>
            <a:r>
              <a:rPr lang="en-AU" dirty="0" smtClean="0"/>
              <a:t>Chunking tasks – experience progress,</a:t>
            </a:r>
          </a:p>
          <a:p>
            <a:r>
              <a:rPr lang="en-AU" dirty="0" smtClean="0"/>
              <a:t>satisfaction at each stage, vital skills</a:t>
            </a:r>
          </a:p>
          <a:p>
            <a:endParaRPr lang="en-AU" dirty="0" smtClean="0"/>
          </a:p>
          <a:p>
            <a:r>
              <a:rPr lang="en-AU" dirty="0" smtClean="0"/>
              <a:t>Problem solving – working with others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83594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Value Effort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 smtClean="0"/>
              <a:t>Effort over results – a growth mindset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 smtClean="0"/>
              <a:t>Learning focus &amp;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 smtClean="0"/>
              <a:t>Expect application and persistence – benefits for long term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 smtClean="0"/>
              <a:t>Personal best framework – be wary of negative comparisons to others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 smtClean="0"/>
              <a:t>Rewards? Power of unexpected rewards; learn self-rewards; need to be achievable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313669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Staying calm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Reduce performance anxiety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dirty="0" smtClean="0"/>
              <a:t>Mindfulness skills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dirty="0" smtClean="0"/>
              <a:t>Good preparation</a:t>
            </a:r>
          </a:p>
          <a:p>
            <a:endParaRPr lang="en-AU" dirty="0"/>
          </a:p>
          <a:p>
            <a:r>
              <a:rPr lang="en-AU" dirty="0" smtClean="0"/>
              <a:t>Address fear of failure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dirty="0" smtClean="0"/>
              <a:t>Mistakes are part of learning / feedback cycle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dirty="0" smtClean="0"/>
              <a:t>Performance 	     self-worth</a:t>
            </a:r>
          </a:p>
          <a:p>
            <a:pPr marL="0" indent="0"/>
            <a:endParaRPr lang="en-AU" dirty="0"/>
          </a:p>
        </p:txBody>
      </p:sp>
      <p:sp>
        <p:nvSpPr>
          <p:cNvPr id="4" name="Not Equal 3"/>
          <p:cNvSpPr/>
          <p:nvPr/>
        </p:nvSpPr>
        <p:spPr>
          <a:xfrm>
            <a:off x="3297560" y="5877272"/>
            <a:ext cx="626368" cy="504056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511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Arial" pitchFamily="34" charset="0"/>
                <a:cs typeface="Arial" pitchFamily="34" charset="0"/>
              </a:rPr>
              <a:t>Tonight’s Program</a:t>
            </a:r>
            <a:br>
              <a:rPr lang="en-AU" dirty="0" smtClean="0">
                <a:latin typeface="Arial" pitchFamily="34" charset="0"/>
                <a:cs typeface="Arial" pitchFamily="34" charset="0"/>
              </a:rPr>
            </a:br>
            <a:r>
              <a:rPr lang="en-AU" dirty="0">
                <a:latin typeface="Arial" pitchFamily="34" charset="0"/>
                <a:cs typeface="Arial" pitchFamily="34" charset="0"/>
              </a:rPr>
              <a:t/>
            </a:r>
            <a:br>
              <a:rPr lang="en-AU" dirty="0">
                <a:latin typeface="Arial" pitchFamily="34" charset="0"/>
                <a:cs typeface="Arial" pitchFamily="34" charset="0"/>
              </a:rPr>
            </a:br>
            <a:r>
              <a:rPr lang="en-AU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AU" dirty="0" smtClean="0">
                <a:latin typeface="Arial" pitchFamily="34" charset="0"/>
                <a:cs typeface="Arial" pitchFamily="34" charset="0"/>
              </a:rPr>
            </a:br>
            <a:r>
              <a:rPr lang="en-AU" dirty="0" smtClean="0">
                <a:latin typeface="Arial" pitchFamily="34" charset="0"/>
                <a:cs typeface="Arial" pitchFamily="34" charset="0"/>
              </a:rPr>
              <a:t>What is Motivation?</a:t>
            </a:r>
            <a:br>
              <a:rPr lang="en-AU" dirty="0" smtClean="0">
                <a:latin typeface="Arial" pitchFamily="34" charset="0"/>
                <a:cs typeface="Arial" pitchFamily="34" charset="0"/>
              </a:rPr>
            </a:br>
            <a:r>
              <a:rPr lang="en-AU" dirty="0" smtClean="0">
                <a:latin typeface="Arial" pitchFamily="34" charset="0"/>
                <a:cs typeface="Arial" pitchFamily="34" charset="0"/>
              </a:rPr>
              <a:t>Student Panel</a:t>
            </a:r>
            <a:br>
              <a:rPr lang="en-AU" dirty="0" smtClean="0">
                <a:latin typeface="Arial" pitchFamily="34" charset="0"/>
                <a:cs typeface="Arial" pitchFamily="34" charset="0"/>
              </a:rPr>
            </a:br>
            <a:r>
              <a:rPr lang="en-AU" dirty="0" smtClean="0">
                <a:latin typeface="Arial" pitchFamily="34" charset="0"/>
                <a:cs typeface="Arial" pitchFamily="34" charset="0"/>
              </a:rPr>
              <a:t>Parent Panel</a:t>
            </a:r>
            <a:br>
              <a:rPr lang="en-AU" dirty="0" smtClean="0">
                <a:latin typeface="Arial" pitchFamily="34" charset="0"/>
                <a:cs typeface="Arial" pitchFamily="34" charset="0"/>
              </a:rPr>
            </a:br>
            <a:r>
              <a:rPr lang="en-AU" dirty="0" smtClean="0">
                <a:latin typeface="Arial" pitchFamily="34" charset="0"/>
                <a:cs typeface="Arial" pitchFamily="34" charset="0"/>
              </a:rPr>
              <a:t>Questions and comments</a:t>
            </a:r>
            <a:endParaRPr lang="en-A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49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motivation?</a:t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sz="3600" dirty="0"/>
              <a:t>M</a:t>
            </a:r>
            <a:r>
              <a:rPr lang="en-AU" sz="3600" dirty="0" smtClean="0"/>
              <a:t>otivation </a:t>
            </a:r>
            <a:r>
              <a:rPr lang="en-AU" sz="3600" dirty="0"/>
              <a:t>refers to factors that activate, direct, and sustain goal-directed </a:t>
            </a:r>
            <a:r>
              <a:rPr lang="en-AU" sz="3600" dirty="0" smtClean="0"/>
              <a:t>behaviour</a:t>
            </a:r>
            <a:r>
              <a:rPr lang="en-AU" sz="3600" dirty="0"/>
              <a:t>... Motives are the "whys" of </a:t>
            </a:r>
            <a:r>
              <a:rPr lang="en-AU" sz="3600" dirty="0" smtClean="0"/>
              <a:t>behaviour </a:t>
            </a:r>
            <a:r>
              <a:rPr lang="en-AU" sz="3600" dirty="0"/>
              <a:t>- the needs or wants that drive </a:t>
            </a:r>
            <a:r>
              <a:rPr lang="en-AU" sz="3600" dirty="0" smtClean="0"/>
              <a:t>behaviour </a:t>
            </a:r>
            <a:r>
              <a:rPr lang="en-AU" sz="3600" dirty="0"/>
              <a:t>and explain what we do. We don't actually observe a motive; rather, we infer that one exists based on the </a:t>
            </a:r>
            <a:r>
              <a:rPr lang="en-AU" sz="3600" dirty="0" smtClean="0"/>
              <a:t>behaviour </a:t>
            </a:r>
            <a:r>
              <a:rPr lang="en-AU" sz="3600" dirty="0"/>
              <a:t>we observe</a:t>
            </a:r>
            <a:r>
              <a:rPr lang="en-AU" sz="3600" dirty="0" smtClean="0"/>
              <a:t>. (</a:t>
            </a:r>
            <a:r>
              <a:rPr lang="en-AU" sz="3600" dirty="0" err="1" smtClean="0"/>
              <a:t>Novid</a:t>
            </a:r>
            <a:r>
              <a:rPr lang="en-AU" sz="3600" dirty="0" smtClean="0"/>
              <a:t>, 2013)</a:t>
            </a:r>
            <a:r>
              <a:rPr lang="en-AU" sz="3600" dirty="0"/>
              <a:t/>
            </a:r>
            <a:br>
              <a:rPr lang="en-AU" sz="3600" dirty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40051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2290762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AU" dirty="0"/>
              <a:t>	</a:t>
            </a:r>
            <a:r>
              <a:rPr lang="en-AU" dirty="0" smtClean="0"/>
              <a:t>	Motivated students show:</a:t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	</a:t>
            </a:r>
            <a:r>
              <a:rPr lang="en-AU" sz="4000" dirty="0" smtClean="0"/>
              <a:t>Greater effort</a:t>
            </a:r>
            <a:br>
              <a:rPr lang="en-AU" sz="4000" dirty="0" smtClean="0"/>
            </a:br>
            <a:r>
              <a:rPr lang="en-AU" sz="4000" dirty="0" smtClean="0"/>
              <a:t>	Greater persistence</a:t>
            </a:r>
            <a:br>
              <a:rPr lang="en-AU" sz="4000" dirty="0" smtClean="0"/>
            </a:br>
            <a:r>
              <a:rPr lang="en-AU" sz="4000" dirty="0" smtClean="0"/>
              <a:t>	Are goal directed</a:t>
            </a:r>
            <a:br>
              <a:rPr lang="en-AU" sz="4000" dirty="0" smtClean="0"/>
            </a:br>
            <a:r>
              <a:rPr lang="en-AU" sz="4000" dirty="0" smtClean="0"/>
              <a:t>	Respond positively to challenges</a:t>
            </a:r>
            <a:br>
              <a:rPr lang="en-AU" sz="4000" dirty="0" smtClean="0"/>
            </a:br>
            <a:r>
              <a:rPr lang="en-AU" sz="4000" dirty="0" smtClean="0"/>
              <a:t>	Enjoyment of learning</a:t>
            </a:r>
            <a:br>
              <a:rPr lang="en-AU" sz="4000" dirty="0" smtClean="0"/>
            </a:br>
            <a:r>
              <a:rPr lang="en-AU" sz="4000" dirty="0"/>
              <a:t/>
            </a:r>
            <a:br>
              <a:rPr lang="en-AU" sz="4000" dirty="0"/>
            </a:br>
            <a:r>
              <a:rPr lang="en-AU" sz="4000" dirty="0" smtClean="0"/>
              <a:t>	</a:t>
            </a:r>
            <a:r>
              <a:rPr lang="en-AU" sz="1800" dirty="0" smtClean="0"/>
              <a:t>2004 National Research Council study</a:t>
            </a:r>
            <a:r>
              <a:rPr lang="en-AU" sz="4000" dirty="0" smtClean="0"/>
              <a:t/>
            </a:r>
            <a:br>
              <a:rPr lang="en-AU" sz="4000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0997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Complex and multidimensional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Relationships </a:t>
            </a:r>
            <a:r>
              <a:rPr lang="en-AU" dirty="0"/>
              <a:t>– parents, peers, </a:t>
            </a:r>
            <a:r>
              <a:rPr lang="en-AU" dirty="0" smtClean="0"/>
              <a:t>teachers</a:t>
            </a:r>
            <a:r>
              <a:rPr lang="en-AU" dirty="0"/>
              <a:t/>
            </a:r>
            <a:br>
              <a:rPr lang="en-AU" dirty="0"/>
            </a:br>
            <a:r>
              <a:rPr lang="en-AU" dirty="0"/>
              <a:t>		  </a:t>
            </a:r>
            <a:endParaRPr lang="en-AU" dirty="0" smtClean="0"/>
          </a:p>
          <a:p>
            <a:r>
              <a:rPr lang="en-AU" dirty="0" smtClean="0"/>
              <a:t>Skills </a:t>
            </a:r>
            <a:r>
              <a:rPr lang="en-AU" dirty="0"/>
              <a:t>– talents, interests, </a:t>
            </a:r>
            <a:r>
              <a:rPr lang="en-AU" dirty="0" smtClean="0"/>
              <a:t>successes</a:t>
            </a:r>
          </a:p>
          <a:p>
            <a:endParaRPr lang="en-AU" dirty="0"/>
          </a:p>
          <a:p>
            <a:r>
              <a:rPr lang="en-AU" dirty="0" smtClean="0"/>
              <a:t>Personal </a:t>
            </a:r>
            <a:r>
              <a:rPr lang="en-AU" dirty="0"/>
              <a:t>– anxiety, </a:t>
            </a:r>
            <a:r>
              <a:rPr lang="en-AU" dirty="0" smtClean="0"/>
              <a:t>moods, self-efficacy</a:t>
            </a:r>
          </a:p>
          <a:p>
            <a:endParaRPr lang="en-AU" dirty="0"/>
          </a:p>
          <a:p>
            <a:r>
              <a:rPr lang="en-AU" dirty="0" smtClean="0"/>
              <a:t>Dynamic – can fluctuate over time, normal in teenagers and life cycle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6680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few studies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AU" sz="2400" b="1" dirty="0" smtClean="0"/>
              <a:t>Parenting style </a:t>
            </a:r>
            <a:r>
              <a:rPr lang="en-AU" sz="2400" dirty="0" smtClean="0"/>
              <a:t>– authoritarian v </a:t>
            </a:r>
            <a:r>
              <a:rPr lang="en-AU" sz="2400" dirty="0" smtClean="0">
                <a:solidFill>
                  <a:srgbClr val="FF0000"/>
                </a:solidFill>
              </a:rPr>
              <a:t>authoritative </a:t>
            </a:r>
            <a:r>
              <a:rPr lang="en-AU" sz="2400" dirty="0" smtClean="0"/>
              <a:t>v</a:t>
            </a:r>
          </a:p>
          <a:p>
            <a:pPr marL="0" indent="0"/>
            <a:r>
              <a:rPr lang="en-AU" sz="2400" dirty="0" smtClean="0"/>
              <a:t>permissive; authoritative most effective for motivation</a:t>
            </a:r>
          </a:p>
          <a:p>
            <a:pPr marL="0" indent="0"/>
            <a:r>
              <a:rPr lang="en-AU" sz="2400" dirty="0" smtClean="0"/>
              <a:t>Authoritative style – based on communication, shared responsibility for learning &amp; following up expectations</a:t>
            </a:r>
          </a:p>
          <a:p>
            <a:r>
              <a:rPr lang="en-AU" sz="2400" dirty="0" smtClean="0"/>
              <a:t>2. </a:t>
            </a:r>
            <a:r>
              <a:rPr lang="en-AU" sz="2400" b="1" dirty="0" smtClean="0"/>
              <a:t>Parents v teachers influence </a:t>
            </a:r>
          </a:p>
          <a:p>
            <a:r>
              <a:rPr lang="en-AU" sz="2400" dirty="0" smtClean="0"/>
              <a:t>Parents most influence at primary, while teachers can have</a:t>
            </a:r>
          </a:p>
          <a:p>
            <a:r>
              <a:rPr lang="en-AU" sz="2400" dirty="0" smtClean="0"/>
              <a:t>more influence at secondary</a:t>
            </a:r>
          </a:p>
          <a:p>
            <a:r>
              <a:rPr lang="en-AU" sz="2400" dirty="0" smtClean="0"/>
              <a:t>3. </a:t>
            </a:r>
            <a:r>
              <a:rPr lang="en-AU" sz="2400" b="1" dirty="0" smtClean="0"/>
              <a:t>Peers</a:t>
            </a:r>
            <a:r>
              <a:rPr lang="en-AU" sz="2400" dirty="0" smtClean="0"/>
              <a:t> – important for belonging; positive impact for</a:t>
            </a:r>
          </a:p>
          <a:p>
            <a:r>
              <a:rPr lang="en-AU" sz="2400" dirty="0" smtClean="0"/>
              <a:t>subjects in non-stereotyped subjects, having like-minded</a:t>
            </a:r>
          </a:p>
          <a:p>
            <a:r>
              <a:rPr lang="en-AU" sz="2400" dirty="0" smtClean="0"/>
              <a:t>peers helps motivation</a:t>
            </a:r>
          </a:p>
          <a:p>
            <a:r>
              <a:rPr lang="en-AU" sz="2400" dirty="0" smtClean="0"/>
              <a:t>4. </a:t>
            </a:r>
            <a:r>
              <a:rPr lang="en-AU" sz="2400" b="1" dirty="0" smtClean="0"/>
              <a:t>Self-efficacy</a:t>
            </a:r>
            <a:r>
              <a:rPr lang="en-AU" sz="2400" dirty="0" smtClean="0"/>
              <a:t> – more important for girls &gt; boys in terms of</a:t>
            </a:r>
          </a:p>
          <a:p>
            <a:r>
              <a:rPr lang="en-AU" sz="2400" dirty="0" smtClean="0"/>
              <a:t>academic resilience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18755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Tale of two students</a:t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Jack 				Jill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651745"/>
            <a:ext cx="3232106" cy="24334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700" y="2651745"/>
            <a:ext cx="3437716" cy="243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958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Jack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		</a:t>
            </a:r>
          </a:p>
          <a:p>
            <a:endParaRPr lang="en-AU" dirty="0" smtClean="0"/>
          </a:p>
          <a:p>
            <a:r>
              <a:rPr lang="en-AU" dirty="0" smtClean="0"/>
              <a:t>Performs well</a:t>
            </a:r>
          </a:p>
          <a:p>
            <a:r>
              <a:rPr lang="en-AU" dirty="0" smtClean="0"/>
              <a:t>Enjoys school</a:t>
            </a:r>
          </a:p>
          <a:p>
            <a:r>
              <a:rPr lang="en-AU" dirty="0" smtClean="0"/>
              <a:t>Focuses on his own goals</a:t>
            </a:r>
          </a:p>
          <a:p>
            <a:r>
              <a:rPr lang="en-AU" dirty="0" smtClean="0"/>
              <a:t>Plans and organises</a:t>
            </a:r>
          </a:p>
          <a:p>
            <a:r>
              <a:rPr lang="en-AU" dirty="0" smtClean="0"/>
              <a:t>Comfortable in tests</a:t>
            </a:r>
          </a:p>
          <a:p>
            <a:r>
              <a:rPr lang="en-AU" dirty="0" smtClean="0"/>
              <a:t>Persists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 smtClean="0"/>
              <a:t>		</a:t>
            </a:r>
          </a:p>
          <a:p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262" y="2651745"/>
            <a:ext cx="3232106" cy="243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463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en-AU" dirty="0" smtClean="0"/>
              <a:t>Jill</a:t>
            </a:r>
            <a:r>
              <a:rPr lang="en-AU" sz="3600" dirty="0"/>
              <a:t/>
            </a:r>
            <a:br>
              <a:rPr lang="en-AU" sz="3600" dirty="0"/>
            </a:br>
            <a:endParaRPr lang="en-AU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348880"/>
            <a:ext cx="3437716" cy="24334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44008" y="2060848"/>
            <a:ext cx="3816424" cy="3180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AU" sz="2800" dirty="0">
                <a:solidFill>
                  <a:srgbClr val="000000"/>
                </a:solidFill>
              </a:rPr>
              <a:t>Underachieves</a:t>
            </a:r>
            <a:br>
              <a:rPr lang="en-AU" sz="2800" dirty="0">
                <a:solidFill>
                  <a:srgbClr val="000000"/>
                </a:solidFill>
              </a:rPr>
            </a:br>
            <a:r>
              <a:rPr lang="en-AU" sz="2800" dirty="0" smtClean="0">
                <a:solidFill>
                  <a:srgbClr val="000000"/>
                </a:solidFill>
              </a:rPr>
              <a:t>Unhappy </a:t>
            </a:r>
            <a:r>
              <a:rPr lang="en-AU" sz="2800" dirty="0">
                <a:solidFill>
                  <a:srgbClr val="000000"/>
                </a:solidFill>
              </a:rPr>
              <a:t>and bored</a:t>
            </a:r>
            <a:br>
              <a:rPr lang="en-AU" sz="2800" dirty="0">
                <a:solidFill>
                  <a:srgbClr val="000000"/>
                </a:solidFill>
              </a:rPr>
            </a:br>
            <a:r>
              <a:rPr lang="en-AU" sz="2800" dirty="0" smtClean="0">
                <a:solidFill>
                  <a:srgbClr val="000000"/>
                </a:solidFill>
              </a:rPr>
              <a:t>Nervous </a:t>
            </a:r>
            <a:r>
              <a:rPr lang="en-AU" sz="2800" dirty="0">
                <a:solidFill>
                  <a:srgbClr val="000000"/>
                </a:solidFill>
              </a:rPr>
              <a:t>in tests</a:t>
            </a:r>
            <a:br>
              <a:rPr lang="en-AU" sz="2800" dirty="0">
                <a:solidFill>
                  <a:srgbClr val="000000"/>
                </a:solidFill>
              </a:rPr>
            </a:br>
            <a:r>
              <a:rPr lang="en-AU" sz="2800" dirty="0" smtClean="0">
                <a:solidFill>
                  <a:srgbClr val="000000"/>
                </a:solidFill>
              </a:rPr>
              <a:t>Procrastinates</a:t>
            </a:r>
            <a:r>
              <a:rPr lang="en-AU" sz="2800" dirty="0">
                <a:solidFill>
                  <a:srgbClr val="000000"/>
                </a:solidFill>
              </a:rPr>
              <a:t/>
            </a:r>
            <a:br>
              <a:rPr lang="en-AU" sz="2800" dirty="0">
                <a:solidFill>
                  <a:srgbClr val="000000"/>
                </a:solidFill>
              </a:rPr>
            </a:br>
            <a:r>
              <a:rPr lang="en-AU" sz="2800" dirty="0" smtClean="0">
                <a:solidFill>
                  <a:srgbClr val="000000"/>
                </a:solidFill>
              </a:rPr>
              <a:t>Gives </a:t>
            </a:r>
            <a:r>
              <a:rPr lang="en-AU" sz="2800" dirty="0">
                <a:solidFill>
                  <a:srgbClr val="000000"/>
                </a:solidFill>
              </a:rPr>
              <a:t>up easily</a:t>
            </a:r>
            <a:br>
              <a:rPr lang="en-AU" sz="2800" dirty="0">
                <a:solidFill>
                  <a:srgbClr val="000000"/>
                </a:solidFill>
              </a:rPr>
            </a:br>
            <a:r>
              <a:rPr lang="en-AU" sz="2800" dirty="0" smtClean="0">
                <a:solidFill>
                  <a:srgbClr val="000000"/>
                </a:solidFill>
              </a:rPr>
              <a:t>Talks </a:t>
            </a:r>
            <a:r>
              <a:rPr lang="en-AU" sz="2800" dirty="0">
                <a:solidFill>
                  <a:srgbClr val="000000"/>
                </a:solidFill>
              </a:rPr>
              <a:t>of leaving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6993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DADD74F5AB8A4B8371919226AA427B" ma:contentTypeVersion="0" ma:contentTypeDescription="Create a new document." ma:contentTypeScope="" ma:versionID="da8a49c4aebb8e317e69691dc2b8560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C62807-62E8-4C3F-A3BF-4849F31707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0B8FD16-1054-40F3-BE43-BD2A68DBD6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3F130F-4E86-4DCA-85D2-2C9C93345FFF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2137</TotalTime>
  <Words>536</Words>
  <Application>Microsoft Macintosh PowerPoint</Application>
  <PresentationFormat>On-screen Show (4:3)</PresentationFormat>
  <Paragraphs>124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Tonight’s Program   What is Motivation? Student Panel Parent Panel Questions and comments</vt:lpstr>
      <vt:lpstr>What is motivation?  Motivation refers to factors that activate, direct, and sustain goal-directed behaviour... Motives are the "whys" of behaviour - the needs or wants that drive behaviour and explain what we do. We don't actually observe a motive; rather, we infer that one exists based on the behaviour we observe. (Novid, 2013)  </vt:lpstr>
      <vt:lpstr>  Motivated students show:   Greater effort  Greater persistence  Are goal directed  Respond positively to challenges  Enjoyment of learning   2004 National Research Council study  </vt:lpstr>
      <vt:lpstr>Complex and multidimensional </vt:lpstr>
      <vt:lpstr>A few studies </vt:lpstr>
      <vt:lpstr>Tale of two students  Jack     Jill</vt:lpstr>
      <vt:lpstr>Jack</vt:lpstr>
      <vt:lpstr>Jill </vt:lpstr>
      <vt:lpstr>3 Key Elements of Motivation </vt:lpstr>
      <vt:lpstr>Model of Motivation        Professor Andrew Martin: boosters (positive thoughts &amp; behaviours) and sappers (negative thoughts &amp; behaviours)  </vt:lpstr>
      <vt:lpstr>The good news!</vt:lpstr>
      <vt:lpstr>What can parents do? 5 Keys</vt:lpstr>
      <vt:lpstr>Build Confidence</vt:lpstr>
      <vt:lpstr>Find a Connection</vt:lpstr>
      <vt:lpstr>Developing Skills</vt:lpstr>
      <vt:lpstr>Value Effort</vt:lpstr>
      <vt:lpstr>Staying calm</vt:lpstr>
    </vt:vector>
  </TitlesOfParts>
  <Company>St Leonard's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master presentation</dc:title>
  <dc:creator>MSmith</dc:creator>
  <cp:lastModifiedBy>Tim  Barlow</cp:lastModifiedBy>
  <cp:revision>48</cp:revision>
  <cp:lastPrinted>2015-05-04T03:57:21Z</cp:lastPrinted>
  <dcterms:created xsi:type="dcterms:W3CDTF">2011-05-05T05:15:51Z</dcterms:created>
  <dcterms:modified xsi:type="dcterms:W3CDTF">2015-05-06T11:26:27Z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0x01010000DADD74F5AB8A4B8371919226AA427B</vt:lpwstr>
  </property>
</Properties>
</file>