
<file path=[Content_Types].xml><?xml version="1.0" encoding="utf-8"?>
<Types xmlns="http://schemas.openxmlformats.org/package/2006/content-types">
  <Default Extension="png" ContentType="image/png"/>
  <Default Extension="pdf" ContentType="application/pd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67" r:id="rId2"/>
    <p:sldId id="268" r:id="rId3"/>
    <p:sldId id="269" r:id="rId4"/>
    <p:sldId id="270" r:id="rId5"/>
    <p:sldId id="320" r:id="rId6"/>
    <p:sldId id="272" r:id="rId7"/>
    <p:sldId id="273" r:id="rId8"/>
    <p:sldId id="274" r:id="rId9"/>
    <p:sldId id="275" r:id="rId10"/>
    <p:sldId id="276" r:id="rId11"/>
    <p:sldId id="277" r:id="rId12"/>
    <p:sldId id="278" r:id="rId13"/>
    <p:sldId id="279" r:id="rId14"/>
    <p:sldId id="280" r:id="rId15"/>
    <p:sldId id="281" r:id="rId16"/>
    <p:sldId id="282" r:id="rId17"/>
    <p:sldId id="283" r:id="rId18"/>
    <p:sldId id="284" r:id="rId19"/>
    <p:sldId id="285" r:id="rId20"/>
    <p:sldId id="286" r:id="rId21"/>
    <p:sldId id="287" r:id="rId22"/>
    <p:sldId id="288" r:id="rId23"/>
    <p:sldId id="289" r:id="rId24"/>
    <p:sldId id="290" r:id="rId25"/>
    <p:sldId id="291" r:id="rId26"/>
    <p:sldId id="292" r:id="rId27"/>
    <p:sldId id="293" r:id="rId28"/>
    <p:sldId id="294"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BB76BF-DB63-A246-B369-AEAB0595C936}" type="datetimeFigureOut">
              <a:rPr lang="en-US" smtClean="0"/>
              <a:pPr/>
              <a:t>6/9/2015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CE45A2-81F5-204B-91D9-2CFCA15F610F}" type="slidenum">
              <a:rPr lang="en-US" smtClean="0"/>
              <a:pPr/>
              <a:t>‹#›</a:t>
            </a:fld>
            <a:endParaRPr lang="en-US"/>
          </a:p>
        </p:txBody>
      </p:sp>
    </p:spTree>
    <p:extLst>
      <p:ext uri="{BB962C8B-B14F-4D97-AF65-F5344CB8AC3E}">
        <p14:creationId xmlns:p14="http://schemas.microsoft.com/office/powerpoint/2010/main" val="34913427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B5859B-1FC8-BC49-AE74-490DB35ECBF1}" type="slidenum">
              <a:rPr lang="en-US" smtClean="0"/>
              <a:pPr/>
              <a:t>2</a:t>
            </a:fld>
            <a:endParaRPr lang="en-US"/>
          </a:p>
        </p:txBody>
      </p:sp>
    </p:spTree>
    <p:extLst>
      <p:ext uri="{BB962C8B-B14F-4D97-AF65-F5344CB8AC3E}">
        <p14:creationId xmlns:p14="http://schemas.microsoft.com/office/powerpoint/2010/main" val="879093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B5859B-1FC8-BC49-AE74-490DB35ECBF1}" type="slidenum">
              <a:rPr lang="en-US" smtClean="0"/>
              <a:pPr/>
              <a:t>9</a:t>
            </a:fld>
            <a:endParaRPr lang="en-US"/>
          </a:p>
        </p:txBody>
      </p:sp>
    </p:spTree>
    <p:extLst>
      <p:ext uri="{BB962C8B-B14F-4D97-AF65-F5344CB8AC3E}">
        <p14:creationId xmlns:p14="http://schemas.microsoft.com/office/powerpoint/2010/main" val="3975103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28D08ABC-E374-5443-998B-2270FD73CEE8}" type="datetimeFigureOut">
              <a:rPr lang="en-US" smtClean="0"/>
              <a:pPr/>
              <a:t>6/9/2015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6EB19-3718-B949-866A-00B131C92C1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28D08ABC-E374-5443-998B-2270FD73CEE8}" type="datetimeFigureOut">
              <a:rPr lang="en-US" smtClean="0"/>
              <a:pPr/>
              <a:t>6/9/2015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6EB19-3718-B949-866A-00B131C92C1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28D08ABC-E374-5443-998B-2270FD73CEE8}" type="datetimeFigureOut">
              <a:rPr lang="en-US" smtClean="0"/>
              <a:pPr/>
              <a:t>6/9/2015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6EB19-3718-B949-866A-00B131C92C1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28D08ABC-E374-5443-998B-2270FD73CEE8}" type="datetimeFigureOut">
              <a:rPr lang="en-US" smtClean="0"/>
              <a:pPr/>
              <a:t>6/9/2015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6EB19-3718-B949-866A-00B131C92C1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28D08ABC-E374-5443-998B-2270FD73CEE8}" type="datetimeFigureOut">
              <a:rPr lang="en-US" smtClean="0"/>
              <a:pPr/>
              <a:t>6/9/2015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6EB19-3718-B949-866A-00B131C92C1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28D08ABC-E374-5443-998B-2270FD73CEE8}" type="datetimeFigureOut">
              <a:rPr lang="en-US" smtClean="0"/>
              <a:pPr/>
              <a:t>6/9/2015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6EB19-3718-B949-866A-00B131C92C1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28D08ABC-E374-5443-998B-2270FD73CEE8}" type="datetimeFigureOut">
              <a:rPr lang="en-US" smtClean="0"/>
              <a:pPr/>
              <a:t>6/9/2015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86EB19-3718-B949-866A-00B131C92C1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28D08ABC-E374-5443-998B-2270FD73CEE8}" type="datetimeFigureOut">
              <a:rPr lang="en-US" smtClean="0"/>
              <a:pPr/>
              <a:t>6/9/2015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86EB19-3718-B949-866A-00B131C92C1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D08ABC-E374-5443-998B-2270FD73CEE8}" type="datetimeFigureOut">
              <a:rPr lang="en-US" smtClean="0"/>
              <a:pPr/>
              <a:t>6/9/2015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86EB19-3718-B949-866A-00B131C92C1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28D08ABC-E374-5443-998B-2270FD73CEE8}" type="datetimeFigureOut">
              <a:rPr lang="en-US" smtClean="0"/>
              <a:pPr/>
              <a:t>6/9/2015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6EB19-3718-B949-866A-00B131C92C1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28D08ABC-E374-5443-998B-2270FD73CEE8}" type="datetimeFigureOut">
              <a:rPr lang="en-US" smtClean="0"/>
              <a:pPr/>
              <a:t>6/9/2015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6EB19-3718-B949-866A-00B131C92C1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D08ABC-E374-5443-998B-2270FD73CEE8}" type="datetimeFigureOut">
              <a:rPr lang="en-US" smtClean="0"/>
              <a:pPr/>
              <a:t>6/9/2015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86EB19-3718-B949-866A-00B131C92C1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d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13283"/>
            <a:ext cx="7772400" cy="2487167"/>
          </a:xfrm>
        </p:spPr>
        <p:txBody>
          <a:bodyPr/>
          <a:lstStyle/>
          <a:p>
            <a:endParaRPr lang="en-US" dirty="0"/>
          </a:p>
        </p:txBody>
      </p:sp>
      <p:sp>
        <p:nvSpPr>
          <p:cNvPr id="3" name="Subtitle 2"/>
          <p:cNvSpPr>
            <a:spLocks noGrp="1"/>
          </p:cNvSpPr>
          <p:nvPr>
            <p:ph type="subTitle" idx="1"/>
          </p:nvPr>
        </p:nvSpPr>
        <p:spPr>
          <a:xfrm>
            <a:off x="1371600" y="3339850"/>
            <a:ext cx="6400800" cy="2539678"/>
          </a:xfrm>
        </p:spPr>
        <p:txBody>
          <a:bodyPr>
            <a:normAutofit fontScale="77500" lnSpcReduction="20000"/>
          </a:bodyPr>
          <a:lstStyle/>
          <a:p>
            <a:endParaRPr lang="en-US" dirty="0" smtClean="0"/>
          </a:p>
          <a:p>
            <a:r>
              <a:rPr lang="en-US" sz="4571" b="1" dirty="0" smtClean="0">
                <a:solidFill>
                  <a:srgbClr val="000000"/>
                </a:solidFill>
              </a:rPr>
              <a:t>Mindful Learning and Well-being</a:t>
            </a:r>
          </a:p>
          <a:p>
            <a:endParaRPr lang="en-US" dirty="0" smtClean="0">
              <a:solidFill>
                <a:srgbClr val="000000"/>
              </a:solidFill>
            </a:endParaRPr>
          </a:p>
          <a:p>
            <a:r>
              <a:rPr lang="en-US" dirty="0" smtClean="0">
                <a:solidFill>
                  <a:srgbClr val="000000"/>
                </a:solidFill>
              </a:rPr>
              <a:t>Presented </a:t>
            </a:r>
          </a:p>
          <a:p>
            <a:r>
              <a:rPr lang="en-US" dirty="0" smtClean="0">
                <a:solidFill>
                  <a:srgbClr val="000000"/>
                </a:solidFill>
              </a:rPr>
              <a:t>by </a:t>
            </a:r>
          </a:p>
          <a:p>
            <a:r>
              <a:rPr lang="en-US" dirty="0" smtClean="0">
                <a:solidFill>
                  <a:srgbClr val="000000"/>
                </a:solidFill>
              </a:rPr>
              <a:t>Fiona </a:t>
            </a:r>
            <a:r>
              <a:rPr lang="en-US" dirty="0" err="1" smtClean="0">
                <a:solidFill>
                  <a:srgbClr val="000000"/>
                </a:solidFill>
              </a:rPr>
              <a:t>Gauntlett</a:t>
            </a:r>
            <a:r>
              <a:rPr lang="en-US" dirty="0" smtClean="0">
                <a:solidFill>
                  <a:srgbClr val="000000"/>
                </a:solidFill>
              </a:rPr>
              <a:t> </a:t>
            </a:r>
            <a:endParaRPr lang="en-US" dirty="0" smtClean="0">
              <a:solidFill>
                <a:schemeClr val="tx1"/>
              </a:solidFill>
            </a:endParaRPr>
          </a:p>
        </p:txBody>
      </p:sp>
      <p:pic>
        <p:nvPicPr>
          <p:cNvPr id="6" name="Picture 5"/>
          <p:cNvPicPr>
            <a:picLocks noChangeAspect="1"/>
          </p:cNvPicPr>
          <p:nvPr/>
        </p:nvPicPr>
        <p:blipFill>
          <a:blip r:embed="rId2"/>
          <a:stretch>
            <a:fillRect/>
          </a:stretch>
        </p:blipFill>
        <p:spPr>
          <a:xfrm>
            <a:off x="2035381" y="1113283"/>
            <a:ext cx="4905794" cy="176871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endParaRPr lang="en-US" dirty="0"/>
          </a:p>
        </p:txBody>
      </p:sp>
      <p:sp>
        <p:nvSpPr>
          <p:cNvPr id="3" name="Content Placeholder 2"/>
          <p:cNvSpPr>
            <a:spLocks noGrp="1"/>
          </p:cNvSpPr>
          <p:nvPr>
            <p:ph idx="1"/>
          </p:nvPr>
        </p:nvSpPr>
        <p:spPr>
          <a:xfrm>
            <a:off x="457200" y="1600200"/>
            <a:ext cx="8229600" cy="4979316"/>
          </a:xfrm>
        </p:spPr>
        <p:txBody>
          <a:bodyPr>
            <a:normAutofit/>
          </a:bodyPr>
          <a:lstStyle/>
          <a:p>
            <a:pPr>
              <a:buNone/>
            </a:pPr>
            <a:r>
              <a:rPr lang="en-US" dirty="0" smtClean="0"/>
              <a:t>	</a:t>
            </a:r>
            <a:endParaRPr lang="en-US" sz="1400" dirty="0" smtClean="0"/>
          </a:p>
          <a:p>
            <a:pPr>
              <a:buNone/>
            </a:pPr>
            <a:endParaRPr lang="en-US" sz="1400" dirty="0" smtClean="0"/>
          </a:p>
          <a:p>
            <a:pPr algn="ctr">
              <a:buNone/>
            </a:pPr>
            <a:r>
              <a:rPr lang="en-US" sz="2800" dirty="0" smtClean="0"/>
              <a:t>MINDFULNESS </a:t>
            </a:r>
          </a:p>
          <a:p>
            <a:pPr marL="68263" indent="23813" algn="ctr">
              <a:buNone/>
            </a:pPr>
            <a:r>
              <a:rPr lang="en-US" sz="2400" dirty="0" smtClean="0"/>
              <a:t>	</a:t>
            </a:r>
            <a:r>
              <a:rPr lang="en-US" sz="2400" i="1" dirty="0" smtClean="0"/>
              <a:t>“Paying attention to what is happening, here and now, </a:t>
            </a:r>
          </a:p>
          <a:p>
            <a:pPr marL="68263" indent="23813" algn="ctr">
              <a:buNone/>
            </a:pPr>
            <a:r>
              <a:rPr lang="en-US" sz="2400" i="1" dirty="0" smtClean="0"/>
              <a:t>both outside and inside us, with kindness and curiosity.” </a:t>
            </a:r>
          </a:p>
          <a:p>
            <a:pPr marL="0" indent="0" algn="r">
              <a:buNone/>
            </a:pPr>
            <a:r>
              <a:rPr lang="en-US" sz="2000" i="1" dirty="0" smtClean="0"/>
              <a:t>   </a:t>
            </a:r>
            <a:r>
              <a:rPr lang="en-US" sz="2000" dirty="0" smtClean="0"/>
              <a:t>Dr Amy Saltzman</a:t>
            </a:r>
            <a:endParaRPr lang="en-US" sz="2000" i="1" dirty="0" smtClean="0"/>
          </a:p>
          <a:p>
            <a:pPr marL="0" indent="0" algn="r">
              <a:buNone/>
            </a:pPr>
            <a:r>
              <a:rPr lang="en-US" sz="2800" i="1" dirty="0" smtClean="0"/>
              <a:t> </a:t>
            </a:r>
            <a:r>
              <a:rPr lang="en-US" sz="2800" i="1" baseline="30000" dirty="0" smtClean="0"/>
              <a:t>       </a:t>
            </a:r>
          </a:p>
        </p:txBody>
      </p:sp>
      <p:pic>
        <p:nvPicPr>
          <p:cNvPr id="4" name="Picture 3" descr="MAT-LOGO-RGB.jpg"/>
          <p:cNvPicPr>
            <a:picLocks noChangeAspect="1"/>
          </p:cNvPicPr>
          <p:nvPr/>
        </p:nvPicPr>
        <p:blipFill>
          <a:blip r:embed="rId2"/>
          <a:stretch>
            <a:fillRect/>
          </a:stretch>
        </p:blipFill>
        <p:spPr>
          <a:xfrm>
            <a:off x="457200" y="336817"/>
            <a:ext cx="2807208" cy="1080821"/>
          </a:xfrm>
          <a:prstGeom prst="rect">
            <a:avLst/>
          </a:prstGeom>
        </p:spPr>
      </p:pic>
      <p:pic>
        <p:nvPicPr>
          <p:cNvPr id="6" name="Picture 5"/>
          <p:cNvPicPr>
            <a:picLocks noChangeAspect="1"/>
          </p:cNvPicPr>
          <p:nvPr/>
        </p:nvPicPr>
        <p:blipFill>
          <a:blip r:embed="rId3"/>
          <a:stretch>
            <a:fillRect/>
          </a:stretch>
        </p:blipFill>
        <p:spPr>
          <a:xfrm>
            <a:off x="1233997" y="4409987"/>
            <a:ext cx="2276614" cy="1520482"/>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4"/>
          <p:cNvPicPr>
            <a:picLocks noChangeAspect="1"/>
          </p:cNvPicPr>
          <p:nvPr/>
        </p:nvPicPr>
        <p:blipFill>
          <a:blip r:embed="rId2"/>
          <a:stretch>
            <a:fillRect/>
          </a:stretch>
        </p:blipFill>
        <p:spPr>
          <a:xfrm>
            <a:off x="457200" y="274639"/>
            <a:ext cx="2703111" cy="1020109"/>
          </a:xfrm>
          <a:prstGeom prst="rect">
            <a:avLst/>
          </a:prstGeom>
        </p:spPr>
      </p:pic>
      <p:pic>
        <p:nvPicPr>
          <p:cNvPr id="6" name="Content Placeholder 5"/>
          <p:cNvPicPr>
            <a:picLocks noGrp="1"/>
          </p:cNvPicPr>
          <p:nvPr>
            <p:ph idx="1"/>
          </p:nvPr>
        </p:nvPicPr>
        <p:blipFill>
          <a:blip r:embed="rId3"/>
          <a:srcRect l="-74786" r="-74786"/>
          <a:stretch>
            <a:fillRect/>
          </a:stretch>
        </p:blipFill>
        <p:spPr bwMode="auto">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600200"/>
            <a:ext cx="8229600" cy="4956175"/>
          </a:xfrm>
        </p:spPr>
        <p:txBody>
          <a:bodyPr/>
          <a:lstStyle/>
          <a:p>
            <a:pPr>
              <a:buNone/>
            </a:pPr>
            <a:endParaRPr lang="en-US" dirty="0" smtClean="0"/>
          </a:p>
          <a:p>
            <a:pPr algn="ctr">
              <a:buNone/>
            </a:pPr>
            <a:r>
              <a:rPr lang="en-US" dirty="0" smtClean="0"/>
              <a:t>What is mindfulness? </a:t>
            </a:r>
          </a:p>
          <a:p>
            <a:pPr algn="ctr">
              <a:buNone/>
            </a:pPr>
            <a:endParaRPr lang="en-US" sz="1400" dirty="0" smtClean="0"/>
          </a:p>
          <a:p>
            <a:pPr algn="ctr">
              <a:buNone/>
            </a:pPr>
            <a:r>
              <a:rPr lang="en-US" sz="3000" dirty="0" smtClean="0"/>
              <a:t>“</a:t>
            </a:r>
            <a:r>
              <a:rPr lang="en-US" sz="3000" i="1" dirty="0" smtClean="0"/>
              <a:t>You feel like a red rose slowly blooming </a:t>
            </a:r>
          </a:p>
          <a:p>
            <a:pPr algn="ctr">
              <a:buNone/>
            </a:pPr>
            <a:r>
              <a:rPr lang="en-US" sz="3000" i="1" dirty="0" smtClean="0"/>
              <a:t>and taking life in</a:t>
            </a:r>
            <a:r>
              <a:rPr lang="en-US" sz="3000" dirty="0" smtClean="0"/>
              <a:t>.” </a:t>
            </a:r>
          </a:p>
          <a:p>
            <a:pPr algn="r">
              <a:buNone/>
            </a:pPr>
            <a:r>
              <a:rPr lang="en-US" sz="3000" dirty="0" smtClean="0"/>
              <a:t>(Year 6 student)</a:t>
            </a:r>
            <a:endParaRPr lang="en-US" sz="3000" dirty="0"/>
          </a:p>
        </p:txBody>
      </p:sp>
      <p:pic>
        <p:nvPicPr>
          <p:cNvPr id="5" name="Picture 4"/>
          <p:cNvPicPr>
            <a:picLocks noChangeAspect="1"/>
          </p:cNvPicPr>
          <p:nvPr/>
        </p:nvPicPr>
        <p:blipFill>
          <a:blip r:embed="rId2"/>
          <a:stretch>
            <a:fillRect/>
          </a:stretch>
        </p:blipFill>
        <p:spPr>
          <a:xfrm>
            <a:off x="457200" y="274639"/>
            <a:ext cx="2703111" cy="1020109"/>
          </a:xfrm>
          <a:prstGeom prst="rect">
            <a:avLst/>
          </a:prstGeom>
        </p:spPr>
      </p:pic>
      <p:pic>
        <p:nvPicPr>
          <p:cNvPr id="7" name="Picture 6"/>
          <p:cNvPicPr>
            <a:picLocks noChangeAspect="1"/>
          </p:cNvPicPr>
          <p:nvPr/>
        </p:nvPicPr>
        <p:blipFill>
          <a:blip r:embed="rId3"/>
          <a:stretch>
            <a:fillRect/>
          </a:stretch>
        </p:blipFill>
        <p:spPr>
          <a:xfrm>
            <a:off x="3817955" y="4440151"/>
            <a:ext cx="1748921" cy="1680186"/>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lnSpcReduction="10000"/>
          </a:bodyPr>
          <a:lstStyle/>
          <a:p>
            <a:pPr algn="ctr">
              <a:buNone/>
            </a:pPr>
            <a:endParaRPr lang="en-US" dirty="0" smtClean="0"/>
          </a:p>
          <a:p>
            <a:pPr algn="ctr">
              <a:buNone/>
            </a:pPr>
            <a:r>
              <a:rPr lang="en-US" b="1" dirty="0" smtClean="0"/>
              <a:t>Mindfulness for Children and Adolescents</a:t>
            </a:r>
          </a:p>
          <a:p>
            <a:pPr algn="ctr">
              <a:buNone/>
            </a:pPr>
            <a:endParaRPr lang="en-US" dirty="0" smtClean="0"/>
          </a:p>
          <a:p>
            <a:pPr marL="0" indent="534988">
              <a:buAutoNum type="arabicPeriod"/>
            </a:pPr>
            <a:r>
              <a:rPr lang="en-US" dirty="0" smtClean="0"/>
              <a:t>What is mindfulness?</a:t>
            </a:r>
          </a:p>
          <a:p>
            <a:pPr marL="0" indent="534988">
              <a:buAutoNum type="arabicPeriod"/>
            </a:pPr>
            <a:r>
              <a:rPr lang="en-US" dirty="0" smtClean="0">
                <a:solidFill>
                  <a:srgbClr val="5F8804"/>
                </a:solidFill>
              </a:rPr>
              <a:t>How can we create relevancy? </a:t>
            </a:r>
          </a:p>
          <a:p>
            <a:pPr marL="0" indent="534988">
              <a:buAutoNum type="arabicPeriod"/>
            </a:pPr>
            <a:r>
              <a:rPr lang="en-US" dirty="0" smtClean="0"/>
              <a:t>What is the evidence base?</a:t>
            </a:r>
          </a:p>
          <a:p>
            <a:pPr marL="0" indent="534988">
              <a:buAutoNum type="arabicPeriod"/>
            </a:pPr>
            <a:r>
              <a:rPr lang="en-US" dirty="0" smtClean="0"/>
              <a:t>How can we share mindfulness using </a:t>
            </a:r>
          </a:p>
          <a:p>
            <a:pPr marL="0" indent="534988">
              <a:buNone/>
            </a:pPr>
            <a:r>
              <a:rPr lang="en-US" dirty="0" smtClean="0"/>
              <a:t>age-appropriate language and activities? </a:t>
            </a:r>
          </a:p>
          <a:p>
            <a:pPr marL="514350" indent="-514350">
              <a:buAutoNum type="arabicPeriod"/>
            </a:pPr>
            <a:endParaRPr lang="en-US" dirty="0" smtClean="0"/>
          </a:p>
          <a:p>
            <a:pPr>
              <a:buNone/>
            </a:pPr>
            <a:endParaRPr lang="en-US" dirty="0"/>
          </a:p>
        </p:txBody>
      </p:sp>
      <p:pic>
        <p:nvPicPr>
          <p:cNvPr id="5" name="Picture 4"/>
          <p:cNvPicPr>
            <a:picLocks noChangeAspect="1"/>
          </p:cNvPicPr>
          <p:nvPr/>
        </p:nvPicPr>
        <p:blipFill>
          <a:blip r:embed="rId2"/>
          <a:stretch>
            <a:fillRect/>
          </a:stretch>
        </p:blipFill>
        <p:spPr>
          <a:xfrm>
            <a:off x="457200" y="274639"/>
            <a:ext cx="2703111" cy="1020109"/>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2"/>
          <a:stretch>
            <a:fillRect/>
          </a:stretch>
        </p:blipFill>
        <p:spPr>
          <a:xfrm>
            <a:off x="457200" y="274639"/>
            <a:ext cx="2703111" cy="1020109"/>
          </a:xfrm>
          <a:prstGeom prst="rect">
            <a:avLst/>
          </a:prstGeom>
        </p:spPr>
      </p:pic>
      <p:pic>
        <p:nvPicPr>
          <p:cNvPr id="6" name="Content Placeholder 7" descr="CCE02012014_00000.pdf"/>
          <p:cNvPicPr>
            <a:picLocks noGrp="1"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413552" y="1600200"/>
            <a:ext cx="6613016" cy="9695291"/>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509311"/>
          </a:xfrm>
        </p:spPr>
        <p:txBody>
          <a:bodyPr/>
          <a:lstStyle/>
          <a:p>
            <a:endParaRPr lang="en-US"/>
          </a:p>
        </p:txBody>
      </p:sp>
      <p:sp>
        <p:nvSpPr>
          <p:cNvPr id="3" name="Content Placeholder 2"/>
          <p:cNvSpPr>
            <a:spLocks noGrp="1"/>
          </p:cNvSpPr>
          <p:nvPr>
            <p:ph idx="1"/>
          </p:nvPr>
        </p:nvSpPr>
        <p:spPr>
          <a:xfrm>
            <a:off x="0" y="0"/>
            <a:ext cx="9144000" cy="6858000"/>
          </a:xfrm>
        </p:spPr>
        <p:txBody>
          <a:bodyPr/>
          <a:lstStyle/>
          <a:p>
            <a:endParaRPr lang="en-US" dirty="0"/>
          </a:p>
        </p:txBody>
      </p:sp>
      <p:pic>
        <p:nvPicPr>
          <p:cNvPr id="4" name="Picture 3"/>
          <p:cNvPicPr>
            <a:picLocks noChangeAspect="1"/>
          </p:cNvPicPr>
          <p:nvPr/>
        </p:nvPicPr>
        <p:blipFill>
          <a:blip r:embed="rId2"/>
          <a:stretch>
            <a:fillRect/>
          </a:stretch>
        </p:blipFill>
        <p:spPr>
          <a:xfrm>
            <a:off x="2869510" y="27721"/>
            <a:ext cx="2759033" cy="1579244"/>
          </a:xfrm>
          <a:prstGeom prst="rect">
            <a:avLst/>
          </a:prstGeom>
        </p:spPr>
      </p:pic>
      <p:pic>
        <p:nvPicPr>
          <p:cNvPr id="5" name="Picture 4"/>
          <p:cNvPicPr>
            <a:picLocks noChangeAspect="1"/>
          </p:cNvPicPr>
          <p:nvPr/>
        </p:nvPicPr>
        <p:blipFill>
          <a:blip r:embed="rId3"/>
          <a:stretch>
            <a:fillRect/>
          </a:stretch>
        </p:blipFill>
        <p:spPr>
          <a:xfrm>
            <a:off x="0" y="4412589"/>
            <a:ext cx="2869510" cy="1765853"/>
          </a:xfrm>
          <a:prstGeom prst="rect">
            <a:avLst/>
          </a:prstGeom>
        </p:spPr>
      </p:pic>
      <p:pic>
        <p:nvPicPr>
          <p:cNvPr id="6" name="Picture 5"/>
          <p:cNvPicPr>
            <a:picLocks noChangeAspect="1"/>
          </p:cNvPicPr>
          <p:nvPr/>
        </p:nvPicPr>
        <p:blipFill>
          <a:blip r:embed="rId4"/>
          <a:stretch>
            <a:fillRect/>
          </a:stretch>
        </p:blipFill>
        <p:spPr>
          <a:xfrm>
            <a:off x="0" y="0"/>
            <a:ext cx="2410448" cy="1606965"/>
          </a:xfrm>
          <a:prstGeom prst="rect">
            <a:avLst/>
          </a:prstGeom>
        </p:spPr>
      </p:pic>
      <p:pic>
        <p:nvPicPr>
          <p:cNvPr id="7" name="Picture 6"/>
          <p:cNvPicPr>
            <a:picLocks noChangeAspect="1"/>
          </p:cNvPicPr>
          <p:nvPr/>
        </p:nvPicPr>
        <p:blipFill>
          <a:blip r:embed="rId5"/>
          <a:stretch>
            <a:fillRect/>
          </a:stretch>
        </p:blipFill>
        <p:spPr>
          <a:xfrm>
            <a:off x="5068857" y="3632665"/>
            <a:ext cx="2270186" cy="1700448"/>
          </a:xfrm>
          <a:prstGeom prst="rect">
            <a:avLst/>
          </a:prstGeom>
        </p:spPr>
      </p:pic>
      <p:pic>
        <p:nvPicPr>
          <p:cNvPr id="8" name="Picture 7"/>
          <p:cNvPicPr>
            <a:picLocks noChangeAspect="1"/>
          </p:cNvPicPr>
          <p:nvPr/>
        </p:nvPicPr>
        <p:blipFill>
          <a:blip r:embed="rId6"/>
          <a:stretch>
            <a:fillRect/>
          </a:stretch>
        </p:blipFill>
        <p:spPr>
          <a:xfrm>
            <a:off x="6658434" y="2127027"/>
            <a:ext cx="2485566" cy="1721484"/>
          </a:xfrm>
          <a:prstGeom prst="rect">
            <a:avLst/>
          </a:prstGeom>
        </p:spPr>
      </p:pic>
      <p:pic>
        <p:nvPicPr>
          <p:cNvPr id="9" name="Picture 8"/>
          <p:cNvPicPr>
            <a:picLocks noChangeAspect="1"/>
          </p:cNvPicPr>
          <p:nvPr/>
        </p:nvPicPr>
        <p:blipFill>
          <a:blip r:embed="rId7"/>
          <a:stretch>
            <a:fillRect/>
          </a:stretch>
        </p:blipFill>
        <p:spPr>
          <a:xfrm>
            <a:off x="5295437" y="5523142"/>
            <a:ext cx="1601126" cy="1310599"/>
          </a:xfrm>
          <a:prstGeom prst="rect">
            <a:avLst/>
          </a:prstGeom>
        </p:spPr>
      </p:pic>
      <p:pic>
        <p:nvPicPr>
          <p:cNvPr id="10" name="Picture 9"/>
          <p:cNvPicPr>
            <a:picLocks noChangeAspect="1"/>
          </p:cNvPicPr>
          <p:nvPr/>
        </p:nvPicPr>
        <p:blipFill>
          <a:blip r:embed="rId8"/>
          <a:stretch>
            <a:fillRect/>
          </a:stretch>
        </p:blipFill>
        <p:spPr>
          <a:xfrm>
            <a:off x="6348281" y="27721"/>
            <a:ext cx="2795719" cy="1863812"/>
          </a:xfrm>
          <a:prstGeom prst="rect">
            <a:avLst/>
          </a:prstGeom>
        </p:spPr>
      </p:pic>
      <p:pic>
        <p:nvPicPr>
          <p:cNvPr id="11" name="Picture 10"/>
          <p:cNvPicPr>
            <a:picLocks noChangeAspect="1"/>
          </p:cNvPicPr>
          <p:nvPr/>
        </p:nvPicPr>
        <p:blipFill>
          <a:blip r:embed="rId9"/>
          <a:stretch>
            <a:fillRect/>
          </a:stretch>
        </p:blipFill>
        <p:spPr>
          <a:xfrm>
            <a:off x="4248502" y="1872070"/>
            <a:ext cx="2093869" cy="1495621"/>
          </a:xfrm>
          <a:prstGeom prst="rect">
            <a:avLst/>
          </a:prstGeom>
        </p:spPr>
      </p:pic>
      <p:pic>
        <p:nvPicPr>
          <p:cNvPr id="12" name="Picture 11"/>
          <p:cNvPicPr>
            <a:picLocks noChangeAspect="1"/>
          </p:cNvPicPr>
          <p:nvPr/>
        </p:nvPicPr>
        <p:blipFill>
          <a:blip r:embed="rId10"/>
          <a:stretch>
            <a:fillRect/>
          </a:stretch>
        </p:blipFill>
        <p:spPr>
          <a:xfrm>
            <a:off x="1860932" y="1891533"/>
            <a:ext cx="2017155" cy="1342325"/>
          </a:xfrm>
          <a:prstGeom prst="rect">
            <a:avLst/>
          </a:prstGeom>
        </p:spPr>
      </p:pic>
      <p:pic>
        <p:nvPicPr>
          <p:cNvPr id="13" name="Picture 12"/>
          <p:cNvPicPr>
            <a:picLocks noChangeAspect="1"/>
          </p:cNvPicPr>
          <p:nvPr/>
        </p:nvPicPr>
        <p:blipFill>
          <a:blip r:embed="rId11"/>
          <a:stretch>
            <a:fillRect/>
          </a:stretch>
        </p:blipFill>
        <p:spPr>
          <a:xfrm>
            <a:off x="7082335" y="4847582"/>
            <a:ext cx="1965264" cy="1351119"/>
          </a:xfrm>
          <a:prstGeom prst="rect">
            <a:avLst/>
          </a:prstGeom>
        </p:spPr>
      </p:pic>
      <p:pic>
        <p:nvPicPr>
          <p:cNvPr id="15" name="Picture 14"/>
          <p:cNvPicPr>
            <a:picLocks noChangeAspect="1"/>
          </p:cNvPicPr>
          <p:nvPr/>
        </p:nvPicPr>
        <p:blipFill>
          <a:blip r:embed="rId12"/>
          <a:stretch>
            <a:fillRect/>
          </a:stretch>
        </p:blipFill>
        <p:spPr>
          <a:xfrm>
            <a:off x="2740533" y="5393523"/>
            <a:ext cx="2187588" cy="1458392"/>
          </a:xfrm>
          <a:prstGeom prst="rect">
            <a:avLst/>
          </a:prstGeom>
        </p:spPr>
      </p:pic>
      <p:pic>
        <p:nvPicPr>
          <p:cNvPr id="16" name="Picture 15"/>
          <p:cNvPicPr>
            <a:picLocks noChangeAspect="1"/>
          </p:cNvPicPr>
          <p:nvPr/>
        </p:nvPicPr>
        <p:blipFill>
          <a:blip r:embed="rId13"/>
          <a:stretch>
            <a:fillRect/>
          </a:stretch>
        </p:blipFill>
        <p:spPr>
          <a:xfrm>
            <a:off x="0" y="1581096"/>
            <a:ext cx="1584056" cy="1910768"/>
          </a:xfrm>
          <a:prstGeom prst="rect">
            <a:avLst/>
          </a:prstGeom>
        </p:spPr>
      </p:pic>
      <p:pic>
        <p:nvPicPr>
          <p:cNvPr id="17" name="Picture 16"/>
          <p:cNvPicPr>
            <a:picLocks noChangeAspect="1"/>
          </p:cNvPicPr>
          <p:nvPr/>
        </p:nvPicPr>
        <p:blipFill>
          <a:blip r:embed="rId14"/>
          <a:stretch>
            <a:fillRect/>
          </a:stretch>
        </p:blipFill>
        <p:spPr>
          <a:xfrm>
            <a:off x="1965338" y="3367691"/>
            <a:ext cx="3103519" cy="1155386"/>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0"/>
            <a:ext cx="9144000" cy="6858000"/>
          </a:xfrm>
        </p:spPr>
        <p:txBody>
          <a:bodyPr/>
          <a:lstStyle/>
          <a:p>
            <a:endParaRPr lang="en-US" dirty="0"/>
          </a:p>
        </p:txBody>
      </p:sp>
      <p:pic>
        <p:nvPicPr>
          <p:cNvPr id="4" name="Picture 3"/>
          <p:cNvPicPr>
            <a:picLocks noChangeAspect="1"/>
          </p:cNvPicPr>
          <p:nvPr/>
        </p:nvPicPr>
        <p:blipFill>
          <a:blip r:embed="rId2"/>
          <a:stretch>
            <a:fillRect/>
          </a:stretch>
        </p:blipFill>
        <p:spPr>
          <a:xfrm>
            <a:off x="3060700" y="274638"/>
            <a:ext cx="1666149" cy="1666149"/>
          </a:xfrm>
          <a:prstGeom prst="rect">
            <a:avLst/>
          </a:prstGeom>
        </p:spPr>
      </p:pic>
      <p:pic>
        <p:nvPicPr>
          <p:cNvPr id="5" name="Picture 4"/>
          <p:cNvPicPr>
            <a:picLocks noChangeAspect="1"/>
          </p:cNvPicPr>
          <p:nvPr/>
        </p:nvPicPr>
        <p:blipFill>
          <a:blip r:embed="rId3"/>
          <a:stretch>
            <a:fillRect/>
          </a:stretch>
        </p:blipFill>
        <p:spPr>
          <a:xfrm>
            <a:off x="114576" y="105634"/>
            <a:ext cx="2624007" cy="2624007"/>
          </a:xfrm>
          <a:prstGeom prst="rect">
            <a:avLst/>
          </a:prstGeom>
        </p:spPr>
      </p:pic>
      <p:pic>
        <p:nvPicPr>
          <p:cNvPr id="6" name="Picture 5"/>
          <p:cNvPicPr>
            <a:picLocks noChangeAspect="1"/>
          </p:cNvPicPr>
          <p:nvPr/>
        </p:nvPicPr>
        <p:blipFill>
          <a:blip r:embed="rId4"/>
          <a:stretch>
            <a:fillRect/>
          </a:stretch>
        </p:blipFill>
        <p:spPr>
          <a:xfrm>
            <a:off x="4511860" y="1417638"/>
            <a:ext cx="650713" cy="988425"/>
          </a:xfrm>
          <a:prstGeom prst="rect">
            <a:avLst/>
          </a:prstGeom>
        </p:spPr>
      </p:pic>
      <p:pic>
        <p:nvPicPr>
          <p:cNvPr id="7" name="Picture 6"/>
          <p:cNvPicPr>
            <a:picLocks noChangeAspect="1"/>
          </p:cNvPicPr>
          <p:nvPr/>
        </p:nvPicPr>
        <p:blipFill>
          <a:blip r:embed="rId5"/>
          <a:stretch>
            <a:fillRect/>
          </a:stretch>
        </p:blipFill>
        <p:spPr>
          <a:xfrm>
            <a:off x="5162573" y="3188489"/>
            <a:ext cx="3524227" cy="2188730"/>
          </a:xfrm>
          <a:prstGeom prst="rect">
            <a:avLst/>
          </a:prstGeom>
        </p:spPr>
      </p:pic>
      <p:pic>
        <p:nvPicPr>
          <p:cNvPr id="9" name="Picture 8"/>
          <p:cNvPicPr>
            <a:picLocks noChangeAspect="1"/>
          </p:cNvPicPr>
          <p:nvPr/>
        </p:nvPicPr>
        <p:blipFill>
          <a:blip r:embed="rId6"/>
          <a:stretch>
            <a:fillRect/>
          </a:stretch>
        </p:blipFill>
        <p:spPr>
          <a:xfrm>
            <a:off x="2256491" y="2809785"/>
            <a:ext cx="2661273" cy="1989578"/>
          </a:xfrm>
          <a:prstGeom prst="rect">
            <a:avLst/>
          </a:prstGeom>
        </p:spPr>
      </p:pic>
      <p:pic>
        <p:nvPicPr>
          <p:cNvPr id="10" name="Picture 9"/>
          <p:cNvPicPr>
            <a:picLocks noChangeAspect="1"/>
          </p:cNvPicPr>
          <p:nvPr/>
        </p:nvPicPr>
        <p:blipFill>
          <a:blip r:embed="rId7"/>
          <a:stretch>
            <a:fillRect/>
          </a:stretch>
        </p:blipFill>
        <p:spPr>
          <a:xfrm>
            <a:off x="114576" y="4176763"/>
            <a:ext cx="1644641" cy="2640082"/>
          </a:xfrm>
          <a:prstGeom prst="rect">
            <a:avLst/>
          </a:prstGeom>
        </p:spPr>
      </p:pic>
      <p:pic>
        <p:nvPicPr>
          <p:cNvPr id="11" name="Picture 10"/>
          <p:cNvPicPr>
            <a:picLocks noChangeAspect="1"/>
          </p:cNvPicPr>
          <p:nvPr/>
        </p:nvPicPr>
        <p:blipFill>
          <a:blip r:embed="rId8"/>
          <a:stretch>
            <a:fillRect/>
          </a:stretch>
        </p:blipFill>
        <p:spPr>
          <a:xfrm>
            <a:off x="2738583" y="4818079"/>
            <a:ext cx="1528468" cy="1998766"/>
          </a:xfrm>
          <a:prstGeom prst="rect">
            <a:avLst/>
          </a:prstGeom>
        </p:spPr>
      </p:pic>
      <p:pic>
        <p:nvPicPr>
          <p:cNvPr id="12" name="Picture 11"/>
          <p:cNvPicPr>
            <a:picLocks noChangeAspect="1"/>
          </p:cNvPicPr>
          <p:nvPr/>
        </p:nvPicPr>
        <p:blipFill>
          <a:blip r:embed="rId9"/>
          <a:stretch>
            <a:fillRect/>
          </a:stretch>
        </p:blipFill>
        <p:spPr>
          <a:xfrm>
            <a:off x="6257338" y="0"/>
            <a:ext cx="2861262" cy="2861262"/>
          </a:xfrm>
          <a:prstGeom prst="rect">
            <a:avLst/>
          </a:prstGeom>
        </p:spPr>
      </p:pic>
      <p:pic>
        <p:nvPicPr>
          <p:cNvPr id="13" name="Picture 12"/>
          <p:cNvPicPr>
            <a:picLocks noChangeAspect="1"/>
          </p:cNvPicPr>
          <p:nvPr/>
        </p:nvPicPr>
        <p:blipFill>
          <a:blip r:embed="rId10"/>
          <a:stretch>
            <a:fillRect/>
          </a:stretch>
        </p:blipFill>
        <p:spPr>
          <a:xfrm>
            <a:off x="6013122" y="5289716"/>
            <a:ext cx="2294866" cy="1527129"/>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 y="0"/>
            <a:ext cx="9087129" cy="6858000"/>
          </a:xfrm>
        </p:spPr>
        <p:txBody>
          <a:bodyPr/>
          <a:lstStyle/>
          <a:p>
            <a:endParaRPr lang="en-US" dirty="0"/>
          </a:p>
        </p:txBody>
      </p:sp>
      <p:pic>
        <p:nvPicPr>
          <p:cNvPr id="4" name="Picture 3"/>
          <p:cNvPicPr>
            <a:picLocks noChangeAspect="1"/>
          </p:cNvPicPr>
          <p:nvPr/>
        </p:nvPicPr>
        <p:blipFill>
          <a:blip r:embed="rId2"/>
          <a:stretch>
            <a:fillRect/>
          </a:stretch>
        </p:blipFill>
        <p:spPr>
          <a:xfrm>
            <a:off x="-1" y="110143"/>
            <a:ext cx="3077882" cy="2198487"/>
          </a:xfrm>
          <a:prstGeom prst="rect">
            <a:avLst/>
          </a:prstGeom>
        </p:spPr>
      </p:pic>
      <p:pic>
        <p:nvPicPr>
          <p:cNvPr id="5" name="Picture 4"/>
          <p:cNvPicPr>
            <a:picLocks noChangeAspect="1"/>
          </p:cNvPicPr>
          <p:nvPr/>
        </p:nvPicPr>
        <p:blipFill>
          <a:blip r:embed="rId3"/>
          <a:stretch>
            <a:fillRect/>
          </a:stretch>
        </p:blipFill>
        <p:spPr>
          <a:xfrm>
            <a:off x="6783294" y="4347330"/>
            <a:ext cx="2303835" cy="1581231"/>
          </a:xfrm>
          <a:prstGeom prst="rect">
            <a:avLst/>
          </a:prstGeom>
        </p:spPr>
      </p:pic>
      <p:pic>
        <p:nvPicPr>
          <p:cNvPr id="7" name="Picture 6"/>
          <p:cNvPicPr>
            <a:picLocks noChangeAspect="1"/>
          </p:cNvPicPr>
          <p:nvPr/>
        </p:nvPicPr>
        <p:blipFill>
          <a:blip r:embed="rId4"/>
          <a:stretch>
            <a:fillRect/>
          </a:stretch>
        </p:blipFill>
        <p:spPr>
          <a:xfrm>
            <a:off x="6224473" y="82651"/>
            <a:ext cx="2862655" cy="2033992"/>
          </a:xfrm>
          <a:prstGeom prst="rect">
            <a:avLst/>
          </a:prstGeom>
        </p:spPr>
      </p:pic>
      <p:pic>
        <p:nvPicPr>
          <p:cNvPr id="8" name="Picture 7"/>
          <p:cNvPicPr>
            <a:picLocks noChangeAspect="1"/>
          </p:cNvPicPr>
          <p:nvPr/>
        </p:nvPicPr>
        <p:blipFill>
          <a:blip r:embed="rId5"/>
          <a:stretch>
            <a:fillRect/>
          </a:stretch>
        </p:blipFill>
        <p:spPr>
          <a:xfrm>
            <a:off x="262964" y="2768609"/>
            <a:ext cx="2254240" cy="3009527"/>
          </a:xfrm>
          <a:prstGeom prst="rect">
            <a:avLst/>
          </a:prstGeom>
        </p:spPr>
      </p:pic>
      <p:pic>
        <p:nvPicPr>
          <p:cNvPr id="9" name="Picture 8"/>
          <p:cNvPicPr>
            <a:picLocks noChangeAspect="1"/>
          </p:cNvPicPr>
          <p:nvPr/>
        </p:nvPicPr>
        <p:blipFill>
          <a:blip r:embed="rId6"/>
          <a:stretch>
            <a:fillRect/>
          </a:stretch>
        </p:blipFill>
        <p:spPr>
          <a:xfrm>
            <a:off x="2517204" y="2116643"/>
            <a:ext cx="4459854" cy="1852373"/>
          </a:xfrm>
          <a:prstGeom prst="rect">
            <a:avLst/>
          </a:prstGeom>
        </p:spPr>
      </p:pic>
      <p:pic>
        <p:nvPicPr>
          <p:cNvPr id="11" name="Picture 10"/>
          <p:cNvPicPr>
            <a:picLocks noChangeAspect="1"/>
          </p:cNvPicPr>
          <p:nvPr/>
        </p:nvPicPr>
        <p:blipFill>
          <a:blip r:embed="rId7"/>
          <a:stretch>
            <a:fillRect/>
          </a:stretch>
        </p:blipFill>
        <p:spPr>
          <a:xfrm>
            <a:off x="3576806" y="4144268"/>
            <a:ext cx="1990070" cy="2713732"/>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lnSpcReduction="10000"/>
          </a:bodyPr>
          <a:lstStyle/>
          <a:p>
            <a:pPr algn="ctr">
              <a:buNone/>
            </a:pPr>
            <a:endParaRPr lang="en-US" dirty="0" smtClean="0"/>
          </a:p>
          <a:p>
            <a:pPr algn="ctr">
              <a:buNone/>
            </a:pPr>
            <a:r>
              <a:rPr lang="en-US" b="1" dirty="0" smtClean="0"/>
              <a:t>Mindfulness for Children and Adolescents</a:t>
            </a:r>
          </a:p>
          <a:p>
            <a:pPr algn="ctr">
              <a:buNone/>
            </a:pPr>
            <a:endParaRPr lang="en-US" dirty="0" smtClean="0"/>
          </a:p>
          <a:p>
            <a:pPr marL="0" indent="534988">
              <a:buAutoNum type="arabicPeriod"/>
            </a:pPr>
            <a:r>
              <a:rPr lang="en-US" dirty="0" smtClean="0"/>
              <a:t>What is mindfulness?</a:t>
            </a:r>
          </a:p>
          <a:p>
            <a:pPr marL="0" indent="534988">
              <a:buAutoNum type="arabicPeriod"/>
            </a:pPr>
            <a:r>
              <a:rPr lang="en-US" dirty="0" smtClean="0"/>
              <a:t>How can we create relevancy? </a:t>
            </a:r>
          </a:p>
          <a:p>
            <a:pPr marL="0" indent="534988">
              <a:buAutoNum type="arabicPeriod"/>
            </a:pPr>
            <a:r>
              <a:rPr lang="en-US" dirty="0" smtClean="0">
                <a:solidFill>
                  <a:srgbClr val="5F8804"/>
                </a:solidFill>
              </a:rPr>
              <a:t>What is the evidence base?</a:t>
            </a:r>
          </a:p>
          <a:p>
            <a:pPr marL="0" indent="534988">
              <a:buAutoNum type="arabicPeriod"/>
            </a:pPr>
            <a:r>
              <a:rPr lang="en-US" dirty="0" smtClean="0"/>
              <a:t>How can we share mindfulness using </a:t>
            </a:r>
          </a:p>
          <a:p>
            <a:pPr marL="0" indent="534988">
              <a:buNone/>
            </a:pPr>
            <a:r>
              <a:rPr lang="en-US" dirty="0" smtClean="0"/>
              <a:t>age-appropriate language and activities? </a:t>
            </a:r>
          </a:p>
          <a:p>
            <a:pPr marL="514350" indent="-514350">
              <a:buAutoNum type="arabicPeriod"/>
            </a:pPr>
            <a:endParaRPr lang="en-US" dirty="0" smtClean="0"/>
          </a:p>
          <a:p>
            <a:pPr>
              <a:buNone/>
            </a:pPr>
            <a:endParaRPr lang="en-US" dirty="0"/>
          </a:p>
        </p:txBody>
      </p:sp>
      <p:pic>
        <p:nvPicPr>
          <p:cNvPr id="5" name="Picture 4"/>
          <p:cNvPicPr>
            <a:picLocks noChangeAspect="1"/>
          </p:cNvPicPr>
          <p:nvPr/>
        </p:nvPicPr>
        <p:blipFill>
          <a:blip r:embed="rId2"/>
          <a:stretch>
            <a:fillRect/>
          </a:stretch>
        </p:blipFill>
        <p:spPr>
          <a:xfrm>
            <a:off x="457200" y="274639"/>
            <a:ext cx="2703111" cy="1020109"/>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600200"/>
            <a:ext cx="8229600" cy="5074356"/>
          </a:xfrm>
        </p:spPr>
        <p:txBody>
          <a:bodyPr>
            <a:normAutofit fontScale="92500"/>
          </a:bodyPr>
          <a:lstStyle/>
          <a:p>
            <a:pPr marL="0" indent="0" algn="ctr">
              <a:buNone/>
            </a:pPr>
            <a:r>
              <a:rPr lang="en-US" sz="2800" b="1" dirty="0" smtClean="0"/>
              <a:t>MINDFULNESS FOR ADULTS</a:t>
            </a:r>
          </a:p>
          <a:p>
            <a:pPr marL="0" indent="0" algn="ctr">
              <a:buNone/>
            </a:pPr>
            <a:r>
              <a:rPr lang="en-US" sz="2800" dirty="0" smtClean="0"/>
              <a:t>30+ years of peer reviewed scientific research documenting a range of benefits: </a:t>
            </a:r>
          </a:p>
          <a:p>
            <a:pPr marL="0" indent="0">
              <a:buNone/>
            </a:pPr>
            <a:r>
              <a:rPr lang="en-US" sz="2800" b="1" dirty="0" smtClean="0"/>
              <a:t>MENTAL HEALTH</a:t>
            </a:r>
          </a:p>
          <a:p>
            <a:pPr marL="0" indent="0">
              <a:buNone/>
            </a:pPr>
            <a:r>
              <a:rPr lang="en-US" sz="2378" dirty="0" err="1" smtClean="0"/>
              <a:t>Eg</a:t>
            </a:r>
            <a:r>
              <a:rPr lang="en-US" sz="2378" dirty="0" smtClean="0"/>
              <a:t> depression relapse prevention, anxiety, stress, addiction </a:t>
            </a:r>
          </a:p>
          <a:p>
            <a:pPr marL="0" indent="0">
              <a:buNone/>
            </a:pPr>
            <a:r>
              <a:rPr lang="en-US" sz="2800" b="1" dirty="0" smtClean="0"/>
              <a:t>NEUROSCIENCE</a:t>
            </a:r>
          </a:p>
          <a:p>
            <a:pPr marL="0" indent="0">
              <a:buNone/>
            </a:pPr>
            <a:r>
              <a:rPr lang="en-US" sz="2400" dirty="0" err="1" smtClean="0"/>
              <a:t>Eg</a:t>
            </a:r>
            <a:r>
              <a:rPr lang="en-US" sz="2400" dirty="0" smtClean="0"/>
              <a:t> structural and functional changes, </a:t>
            </a:r>
            <a:r>
              <a:rPr lang="en-US" sz="2400" dirty="0" err="1" smtClean="0"/>
              <a:t>neurogenesis</a:t>
            </a:r>
            <a:endParaRPr lang="en-US" sz="2595" dirty="0" smtClean="0"/>
          </a:p>
          <a:p>
            <a:pPr marL="0" indent="0">
              <a:buNone/>
            </a:pPr>
            <a:r>
              <a:rPr lang="en-US" sz="2800" b="1" dirty="0" smtClean="0"/>
              <a:t>CLINICAL</a:t>
            </a:r>
          </a:p>
          <a:p>
            <a:pPr marL="0" indent="0">
              <a:buNone/>
            </a:pPr>
            <a:r>
              <a:rPr lang="en-US" sz="2400" dirty="0" err="1" smtClean="0"/>
              <a:t>Eg</a:t>
            </a:r>
            <a:r>
              <a:rPr lang="en-US" sz="2400" dirty="0" smtClean="0"/>
              <a:t> pain management, reduced </a:t>
            </a:r>
            <a:r>
              <a:rPr lang="en-US" sz="2400" dirty="0" err="1" smtClean="0"/>
              <a:t>allostatic</a:t>
            </a:r>
            <a:r>
              <a:rPr lang="en-US" sz="2400" dirty="0" smtClean="0"/>
              <a:t> load, possibly slower ageing</a:t>
            </a:r>
            <a:endParaRPr lang="en-US" sz="2595" dirty="0" smtClean="0"/>
          </a:p>
          <a:p>
            <a:pPr marL="0" indent="0">
              <a:buNone/>
            </a:pPr>
            <a:r>
              <a:rPr lang="en-US" sz="2800" b="1" dirty="0" smtClean="0"/>
              <a:t>PERFORMANCE</a:t>
            </a:r>
          </a:p>
          <a:p>
            <a:pPr marL="0" indent="0">
              <a:buNone/>
            </a:pPr>
            <a:r>
              <a:rPr lang="en-US" sz="2400" dirty="0" err="1" smtClean="0"/>
              <a:t>Eg</a:t>
            </a:r>
            <a:r>
              <a:rPr lang="en-US" sz="2400" dirty="0" smtClean="0"/>
              <a:t> leadership, sport </a:t>
            </a:r>
          </a:p>
          <a:p>
            <a:pPr marL="0" indent="0">
              <a:buNone/>
            </a:pPr>
            <a:endParaRPr lang="en-US" sz="2400" dirty="0" smtClean="0"/>
          </a:p>
          <a:p>
            <a:pPr marL="0" indent="0">
              <a:buNone/>
            </a:pPr>
            <a:endParaRPr lang="en-US" dirty="0"/>
          </a:p>
        </p:txBody>
      </p:sp>
      <p:pic>
        <p:nvPicPr>
          <p:cNvPr id="5" name="Picture 4"/>
          <p:cNvPicPr>
            <a:picLocks noChangeAspect="1"/>
          </p:cNvPicPr>
          <p:nvPr/>
        </p:nvPicPr>
        <p:blipFill>
          <a:blip r:embed="rId2"/>
          <a:stretch>
            <a:fillRect/>
          </a:stretch>
        </p:blipFill>
        <p:spPr>
          <a:xfrm>
            <a:off x="457200" y="274639"/>
            <a:ext cx="2703111" cy="1020109"/>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0" y="1600200"/>
            <a:ext cx="9144000" cy="5238400"/>
          </a:xfrm>
        </p:spPr>
        <p:txBody>
          <a:bodyPr wrap="none">
            <a:normAutofit/>
          </a:bodyPr>
          <a:lstStyle/>
          <a:p>
            <a:pPr algn="ctr">
              <a:buNone/>
            </a:pPr>
            <a:endParaRPr lang="en-US" dirty="0" smtClean="0"/>
          </a:p>
          <a:p>
            <a:pPr algn="ctr">
              <a:buNone/>
            </a:pPr>
            <a:r>
              <a:rPr lang="en-US" sz="2800" dirty="0" smtClean="0"/>
              <a:t>    </a:t>
            </a:r>
          </a:p>
          <a:p>
            <a:endParaRPr lang="en-US" dirty="0"/>
          </a:p>
        </p:txBody>
      </p:sp>
      <p:pic>
        <p:nvPicPr>
          <p:cNvPr id="5" name="Picture 4"/>
          <p:cNvPicPr>
            <a:picLocks noChangeAspect="1"/>
          </p:cNvPicPr>
          <p:nvPr/>
        </p:nvPicPr>
        <p:blipFill>
          <a:blip r:embed="rId3"/>
          <a:stretch>
            <a:fillRect/>
          </a:stretch>
        </p:blipFill>
        <p:spPr>
          <a:xfrm>
            <a:off x="457200" y="274639"/>
            <a:ext cx="2703111" cy="1020109"/>
          </a:xfrm>
          <a:prstGeom prst="rect">
            <a:avLst/>
          </a:prstGeom>
        </p:spPr>
      </p:pic>
      <p:pic>
        <p:nvPicPr>
          <p:cNvPr id="7" name="Picture 6"/>
          <p:cNvPicPr>
            <a:picLocks noChangeAspect="1"/>
          </p:cNvPicPr>
          <p:nvPr/>
        </p:nvPicPr>
        <p:blipFill>
          <a:blip r:embed="rId4"/>
          <a:stretch>
            <a:fillRect/>
          </a:stretch>
        </p:blipFill>
        <p:spPr>
          <a:xfrm>
            <a:off x="746071" y="1825772"/>
            <a:ext cx="1897785" cy="649111"/>
          </a:xfrm>
          <a:prstGeom prst="rect">
            <a:avLst/>
          </a:prstGeom>
        </p:spPr>
      </p:pic>
      <p:pic>
        <p:nvPicPr>
          <p:cNvPr id="8" name="Picture 7"/>
          <p:cNvPicPr>
            <a:picLocks noChangeAspect="1"/>
          </p:cNvPicPr>
          <p:nvPr/>
        </p:nvPicPr>
        <p:blipFill>
          <a:blip r:embed="rId5"/>
          <a:stretch>
            <a:fillRect/>
          </a:stretch>
        </p:blipFill>
        <p:spPr>
          <a:xfrm>
            <a:off x="5247221" y="797855"/>
            <a:ext cx="1654884" cy="1239565"/>
          </a:xfrm>
          <a:prstGeom prst="rect">
            <a:avLst/>
          </a:prstGeom>
        </p:spPr>
      </p:pic>
      <p:pic>
        <p:nvPicPr>
          <p:cNvPr id="9" name="Picture 8"/>
          <p:cNvPicPr>
            <a:picLocks noChangeAspect="1"/>
          </p:cNvPicPr>
          <p:nvPr/>
        </p:nvPicPr>
        <p:blipFill>
          <a:blip r:embed="rId6"/>
          <a:stretch>
            <a:fillRect/>
          </a:stretch>
        </p:blipFill>
        <p:spPr>
          <a:xfrm>
            <a:off x="1811604" y="3411682"/>
            <a:ext cx="1323975" cy="945696"/>
          </a:xfrm>
          <a:prstGeom prst="rect">
            <a:avLst/>
          </a:prstGeom>
        </p:spPr>
      </p:pic>
      <p:pic>
        <p:nvPicPr>
          <p:cNvPr id="10" name="Picture 9"/>
          <p:cNvPicPr>
            <a:picLocks noChangeAspect="1"/>
          </p:cNvPicPr>
          <p:nvPr/>
        </p:nvPicPr>
        <p:blipFill>
          <a:blip r:embed="rId7"/>
          <a:stretch>
            <a:fillRect/>
          </a:stretch>
        </p:blipFill>
        <p:spPr>
          <a:xfrm>
            <a:off x="457200" y="2622367"/>
            <a:ext cx="972967" cy="789315"/>
          </a:xfrm>
          <a:prstGeom prst="rect">
            <a:avLst/>
          </a:prstGeom>
        </p:spPr>
      </p:pic>
      <p:pic>
        <p:nvPicPr>
          <p:cNvPr id="11" name="Picture 10"/>
          <p:cNvPicPr>
            <a:picLocks noChangeAspect="1"/>
          </p:cNvPicPr>
          <p:nvPr/>
        </p:nvPicPr>
        <p:blipFill>
          <a:blip r:embed="rId8"/>
          <a:stretch>
            <a:fillRect/>
          </a:stretch>
        </p:blipFill>
        <p:spPr>
          <a:xfrm>
            <a:off x="8032166" y="1929614"/>
            <a:ext cx="825137" cy="825137"/>
          </a:xfrm>
          <a:prstGeom prst="rect">
            <a:avLst/>
          </a:prstGeom>
        </p:spPr>
      </p:pic>
      <p:pic>
        <p:nvPicPr>
          <p:cNvPr id="12" name="Picture 11"/>
          <p:cNvPicPr>
            <a:picLocks noChangeAspect="1"/>
          </p:cNvPicPr>
          <p:nvPr/>
        </p:nvPicPr>
        <p:blipFill>
          <a:blip r:embed="rId9"/>
          <a:stretch>
            <a:fillRect/>
          </a:stretch>
        </p:blipFill>
        <p:spPr>
          <a:xfrm>
            <a:off x="5083277" y="2342183"/>
            <a:ext cx="2405714" cy="1143821"/>
          </a:xfrm>
          <a:prstGeom prst="rect">
            <a:avLst/>
          </a:prstGeom>
        </p:spPr>
      </p:pic>
      <p:pic>
        <p:nvPicPr>
          <p:cNvPr id="13" name="Picture 12"/>
          <p:cNvPicPr>
            <a:picLocks noChangeAspect="1"/>
          </p:cNvPicPr>
          <p:nvPr/>
        </p:nvPicPr>
        <p:blipFill>
          <a:blip r:embed="rId10"/>
          <a:stretch>
            <a:fillRect/>
          </a:stretch>
        </p:blipFill>
        <p:spPr>
          <a:xfrm>
            <a:off x="7645326" y="5479634"/>
            <a:ext cx="1498674" cy="1358966"/>
          </a:xfrm>
          <a:prstGeom prst="rect">
            <a:avLst/>
          </a:prstGeom>
        </p:spPr>
      </p:pic>
      <p:pic>
        <p:nvPicPr>
          <p:cNvPr id="14" name="Picture 13"/>
          <p:cNvPicPr>
            <a:picLocks noChangeAspect="1"/>
          </p:cNvPicPr>
          <p:nvPr/>
        </p:nvPicPr>
        <p:blipFill>
          <a:blip r:embed="rId11"/>
          <a:stretch>
            <a:fillRect/>
          </a:stretch>
        </p:blipFill>
        <p:spPr>
          <a:xfrm>
            <a:off x="3544087" y="1063313"/>
            <a:ext cx="1452560" cy="963110"/>
          </a:xfrm>
          <a:prstGeom prst="rect">
            <a:avLst/>
          </a:prstGeom>
        </p:spPr>
      </p:pic>
      <p:pic>
        <p:nvPicPr>
          <p:cNvPr id="15" name="Picture 14"/>
          <p:cNvPicPr>
            <a:picLocks noChangeAspect="1"/>
          </p:cNvPicPr>
          <p:nvPr/>
        </p:nvPicPr>
        <p:blipFill>
          <a:blip r:embed="rId12"/>
          <a:stretch>
            <a:fillRect/>
          </a:stretch>
        </p:blipFill>
        <p:spPr>
          <a:xfrm>
            <a:off x="8002415" y="4293034"/>
            <a:ext cx="854888" cy="854888"/>
          </a:xfrm>
          <a:prstGeom prst="rect">
            <a:avLst/>
          </a:prstGeom>
        </p:spPr>
      </p:pic>
      <p:pic>
        <p:nvPicPr>
          <p:cNvPr id="16" name="Picture 15"/>
          <p:cNvPicPr>
            <a:picLocks noChangeAspect="1"/>
          </p:cNvPicPr>
          <p:nvPr/>
        </p:nvPicPr>
        <p:blipFill>
          <a:blip r:embed="rId13"/>
          <a:stretch>
            <a:fillRect/>
          </a:stretch>
        </p:blipFill>
        <p:spPr>
          <a:xfrm>
            <a:off x="3462682" y="3844923"/>
            <a:ext cx="2483083" cy="722243"/>
          </a:xfrm>
          <a:prstGeom prst="rect">
            <a:avLst/>
          </a:prstGeom>
        </p:spPr>
      </p:pic>
      <p:pic>
        <p:nvPicPr>
          <p:cNvPr id="17" name="Picture 16"/>
          <p:cNvPicPr>
            <a:picLocks noChangeAspect="1"/>
          </p:cNvPicPr>
          <p:nvPr/>
        </p:nvPicPr>
        <p:blipFill>
          <a:blip r:embed="rId14"/>
          <a:stretch>
            <a:fillRect/>
          </a:stretch>
        </p:blipFill>
        <p:spPr>
          <a:xfrm>
            <a:off x="2748850" y="2207618"/>
            <a:ext cx="1700979" cy="1204064"/>
          </a:xfrm>
          <a:prstGeom prst="rect">
            <a:avLst/>
          </a:prstGeom>
        </p:spPr>
      </p:pic>
      <p:pic>
        <p:nvPicPr>
          <p:cNvPr id="18" name="Picture 17"/>
          <p:cNvPicPr>
            <a:picLocks noChangeAspect="1"/>
          </p:cNvPicPr>
          <p:nvPr/>
        </p:nvPicPr>
        <p:blipFill>
          <a:blip r:embed="rId15"/>
          <a:stretch>
            <a:fillRect/>
          </a:stretch>
        </p:blipFill>
        <p:spPr>
          <a:xfrm>
            <a:off x="6902105" y="274638"/>
            <a:ext cx="1572939" cy="1579961"/>
          </a:xfrm>
          <a:prstGeom prst="rect">
            <a:avLst/>
          </a:prstGeom>
        </p:spPr>
      </p:pic>
      <p:pic>
        <p:nvPicPr>
          <p:cNvPr id="19" name="Picture 18"/>
          <p:cNvPicPr>
            <a:picLocks noChangeAspect="1"/>
          </p:cNvPicPr>
          <p:nvPr/>
        </p:nvPicPr>
        <p:blipFill>
          <a:blip r:embed="rId16"/>
          <a:stretch>
            <a:fillRect/>
          </a:stretch>
        </p:blipFill>
        <p:spPr>
          <a:xfrm>
            <a:off x="6146051" y="3844923"/>
            <a:ext cx="1475619" cy="2039599"/>
          </a:xfrm>
          <a:prstGeom prst="rect">
            <a:avLst/>
          </a:prstGeom>
        </p:spPr>
      </p:pic>
      <p:pic>
        <p:nvPicPr>
          <p:cNvPr id="20" name="Picture 19"/>
          <p:cNvPicPr>
            <a:picLocks noChangeAspect="1"/>
          </p:cNvPicPr>
          <p:nvPr/>
        </p:nvPicPr>
        <p:blipFill>
          <a:blip r:embed="rId17"/>
          <a:stretch>
            <a:fillRect/>
          </a:stretch>
        </p:blipFill>
        <p:spPr>
          <a:xfrm>
            <a:off x="4421765" y="4709676"/>
            <a:ext cx="1524000" cy="863600"/>
          </a:xfrm>
          <a:prstGeom prst="rect">
            <a:avLst/>
          </a:prstGeom>
        </p:spPr>
      </p:pic>
      <p:pic>
        <p:nvPicPr>
          <p:cNvPr id="21" name="Picture 20"/>
          <p:cNvPicPr>
            <a:picLocks noChangeAspect="1"/>
          </p:cNvPicPr>
          <p:nvPr/>
        </p:nvPicPr>
        <p:blipFill>
          <a:blip r:embed="rId18"/>
          <a:stretch>
            <a:fillRect/>
          </a:stretch>
        </p:blipFill>
        <p:spPr>
          <a:xfrm>
            <a:off x="3544087" y="6075738"/>
            <a:ext cx="3479800" cy="800100"/>
          </a:xfrm>
          <a:prstGeom prst="rect">
            <a:avLst/>
          </a:prstGeom>
        </p:spPr>
      </p:pic>
      <p:pic>
        <p:nvPicPr>
          <p:cNvPr id="22" name="Picture 21"/>
          <p:cNvPicPr>
            <a:picLocks noChangeAspect="1"/>
          </p:cNvPicPr>
          <p:nvPr/>
        </p:nvPicPr>
        <p:blipFill>
          <a:blip r:embed="rId19"/>
          <a:stretch>
            <a:fillRect/>
          </a:stretch>
        </p:blipFill>
        <p:spPr>
          <a:xfrm>
            <a:off x="3135578" y="4709676"/>
            <a:ext cx="1028503" cy="1366062"/>
          </a:xfrm>
          <a:prstGeom prst="rect">
            <a:avLst/>
          </a:prstGeom>
        </p:spPr>
      </p:pic>
      <p:pic>
        <p:nvPicPr>
          <p:cNvPr id="24" name="Picture 23"/>
          <p:cNvPicPr>
            <a:picLocks noChangeAspect="1"/>
          </p:cNvPicPr>
          <p:nvPr/>
        </p:nvPicPr>
        <p:blipFill>
          <a:blip r:embed="rId20"/>
          <a:stretch>
            <a:fillRect/>
          </a:stretch>
        </p:blipFill>
        <p:spPr>
          <a:xfrm>
            <a:off x="495085" y="6361329"/>
            <a:ext cx="1978507" cy="477271"/>
          </a:xfrm>
          <a:prstGeom prst="rect">
            <a:avLst/>
          </a:prstGeom>
        </p:spPr>
      </p:pic>
      <p:pic>
        <p:nvPicPr>
          <p:cNvPr id="25" name="Picture 24"/>
          <p:cNvPicPr>
            <a:picLocks noChangeAspect="1"/>
          </p:cNvPicPr>
          <p:nvPr/>
        </p:nvPicPr>
        <p:blipFill>
          <a:blip r:embed="rId21"/>
          <a:stretch>
            <a:fillRect/>
          </a:stretch>
        </p:blipFill>
        <p:spPr>
          <a:xfrm>
            <a:off x="262664" y="5163620"/>
            <a:ext cx="2486186" cy="819311"/>
          </a:xfrm>
          <a:prstGeom prst="rect">
            <a:avLst/>
          </a:prstGeom>
        </p:spPr>
      </p:pic>
      <p:pic>
        <p:nvPicPr>
          <p:cNvPr id="26" name="Picture 25"/>
          <p:cNvPicPr>
            <a:picLocks noChangeAspect="1"/>
          </p:cNvPicPr>
          <p:nvPr/>
        </p:nvPicPr>
        <p:blipFill>
          <a:blip r:embed="rId22"/>
          <a:stretch>
            <a:fillRect/>
          </a:stretch>
        </p:blipFill>
        <p:spPr>
          <a:xfrm>
            <a:off x="185152" y="3844923"/>
            <a:ext cx="1491357" cy="1491357"/>
          </a:xfrm>
          <a:prstGeom prst="rect">
            <a:avLst/>
          </a:prstGeom>
        </p:spPr>
      </p:pic>
      <p:pic>
        <p:nvPicPr>
          <p:cNvPr id="29" name="Picture 28"/>
          <p:cNvPicPr>
            <a:picLocks noChangeAspect="1"/>
          </p:cNvPicPr>
          <p:nvPr/>
        </p:nvPicPr>
        <p:blipFill>
          <a:blip r:embed="rId23"/>
          <a:stretch>
            <a:fillRect/>
          </a:stretch>
        </p:blipFill>
        <p:spPr>
          <a:xfrm>
            <a:off x="7768019" y="3092397"/>
            <a:ext cx="1119593" cy="827898"/>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600200"/>
            <a:ext cx="8229600" cy="5257800"/>
          </a:xfrm>
        </p:spPr>
        <p:txBody>
          <a:bodyPr/>
          <a:lstStyle/>
          <a:p>
            <a:pPr algn="ctr">
              <a:buNone/>
            </a:pPr>
            <a:endParaRPr lang="en-US" dirty="0" smtClean="0"/>
          </a:p>
          <a:p>
            <a:pPr algn="ctr">
              <a:buNone/>
            </a:pPr>
            <a:endParaRPr lang="en-US" sz="2800" i="1" dirty="0" smtClean="0"/>
          </a:p>
          <a:p>
            <a:pPr algn="ctr">
              <a:buNone/>
            </a:pPr>
            <a:endParaRPr lang="en-US" sz="2800" i="1" dirty="0" smtClean="0"/>
          </a:p>
          <a:p>
            <a:pPr algn="ctr">
              <a:buNone/>
            </a:pPr>
            <a:endParaRPr lang="en-US" sz="2800" i="1" dirty="0" smtClean="0"/>
          </a:p>
          <a:p>
            <a:pPr algn="ctr">
              <a:buNone/>
            </a:pPr>
            <a:endParaRPr lang="en-US" sz="2800" i="1" dirty="0" smtClean="0"/>
          </a:p>
          <a:p>
            <a:pPr algn="ctr">
              <a:buNone/>
            </a:pPr>
            <a:endParaRPr lang="en-US" sz="2800" i="1" dirty="0" smtClean="0"/>
          </a:p>
          <a:p>
            <a:pPr algn="ctr">
              <a:buNone/>
            </a:pPr>
            <a:r>
              <a:rPr lang="en-US" sz="2800" i="1" dirty="0" smtClean="0"/>
              <a:t>Mindfulness Research Monthly </a:t>
            </a:r>
          </a:p>
          <a:p>
            <a:pPr algn="ctr">
              <a:buNone/>
            </a:pPr>
            <a:r>
              <a:rPr lang="en-US" sz="2800" dirty="0" smtClean="0"/>
              <a:t>American Mindfulness Research Association</a:t>
            </a:r>
          </a:p>
          <a:p>
            <a:pPr algn="ctr">
              <a:buNone/>
            </a:pPr>
            <a:r>
              <a:rPr lang="en-US" sz="2800" dirty="0" smtClean="0"/>
              <a:t>https://</a:t>
            </a:r>
            <a:r>
              <a:rPr lang="en-US" sz="2800" dirty="0" err="1" smtClean="0"/>
              <a:t>goamra.org</a:t>
            </a:r>
            <a:endParaRPr lang="en-US" sz="2800" dirty="0"/>
          </a:p>
        </p:txBody>
      </p:sp>
      <p:pic>
        <p:nvPicPr>
          <p:cNvPr id="5" name="Picture 4"/>
          <p:cNvPicPr>
            <a:picLocks noChangeAspect="1"/>
          </p:cNvPicPr>
          <p:nvPr/>
        </p:nvPicPr>
        <p:blipFill>
          <a:blip r:embed="rId2"/>
          <a:stretch>
            <a:fillRect/>
          </a:stretch>
        </p:blipFill>
        <p:spPr>
          <a:xfrm>
            <a:off x="457200" y="274639"/>
            <a:ext cx="2703111" cy="1020109"/>
          </a:xfrm>
          <a:prstGeom prst="rect">
            <a:avLst/>
          </a:prstGeom>
        </p:spPr>
      </p:pic>
      <p:pic>
        <p:nvPicPr>
          <p:cNvPr id="6" name="Picture 5"/>
          <p:cNvPicPr>
            <a:picLocks noChangeAspect="1"/>
          </p:cNvPicPr>
          <p:nvPr/>
        </p:nvPicPr>
        <p:blipFill>
          <a:blip r:embed="rId3"/>
          <a:stretch>
            <a:fillRect/>
          </a:stretch>
        </p:blipFill>
        <p:spPr>
          <a:xfrm>
            <a:off x="3510611" y="1872583"/>
            <a:ext cx="2140616" cy="2757731"/>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endParaRPr lang="en-US" dirty="0"/>
          </a:p>
        </p:txBody>
      </p:sp>
      <p:sp>
        <p:nvSpPr>
          <p:cNvPr id="3" name="Content Placeholder 2"/>
          <p:cNvSpPr>
            <a:spLocks noGrp="1"/>
          </p:cNvSpPr>
          <p:nvPr>
            <p:ph idx="1"/>
          </p:nvPr>
        </p:nvSpPr>
        <p:spPr>
          <a:xfrm>
            <a:off x="457200" y="1600200"/>
            <a:ext cx="8229600" cy="4870221"/>
          </a:xfrm>
        </p:spPr>
        <p:txBody>
          <a:bodyPr>
            <a:normAutofit fontScale="70000" lnSpcReduction="20000"/>
          </a:bodyPr>
          <a:lstStyle/>
          <a:p>
            <a:pPr>
              <a:buNone/>
            </a:pPr>
            <a:r>
              <a:rPr lang="en-US" dirty="0" smtClean="0"/>
              <a:t>	</a:t>
            </a:r>
          </a:p>
          <a:p>
            <a:pPr>
              <a:buNone/>
            </a:pPr>
            <a:endParaRPr lang="en-US" dirty="0" smtClean="0"/>
          </a:p>
          <a:p>
            <a:pPr>
              <a:buNone/>
            </a:pPr>
            <a:r>
              <a:rPr lang="en-US" sz="3871" dirty="0" smtClean="0"/>
              <a:t>Participation in 8 week MBSR course - </a:t>
            </a:r>
          </a:p>
          <a:p>
            <a:r>
              <a:rPr lang="en-US" sz="3871" dirty="0" smtClean="0"/>
              <a:t>Increased grey matter density in the hippocampus: strongly involved in learning and memory.</a:t>
            </a:r>
          </a:p>
          <a:p>
            <a:r>
              <a:rPr lang="en-US" sz="3871" dirty="0" smtClean="0"/>
              <a:t>Decreased grey matter density in the </a:t>
            </a:r>
            <a:r>
              <a:rPr lang="en-US" sz="3871" dirty="0" err="1" smtClean="0"/>
              <a:t>amygdala</a:t>
            </a:r>
            <a:r>
              <a:rPr lang="en-US" sz="3871" dirty="0" smtClean="0"/>
              <a:t>: </a:t>
            </a:r>
          </a:p>
          <a:p>
            <a:pPr indent="17463">
              <a:buNone/>
            </a:pPr>
            <a:r>
              <a:rPr lang="en-US" sz="3871" dirty="0" smtClean="0"/>
              <a:t>area of brain most associated with emotional reactivity and fear.</a:t>
            </a:r>
          </a:p>
          <a:p>
            <a:pPr>
              <a:buFontTx/>
              <a:buChar char="-"/>
            </a:pPr>
            <a:endParaRPr lang="en-US" dirty="0" smtClean="0"/>
          </a:p>
          <a:p>
            <a:pPr>
              <a:buFontTx/>
              <a:buChar char="-"/>
            </a:pPr>
            <a:endParaRPr lang="en-US" dirty="0" smtClean="0"/>
          </a:p>
          <a:p>
            <a:pPr>
              <a:buNone/>
            </a:pPr>
            <a:r>
              <a:rPr lang="en-US" sz="3871" i="1" dirty="0" err="1" smtClean="0"/>
              <a:t>Hölzel</a:t>
            </a:r>
            <a:r>
              <a:rPr lang="en-US" sz="3871" i="1" dirty="0" smtClean="0"/>
              <a:t> et al, 2011 </a:t>
            </a:r>
          </a:p>
          <a:p>
            <a:pPr algn="just">
              <a:buNone/>
            </a:pPr>
            <a:r>
              <a:rPr lang="en-US" dirty="0" smtClean="0"/>
              <a:t>	</a:t>
            </a:r>
          </a:p>
        </p:txBody>
      </p:sp>
      <p:pic>
        <p:nvPicPr>
          <p:cNvPr id="4" name="Picture 3" descr="MAT-LOGO-RGB.jpg"/>
          <p:cNvPicPr>
            <a:picLocks noChangeAspect="1"/>
          </p:cNvPicPr>
          <p:nvPr/>
        </p:nvPicPr>
        <p:blipFill>
          <a:blip r:embed="rId2"/>
          <a:stretch>
            <a:fillRect/>
          </a:stretch>
        </p:blipFill>
        <p:spPr>
          <a:xfrm>
            <a:off x="457200" y="336817"/>
            <a:ext cx="2807208" cy="1080821"/>
          </a:xfrm>
          <a:prstGeom prst="rect">
            <a:avLst/>
          </a:prstGeom>
        </p:spPr>
      </p:pic>
      <p:pic>
        <p:nvPicPr>
          <p:cNvPr id="5" name="Picture 4"/>
          <p:cNvPicPr>
            <a:picLocks noChangeAspect="1"/>
          </p:cNvPicPr>
          <p:nvPr/>
        </p:nvPicPr>
        <p:blipFill>
          <a:blip r:embed="rId3"/>
          <a:stretch>
            <a:fillRect/>
          </a:stretch>
        </p:blipFill>
        <p:spPr>
          <a:xfrm>
            <a:off x="5957812" y="4767577"/>
            <a:ext cx="2365573" cy="1702844"/>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2"/>
          <a:stretch>
            <a:fillRect/>
          </a:stretch>
        </p:blipFill>
        <p:spPr>
          <a:xfrm>
            <a:off x="457200" y="274639"/>
            <a:ext cx="2703111" cy="1020109"/>
          </a:xfrm>
          <a:prstGeom prst="rect">
            <a:avLst/>
          </a:prstGeom>
        </p:spPr>
      </p:pic>
      <p:pic>
        <p:nvPicPr>
          <p:cNvPr id="6" name="Picture 5"/>
          <p:cNvPicPr>
            <a:picLocks noChangeAspect="1"/>
          </p:cNvPicPr>
          <p:nvPr/>
        </p:nvPicPr>
        <p:blipFill>
          <a:blip r:embed="rId3"/>
          <a:stretch>
            <a:fillRect/>
          </a:stretch>
        </p:blipFill>
        <p:spPr>
          <a:xfrm>
            <a:off x="2354327" y="1417638"/>
            <a:ext cx="3628784" cy="5249641"/>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endParaRPr lang="en-US" dirty="0"/>
          </a:p>
        </p:txBody>
      </p:sp>
      <p:sp>
        <p:nvSpPr>
          <p:cNvPr id="3" name="Content Placeholder 2"/>
          <p:cNvSpPr>
            <a:spLocks noGrp="1"/>
          </p:cNvSpPr>
          <p:nvPr>
            <p:ph idx="1"/>
          </p:nvPr>
        </p:nvSpPr>
        <p:spPr>
          <a:xfrm>
            <a:off x="457200" y="1600200"/>
            <a:ext cx="8229600" cy="4525963"/>
          </a:xfrm>
        </p:spPr>
        <p:txBody>
          <a:bodyPr>
            <a:normAutofit fontScale="92500"/>
          </a:bodyPr>
          <a:lstStyle/>
          <a:p>
            <a:pPr algn="ctr">
              <a:buNone/>
            </a:pPr>
            <a:endParaRPr lang="en-US" dirty="0" smtClean="0"/>
          </a:p>
          <a:p>
            <a:pPr algn="ctr">
              <a:buNone/>
            </a:pPr>
            <a:r>
              <a:rPr lang="en-US" sz="2595" b="1" dirty="0" smtClean="0"/>
              <a:t>CURRENT MINDFULNESS RESEARCH - YOUTH</a:t>
            </a:r>
          </a:p>
          <a:p>
            <a:pPr>
              <a:buNone/>
            </a:pPr>
            <a:endParaRPr lang="en-US" sz="2595" dirty="0" smtClean="0"/>
          </a:p>
          <a:p>
            <a:pPr marL="360363" indent="0">
              <a:buNone/>
            </a:pPr>
            <a:r>
              <a:rPr lang="en-US" sz="2595" b="1" dirty="0" smtClean="0"/>
              <a:t>ACADEMIC SKILLS</a:t>
            </a:r>
          </a:p>
          <a:p>
            <a:pPr marL="360363" indent="0">
              <a:buNone/>
            </a:pPr>
            <a:r>
              <a:rPr lang="en-US" sz="2378" dirty="0" smtClean="0"/>
              <a:t>Mindful attention training can improve: </a:t>
            </a:r>
          </a:p>
          <a:p>
            <a:pPr marL="360363" indent="0">
              <a:buNone/>
            </a:pPr>
            <a:r>
              <a:rPr lang="en-US" sz="2378" dirty="0" smtClean="0"/>
              <a:t>Attention – Working Memory – Executive Function – Self-regulation </a:t>
            </a:r>
          </a:p>
          <a:p>
            <a:pPr marL="360363" indent="0">
              <a:buNone/>
            </a:pPr>
            <a:endParaRPr lang="en-US" sz="2595" dirty="0" smtClean="0"/>
          </a:p>
          <a:p>
            <a:pPr marL="360363" indent="0">
              <a:buNone/>
            </a:pPr>
            <a:r>
              <a:rPr lang="en-US" sz="2595" b="1" dirty="0" smtClean="0"/>
              <a:t>MENTAL HEALTH</a:t>
            </a:r>
          </a:p>
          <a:p>
            <a:pPr marL="360363" indent="0">
              <a:buNone/>
            </a:pPr>
            <a:r>
              <a:rPr lang="en-US" sz="2378" dirty="0" smtClean="0"/>
              <a:t>Mindful attention training is an effective intervention for:</a:t>
            </a:r>
          </a:p>
          <a:p>
            <a:pPr marL="360363" indent="0">
              <a:buNone/>
            </a:pPr>
            <a:r>
              <a:rPr lang="en-US" sz="2378" dirty="0" smtClean="0"/>
              <a:t>Depression – Stress and Anxiety – Well-being</a:t>
            </a:r>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a:p>
        </p:txBody>
      </p:sp>
      <p:pic>
        <p:nvPicPr>
          <p:cNvPr id="4" name="Picture 3" descr="MAT-LOGO-RGB.jpg"/>
          <p:cNvPicPr>
            <a:picLocks noChangeAspect="1"/>
          </p:cNvPicPr>
          <p:nvPr/>
        </p:nvPicPr>
        <p:blipFill>
          <a:blip r:embed="rId2"/>
          <a:stretch>
            <a:fillRect/>
          </a:stretch>
        </p:blipFill>
        <p:spPr>
          <a:xfrm>
            <a:off x="457216" y="274645"/>
            <a:ext cx="2238006" cy="861669"/>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endParaRPr lang="en-US" dirty="0"/>
          </a:p>
        </p:txBody>
      </p:sp>
      <p:sp>
        <p:nvSpPr>
          <p:cNvPr id="3" name="Content Placeholder 2"/>
          <p:cNvSpPr>
            <a:spLocks noGrp="1"/>
          </p:cNvSpPr>
          <p:nvPr>
            <p:ph idx="1"/>
          </p:nvPr>
        </p:nvSpPr>
        <p:spPr>
          <a:xfrm>
            <a:off x="457200" y="1600200"/>
            <a:ext cx="8229600" cy="4525963"/>
          </a:xfrm>
        </p:spPr>
        <p:txBody>
          <a:bodyPr>
            <a:normAutofit fontScale="92500" lnSpcReduction="20000"/>
          </a:bodyPr>
          <a:lstStyle/>
          <a:p>
            <a:pPr>
              <a:buNone/>
            </a:pPr>
            <a:endParaRPr lang="en-US" dirty="0" smtClean="0"/>
          </a:p>
          <a:p>
            <a:pPr algn="ctr">
              <a:buNone/>
            </a:pPr>
            <a:r>
              <a:rPr lang="en-US" sz="2595" b="1" dirty="0" smtClean="0"/>
              <a:t>ACADEMIC SKILLS </a:t>
            </a:r>
          </a:p>
          <a:p>
            <a:pPr>
              <a:buNone/>
            </a:pPr>
            <a:endParaRPr lang="en-US" sz="2595" dirty="0" smtClean="0"/>
          </a:p>
          <a:p>
            <a:pPr marL="358775" indent="0">
              <a:buNone/>
            </a:pPr>
            <a:r>
              <a:rPr lang="en-US" sz="2595" dirty="0"/>
              <a:t>M</a:t>
            </a:r>
            <a:r>
              <a:rPr lang="en-US" sz="2595" dirty="0" smtClean="0"/>
              <a:t>indful attention training:</a:t>
            </a:r>
          </a:p>
          <a:p>
            <a:pPr marL="358775" indent="0"/>
            <a:r>
              <a:rPr lang="en-US" sz="2595" dirty="0" smtClean="0"/>
              <a:t> Reduces mind wandering and distraction.</a:t>
            </a:r>
          </a:p>
          <a:p>
            <a:pPr marL="358775" indent="0"/>
            <a:r>
              <a:rPr lang="en-US" sz="2595" dirty="0" smtClean="0"/>
              <a:t> Supports corresponding improvement in working memory  </a:t>
            </a:r>
          </a:p>
          <a:p>
            <a:pPr marL="358775" indent="0">
              <a:buNone/>
            </a:pPr>
            <a:r>
              <a:rPr lang="en-US" sz="2595" dirty="0" smtClean="0"/>
              <a:t>  and also in test scores.</a:t>
            </a:r>
          </a:p>
          <a:p>
            <a:pPr>
              <a:buNone/>
            </a:pPr>
            <a:endParaRPr lang="en-US" sz="2595" dirty="0" smtClean="0"/>
          </a:p>
          <a:p>
            <a:pPr marL="538163" indent="0">
              <a:buNone/>
            </a:pPr>
            <a:r>
              <a:rPr lang="en-US" sz="2595" dirty="0" smtClean="0"/>
              <a:t>Mindfulness is “</a:t>
            </a:r>
            <a:r>
              <a:rPr lang="en-US" sz="2595" i="1" dirty="0" smtClean="0"/>
              <a:t>an effective and efficient technique for improving cognitive function with wide-reaching consequences</a:t>
            </a:r>
            <a:r>
              <a:rPr lang="en-US" sz="2595" dirty="0" smtClean="0"/>
              <a:t>.”</a:t>
            </a:r>
          </a:p>
          <a:p>
            <a:pPr algn="r">
              <a:buNone/>
            </a:pPr>
            <a:r>
              <a:rPr lang="en-US" sz="2595" i="1" dirty="0" err="1" smtClean="0"/>
              <a:t>Mrazek</a:t>
            </a:r>
            <a:r>
              <a:rPr lang="en-US" sz="2595" i="1" dirty="0" smtClean="0"/>
              <a:t> et al, 2013</a:t>
            </a:r>
          </a:p>
          <a:p>
            <a:pPr algn="just">
              <a:buNone/>
            </a:pPr>
            <a:endParaRPr lang="en-US" dirty="0" smtClean="0"/>
          </a:p>
        </p:txBody>
      </p:sp>
      <p:pic>
        <p:nvPicPr>
          <p:cNvPr id="4" name="Picture 3" descr="MAT-LOGO-RGB.jpg"/>
          <p:cNvPicPr>
            <a:picLocks noChangeAspect="1"/>
          </p:cNvPicPr>
          <p:nvPr/>
        </p:nvPicPr>
        <p:blipFill>
          <a:blip r:embed="rId2"/>
          <a:stretch>
            <a:fillRect/>
          </a:stretch>
        </p:blipFill>
        <p:spPr>
          <a:xfrm>
            <a:off x="457200" y="336817"/>
            <a:ext cx="2350911" cy="905139"/>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endParaRPr lang="en-US" dirty="0"/>
          </a:p>
        </p:txBody>
      </p:sp>
      <p:sp>
        <p:nvSpPr>
          <p:cNvPr id="3" name="Content Placeholder 2"/>
          <p:cNvSpPr>
            <a:spLocks noGrp="1"/>
          </p:cNvSpPr>
          <p:nvPr>
            <p:ph idx="1"/>
          </p:nvPr>
        </p:nvSpPr>
        <p:spPr>
          <a:xfrm>
            <a:off x="457200" y="1600200"/>
            <a:ext cx="8466667" cy="4794990"/>
          </a:xfrm>
        </p:spPr>
        <p:txBody>
          <a:bodyPr>
            <a:normAutofit fontScale="92500"/>
          </a:bodyPr>
          <a:lstStyle/>
          <a:p>
            <a:pPr algn="ctr">
              <a:buNone/>
            </a:pPr>
            <a:endParaRPr lang="en-US" sz="2595" b="1" dirty="0" smtClean="0"/>
          </a:p>
          <a:p>
            <a:pPr algn="ctr">
              <a:buNone/>
            </a:pPr>
            <a:r>
              <a:rPr lang="en-US" sz="2595" b="1" dirty="0" smtClean="0"/>
              <a:t>ACADEMIC SKILLS </a:t>
            </a:r>
          </a:p>
          <a:p>
            <a:pPr>
              <a:buNone/>
            </a:pPr>
            <a:endParaRPr lang="en-US" sz="2595" i="1" dirty="0" smtClean="0"/>
          </a:p>
          <a:p>
            <a:pPr marL="373063" indent="-20638">
              <a:buNone/>
            </a:pPr>
            <a:r>
              <a:rPr lang="en-US" sz="2595" dirty="0" smtClean="0"/>
              <a:t>Mindfulness-based Kindness Curriculum supports improved</a:t>
            </a:r>
          </a:p>
          <a:p>
            <a:pPr marL="373063" indent="-20638">
              <a:buNone/>
            </a:pPr>
            <a:r>
              <a:rPr lang="en-US" sz="2595" dirty="0" smtClean="0"/>
              <a:t>academic results, self-regulation and pro-social </a:t>
            </a:r>
            <a:r>
              <a:rPr lang="en-US" sz="2595" dirty="0" err="1" smtClean="0"/>
              <a:t>behaviour</a:t>
            </a:r>
            <a:r>
              <a:rPr lang="en-US" sz="2595" dirty="0" smtClean="0"/>
              <a:t>. </a:t>
            </a:r>
          </a:p>
          <a:p>
            <a:pPr marL="373063" indent="-20638">
              <a:buNone/>
            </a:pPr>
            <a:r>
              <a:rPr lang="en-US" sz="2595" i="1" dirty="0" err="1" smtClean="0"/>
              <a:t>Flook</a:t>
            </a:r>
            <a:r>
              <a:rPr lang="en-US" sz="2595" i="1" dirty="0" smtClean="0"/>
              <a:t> et al, 2015</a:t>
            </a:r>
          </a:p>
          <a:p>
            <a:pPr marL="373063" indent="-20638">
              <a:buNone/>
            </a:pPr>
            <a:endParaRPr lang="en-US" sz="2595" dirty="0" smtClean="0"/>
          </a:p>
          <a:p>
            <a:pPr marL="373063" indent="-20638">
              <a:buNone/>
            </a:pPr>
            <a:r>
              <a:rPr lang="en-US" sz="2378" dirty="0" smtClean="0"/>
              <a:t>See also: </a:t>
            </a:r>
          </a:p>
          <a:p>
            <a:pPr marL="373063" indent="-20638">
              <a:buNone/>
            </a:pPr>
            <a:r>
              <a:rPr lang="en-US" sz="2378" i="1" dirty="0" err="1" smtClean="0"/>
              <a:t>Felver</a:t>
            </a:r>
            <a:r>
              <a:rPr lang="en-US" sz="2378" i="1" dirty="0" smtClean="0"/>
              <a:t> et al, 2014 </a:t>
            </a:r>
            <a:r>
              <a:rPr lang="en-US" sz="2378" dirty="0" smtClean="0"/>
              <a:t>(</a:t>
            </a:r>
            <a:r>
              <a:rPr lang="en-US" sz="2378" dirty="0" err="1" smtClean="0"/>
              <a:t>Attentional</a:t>
            </a:r>
            <a:r>
              <a:rPr lang="en-US" sz="2378" dirty="0" smtClean="0"/>
              <a:t> Self-regulation)</a:t>
            </a:r>
            <a:endParaRPr lang="en-US" sz="2378" i="1" dirty="0" smtClean="0"/>
          </a:p>
          <a:p>
            <a:pPr marL="373063" indent="-20638">
              <a:buNone/>
            </a:pPr>
            <a:r>
              <a:rPr lang="en-US" sz="2378" i="1" dirty="0" err="1" smtClean="0"/>
              <a:t>Flook</a:t>
            </a:r>
            <a:r>
              <a:rPr lang="en-US" sz="2378" i="1" dirty="0" smtClean="0"/>
              <a:t> et al, 2010 </a:t>
            </a:r>
            <a:r>
              <a:rPr lang="en-US" sz="2378" dirty="0" smtClean="0"/>
              <a:t>(Executive Function)  </a:t>
            </a:r>
            <a:endParaRPr lang="en-US" sz="2378" i="1" dirty="0" smtClean="0"/>
          </a:p>
          <a:p>
            <a:pPr marL="373063" indent="-20638">
              <a:buNone/>
            </a:pPr>
            <a:r>
              <a:rPr lang="en-US" sz="2378" i="1" dirty="0" smtClean="0"/>
              <a:t>Napoli et al, 2005 </a:t>
            </a:r>
            <a:r>
              <a:rPr lang="en-US" sz="2378" dirty="0" smtClean="0"/>
              <a:t>(Attention)  </a:t>
            </a:r>
            <a:endParaRPr lang="en-US" sz="2378" i="1" dirty="0" smtClean="0"/>
          </a:p>
          <a:p>
            <a:pPr algn="just">
              <a:buNone/>
            </a:pPr>
            <a:endParaRPr lang="en-US" dirty="0" smtClean="0"/>
          </a:p>
        </p:txBody>
      </p:sp>
      <p:pic>
        <p:nvPicPr>
          <p:cNvPr id="4" name="Picture 3" descr="MAT-LOGO-RGB.jpg"/>
          <p:cNvPicPr>
            <a:picLocks noChangeAspect="1"/>
          </p:cNvPicPr>
          <p:nvPr/>
        </p:nvPicPr>
        <p:blipFill>
          <a:blip r:embed="rId2"/>
          <a:stretch>
            <a:fillRect/>
          </a:stretch>
        </p:blipFill>
        <p:spPr>
          <a:xfrm>
            <a:off x="457200" y="336817"/>
            <a:ext cx="2350911" cy="905139"/>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endParaRPr lang="en-US" dirty="0"/>
          </a:p>
        </p:txBody>
      </p:sp>
      <p:sp>
        <p:nvSpPr>
          <p:cNvPr id="3" name="Content Placeholder 2"/>
          <p:cNvSpPr>
            <a:spLocks noGrp="1"/>
          </p:cNvSpPr>
          <p:nvPr>
            <p:ph idx="1"/>
          </p:nvPr>
        </p:nvSpPr>
        <p:spPr>
          <a:xfrm>
            <a:off x="457200" y="1417638"/>
            <a:ext cx="8686799" cy="5240931"/>
          </a:xfrm>
        </p:spPr>
        <p:txBody>
          <a:bodyPr>
            <a:noAutofit/>
          </a:bodyPr>
          <a:lstStyle/>
          <a:p>
            <a:pPr algn="ctr">
              <a:buNone/>
            </a:pPr>
            <a:endParaRPr lang="en-US" sz="2200" b="1" dirty="0" smtClean="0"/>
          </a:p>
          <a:p>
            <a:pPr algn="ctr">
              <a:buNone/>
            </a:pPr>
            <a:r>
              <a:rPr lang="en-US" sz="2200" b="1" dirty="0" smtClean="0"/>
              <a:t>MENTAL HEALTH</a:t>
            </a:r>
            <a:endParaRPr lang="en-US" sz="2200" dirty="0" smtClean="0"/>
          </a:p>
          <a:p>
            <a:pPr algn="ctr">
              <a:buNone/>
            </a:pPr>
            <a:r>
              <a:rPr lang="en-US" sz="2200" dirty="0" smtClean="0"/>
              <a:t>School-Based Mindful Attention Training</a:t>
            </a:r>
          </a:p>
          <a:p>
            <a:pPr algn="ctr">
              <a:buNone/>
            </a:pPr>
            <a:r>
              <a:rPr lang="en-US" sz="2200" dirty="0" smtClean="0"/>
              <a:t>Secondary School Students </a:t>
            </a:r>
          </a:p>
          <a:p>
            <a:pPr algn="ctr">
              <a:buNone/>
            </a:pPr>
            <a:endParaRPr lang="en-US" sz="1800" dirty="0" smtClean="0"/>
          </a:p>
          <a:p>
            <a:pPr indent="9525">
              <a:buNone/>
            </a:pPr>
            <a:r>
              <a:rPr lang="en-US" sz="2200" dirty="0" smtClean="0"/>
              <a:t>Significant intervention effects shown (at 3 month follow up)  in each of the 3 outcome measures of depression, perceived stress, and wellbeing. </a:t>
            </a:r>
          </a:p>
          <a:p>
            <a:pPr indent="9525">
              <a:buNone/>
            </a:pPr>
            <a:r>
              <a:rPr lang="en-US" sz="2200" i="1" dirty="0" err="1" smtClean="0"/>
              <a:t>Kuyken</a:t>
            </a:r>
            <a:r>
              <a:rPr lang="en-US" sz="2200" i="1" dirty="0" smtClean="0"/>
              <a:t> et al, 2013</a:t>
            </a:r>
          </a:p>
          <a:p>
            <a:pPr indent="9525">
              <a:buNone/>
            </a:pPr>
            <a:endParaRPr lang="en-US" sz="1600" dirty="0" smtClean="0"/>
          </a:p>
          <a:p>
            <a:pPr indent="9525">
              <a:buNone/>
            </a:pPr>
            <a:r>
              <a:rPr lang="en-US" sz="2200" dirty="0" smtClean="0"/>
              <a:t>Mindful attention training was shown to be able to both reduce and prevent depression in adolescents. </a:t>
            </a:r>
          </a:p>
          <a:p>
            <a:pPr indent="9525" algn="just">
              <a:buNone/>
            </a:pPr>
            <a:r>
              <a:rPr lang="en-US" sz="2200" i="1" dirty="0" err="1" smtClean="0"/>
              <a:t>Raes</a:t>
            </a:r>
            <a:r>
              <a:rPr lang="en-US" sz="2200" i="1" dirty="0" smtClean="0"/>
              <a:t> et al, 2013</a:t>
            </a:r>
          </a:p>
          <a:p>
            <a:pPr indent="9525" algn="just">
              <a:buNone/>
            </a:pPr>
            <a:endParaRPr lang="en-US" sz="1600" dirty="0" smtClean="0"/>
          </a:p>
          <a:p>
            <a:pPr indent="9525" algn="just">
              <a:buNone/>
            </a:pPr>
            <a:r>
              <a:rPr lang="en-US" sz="2000" dirty="0" smtClean="0"/>
              <a:t>See also: </a:t>
            </a:r>
            <a:r>
              <a:rPr lang="en-US" sz="2000" i="1" dirty="0" err="1" smtClean="0"/>
              <a:t>Semple</a:t>
            </a:r>
            <a:r>
              <a:rPr lang="en-US" sz="2000" i="1" dirty="0" smtClean="0"/>
              <a:t> et al, 2005       </a:t>
            </a:r>
          </a:p>
        </p:txBody>
      </p:sp>
      <p:pic>
        <p:nvPicPr>
          <p:cNvPr id="4" name="Picture 3" descr="MAT-LOGO-RGB.jpg"/>
          <p:cNvPicPr>
            <a:picLocks noChangeAspect="1"/>
          </p:cNvPicPr>
          <p:nvPr/>
        </p:nvPicPr>
        <p:blipFill>
          <a:blip r:embed="rId2"/>
          <a:stretch>
            <a:fillRect/>
          </a:stretch>
        </p:blipFill>
        <p:spPr>
          <a:xfrm>
            <a:off x="457200" y="336817"/>
            <a:ext cx="2350911" cy="905139"/>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buNone/>
            </a:pPr>
            <a:endParaRPr lang="en-US" dirty="0" smtClean="0"/>
          </a:p>
          <a:p>
            <a:pPr algn="ctr">
              <a:buNone/>
            </a:pPr>
            <a:endParaRPr lang="en-US" dirty="0" smtClean="0"/>
          </a:p>
          <a:p>
            <a:pPr algn="ctr">
              <a:buNone/>
            </a:pPr>
            <a:endParaRPr lang="en-US" dirty="0" smtClean="0"/>
          </a:p>
          <a:p>
            <a:pPr algn="ctr">
              <a:buNone/>
            </a:pPr>
            <a:endParaRPr lang="en-US" dirty="0" smtClean="0"/>
          </a:p>
          <a:p>
            <a:pPr algn="ctr">
              <a:buNone/>
            </a:pPr>
            <a:endParaRPr lang="en-US" dirty="0" smtClean="0"/>
          </a:p>
          <a:p>
            <a:pPr algn="ctr">
              <a:buNone/>
            </a:pPr>
            <a:r>
              <a:rPr lang="en-US" sz="2800" i="1" dirty="0" smtClean="0"/>
              <a:t>Mindfulness in Education Research Highlights</a:t>
            </a:r>
            <a:endParaRPr lang="en-US" sz="2800" dirty="0" smtClean="0"/>
          </a:p>
          <a:p>
            <a:pPr algn="ctr">
              <a:buNone/>
            </a:pPr>
            <a:r>
              <a:rPr lang="en-US" sz="2800" dirty="0" err="1" smtClean="0"/>
              <a:t>greatergood.berkeley.edu</a:t>
            </a:r>
            <a:endParaRPr lang="en-US" sz="2800" dirty="0" smtClean="0"/>
          </a:p>
          <a:p>
            <a:pPr algn="ctr">
              <a:buNone/>
            </a:pPr>
            <a:endParaRPr lang="en-US" sz="3027" dirty="0" smtClean="0"/>
          </a:p>
        </p:txBody>
      </p:sp>
      <p:pic>
        <p:nvPicPr>
          <p:cNvPr id="5" name="Picture 4"/>
          <p:cNvPicPr>
            <a:picLocks noChangeAspect="1"/>
          </p:cNvPicPr>
          <p:nvPr/>
        </p:nvPicPr>
        <p:blipFill>
          <a:blip r:embed="rId2"/>
          <a:stretch>
            <a:fillRect/>
          </a:stretch>
        </p:blipFill>
        <p:spPr>
          <a:xfrm>
            <a:off x="457200" y="274639"/>
            <a:ext cx="2703111" cy="1020109"/>
          </a:xfrm>
          <a:prstGeom prst="rect">
            <a:avLst/>
          </a:prstGeom>
        </p:spPr>
      </p:pic>
      <p:pic>
        <p:nvPicPr>
          <p:cNvPr id="6" name="Picture 5"/>
          <p:cNvPicPr>
            <a:picLocks noChangeAspect="1"/>
          </p:cNvPicPr>
          <p:nvPr/>
        </p:nvPicPr>
        <p:blipFill>
          <a:blip r:embed="rId3"/>
          <a:stretch>
            <a:fillRect/>
          </a:stretch>
        </p:blipFill>
        <p:spPr>
          <a:xfrm>
            <a:off x="3331560" y="2628025"/>
            <a:ext cx="2362479" cy="1122178"/>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buNone/>
            </a:pPr>
            <a:endParaRPr lang="en-US" sz="2800" dirty="0" smtClean="0"/>
          </a:p>
          <a:p>
            <a:pPr marL="0" indent="0">
              <a:buNone/>
            </a:pPr>
            <a:endParaRPr lang="en-US" sz="2800" dirty="0" smtClean="0"/>
          </a:p>
          <a:p>
            <a:pPr marL="0" indent="0">
              <a:buNone/>
            </a:pPr>
            <a:r>
              <a:rPr lang="en-US" sz="2400" i="1" dirty="0" smtClean="0"/>
              <a:t>“Mindfulness means to me, to draw my attention inwards, to my thoughts, feelings and emotions. It helps me to calm down in stressful situations, choose and make better decisions when given a hard choice or just stopping to relax or appreciate what we have. To be mindful, it feels calming and equal inside you. You feel attentive and switched on. It is really helpful to be mindful.”</a:t>
            </a:r>
          </a:p>
          <a:p>
            <a:pPr marL="0" indent="0" algn="r">
              <a:buNone/>
            </a:pPr>
            <a:r>
              <a:rPr lang="en-US" sz="2800" dirty="0" smtClean="0"/>
              <a:t>								</a:t>
            </a:r>
            <a:r>
              <a:rPr lang="en-US" sz="2600" dirty="0" smtClean="0"/>
              <a:t>	</a:t>
            </a:r>
            <a:r>
              <a:rPr lang="en-US" sz="2400" dirty="0" smtClean="0"/>
              <a:t>(12 year old student)</a:t>
            </a:r>
          </a:p>
        </p:txBody>
      </p:sp>
      <p:pic>
        <p:nvPicPr>
          <p:cNvPr id="5" name="Picture 4"/>
          <p:cNvPicPr>
            <a:picLocks noChangeAspect="1"/>
          </p:cNvPicPr>
          <p:nvPr/>
        </p:nvPicPr>
        <p:blipFill>
          <a:blip r:embed="rId2"/>
          <a:stretch>
            <a:fillRect/>
          </a:stretch>
        </p:blipFill>
        <p:spPr>
          <a:xfrm>
            <a:off x="457200" y="274639"/>
            <a:ext cx="2703111" cy="1020109"/>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92500"/>
          </a:bodyPr>
          <a:lstStyle/>
          <a:p>
            <a:pPr>
              <a:buNone/>
            </a:pPr>
            <a:endParaRPr lang="en-US" dirty="0" smtClean="0"/>
          </a:p>
          <a:p>
            <a:pPr marL="0" indent="0" algn="ctr">
              <a:buNone/>
            </a:pPr>
            <a:r>
              <a:rPr lang="en-US" b="1" dirty="0" smtClean="0"/>
              <a:t>MINDFULNESS </a:t>
            </a:r>
          </a:p>
          <a:p>
            <a:pPr marL="0" indent="0" algn="ctr">
              <a:buNone/>
            </a:pPr>
            <a:endParaRPr lang="en-US" dirty="0" smtClean="0"/>
          </a:p>
          <a:p>
            <a:pPr marL="0" indent="0" algn="ctr">
              <a:buNone/>
            </a:pPr>
            <a:r>
              <a:rPr lang="en-US" dirty="0" smtClean="0"/>
              <a:t>It is not a panacea. </a:t>
            </a:r>
          </a:p>
          <a:p>
            <a:pPr marL="0" indent="0" algn="ctr">
              <a:buNone/>
            </a:pPr>
            <a:endParaRPr lang="en-US" dirty="0" smtClean="0"/>
          </a:p>
          <a:p>
            <a:pPr marL="0" indent="0" algn="ctr">
              <a:buNone/>
            </a:pPr>
            <a:r>
              <a:rPr lang="en-US" dirty="0" smtClean="0"/>
              <a:t>It can be understood as a</a:t>
            </a:r>
          </a:p>
          <a:p>
            <a:pPr marL="0" indent="0" algn="ctr">
              <a:buNone/>
            </a:pPr>
            <a:r>
              <a:rPr lang="en-US" dirty="0" smtClean="0"/>
              <a:t>life skill </a:t>
            </a:r>
          </a:p>
          <a:p>
            <a:pPr marL="0" indent="0" algn="ctr">
              <a:buNone/>
            </a:pPr>
            <a:r>
              <a:rPr lang="en-US" dirty="0" smtClean="0"/>
              <a:t>supporting learning, performance and well-being.</a:t>
            </a:r>
          </a:p>
          <a:p>
            <a:pPr marL="0" indent="0" algn="ctr">
              <a:buNone/>
            </a:pPr>
            <a:endParaRPr lang="en-US" dirty="0" smtClean="0"/>
          </a:p>
        </p:txBody>
      </p:sp>
      <p:pic>
        <p:nvPicPr>
          <p:cNvPr id="5" name="Picture 4"/>
          <p:cNvPicPr>
            <a:picLocks noChangeAspect="1"/>
          </p:cNvPicPr>
          <p:nvPr/>
        </p:nvPicPr>
        <p:blipFill>
          <a:blip r:embed="rId2"/>
          <a:stretch>
            <a:fillRect/>
          </a:stretch>
        </p:blipFill>
        <p:spPr>
          <a:xfrm>
            <a:off x="457200" y="274639"/>
            <a:ext cx="2703111" cy="1020109"/>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lnSpcReduction="10000"/>
          </a:bodyPr>
          <a:lstStyle/>
          <a:p>
            <a:pPr algn="ctr">
              <a:buNone/>
            </a:pPr>
            <a:endParaRPr lang="en-US" dirty="0" smtClean="0"/>
          </a:p>
          <a:p>
            <a:pPr algn="ctr">
              <a:buNone/>
            </a:pPr>
            <a:r>
              <a:rPr lang="en-US" b="1" dirty="0" smtClean="0"/>
              <a:t>Mindfulness for Children and Adolescents</a:t>
            </a:r>
          </a:p>
          <a:p>
            <a:pPr algn="ctr">
              <a:buNone/>
            </a:pPr>
            <a:endParaRPr lang="en-US" dirty="0" smtClean="0"/>
          </a:p>
          <a:p>
            <a:pPr marL="0" indent="534988">
              <a:buAutoNum type="arabicPeriod"/>
            </a:pPr>
            <a:r>
              <a:rPr lang="en-US" dirty="0" smtClean="0"/>
              <a:t>What is mindfulness?</a:t>
            </a:r>
          </a:p>
          <a:p>
            <a:pPr marL="0" indent="534988">
              <a:buAutoNum type="arabicPeriod"/>
            </a:pPr>
            <a:r>
              <a:rPr lang="en-US" dirty="0" smtClean="0"/>
              <a:t>How can we create relevancy? </a:t>
            </a:r>
          </a:p>
          <a:p>
            <a:pPr marL="0" indent="534988">
              <a:buAutoNum type="arabicPeriod"/>
            </a:pPr>
            <a:r>
              <a:rPr lang="en-US" dirty="0" smtClean="0"/>
              <a:t>What is the evidence base?</a:t>
            </a:r>
          </a:p>
          <a:p>
            <a:pPr marL="0" indent="534988">
              <a:buAutoNum type="arabicPeriod"/>
            </a:pPr>
            <a:r>
              <a:rPr lang="en-US" dirty="0" smtClean="0"/>
              <a:t>How can we share mindfulness using </a:t>
            </a:r>
          </a:p>
          <a:p>
            <a:pPr marL="0" indent="534988">
              <a:buNone/>
            </a:pPr>
            <a:r>
              <a:rPr lang="en-US" dirty="0" smtClean="0"/>
              <a:t>age-appropriate language and activities? </a:t>
            </a:r>
          </a:p>
          <a:p>
            <a:pPr marL="514350" indent="-514350">
              <a:buAutoNum type="arabicPeriod"/>
            </a:pPr>
            <a:endParaRPr lang="en-US" dirty="0" smtClean="0"/>
          </a:p>
          <a:p>
            <a:pPr>
              <a:buNone/>
            </a:pPr>
            <a:endParaRPr lang="en-US" dirty="0"/>
          </a:p>
        </p:txBody>
      </p:sp>
      <p:pic>
        <p:nvPicPr>
          <p:cNvPr id="5" name="Picture 4"/>
          <p:cNvPicPr>
            <a:picLocks noChangeAspect="1"/>
          </p:cNvPicPr>
          <p:nvPr/>
        </p:nvPicPr>
        <p:blipFill>
          <a:blip r:embed="rId2"/>
          <a:stretch>
            <a:fillRect/>
          </a:stretch>
        </p:blipFill>
        <p:spPr>
          <a:xfrm>
            <a:off x="457200" y="274639"/>
            <a:ext cx="2703111" cy="1020109"/>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lnSpcReduction="10000"/>
          </a:bodyPr>
          <a:lstStyle/>
          <a:p>
            <a:pPr algn="ctr">
              <a:buNone/>
            </a:pPr>
            <a:endParaRPr lang="en-US" dirty="0" smtClean="0"/>
          </a:p>
          <a:p>
            <a:pPr algn="ctr">
              <a:buNone/>
            </a:pPr>
            <a:r>
              <a:rPr lang="en-US" b="1" dirty="0" smtClean="0"/>
              <a:t>Mindfulness for Children and Adolescents</a:t>
            </a:r>
          </a:p>
          <a:p>
            <a:pPr algn="ctr">
              <a:buNone/>
            </a:pPr>
            <a:endParaRPr lang="en-US" dirty="0" smtClean="0"/>
          </a:p>
          <a:p>
            <a:pPr marL="0" indent="534988">
              <a:buFont typeface="Arial"/>
              <a:buAutoNum type="arabicPeriod"/>
            </a:pPr>
            <a:r>
              <a:rPr lang="en-US" dirty="0" smtClean="0">
                <a:solidFill>
                  <a:schemeClr val="accent3">
                    <a:lumMod val="75000"/>
                  </a:schemeClr>
                </a:solidFill>
              </a:rPr>
              <a:t>What is mindfulness?</a:t>
            </a:r>
          </a:p>
          <a:p>
            <a:pPr marL="0" indent="534988">
              <a:buAutoNum type="arabicPeriod"/>
            </a:pPr>
            <a:r>
              <a:rPr lang="en-US" dirty="0" smtClean="0"/>
              <a:t>How can we create relevancy? </a:t>
            </a:r>
          </a:p>
          <a:p>
            <a:pPr marL="0" indent="534988">
              <a:buAutoNum type="arabicPeriod"/>
            </a:pPr>
            <a:r>
              <a:rPr lang="en-US" dirty="0" smtClean="0"/>
              <a:t>What is the evidence base?</a:t>
            </a:r>
          </a:p>
          <a:p>
            <a:pPr marL="0" indent="534988">
              <a:buAutoNum type="arabicPeriod"/>
            </a:pPr>
            <a:r>
              <a:rPr lang="en-US" dirty="0" smtClean="0"/>
              <a:t>How can we share mindfulness using </a:t>
            </a:r>
          </a:p>
          <a:p>
            <a:pPr marL="0" indent="534988">
              <a:buNone/>
            </a:pPr>
            <a:r>
              <a:rPr lang="en-US" dirty="0" smtClean="0"/>
              <a:t>age-appropriate language and activities? </a:t>
            </a:r>
          </a:p>
          <a:p>
            <a:pPr marL="514350" indent="-514350">
              <a:buAutoNum type="arabicPeriod"/>
            </a:pPr>
            <a:endParaRPr lang="en-US" dirty="0" smtClean="0"/>
          </a:p>
          <a:p>
            <a:pPr>
              <a:buNone/>
            </a:pPr>
            <a:endParaRPr lang="en-US" dirty="0"/>
          </a:p>
        </p:txBody>
      </p:sp>
      <p:pic>
        <p:nvPicPr>
          <p:cNvPr id="5" name="Picture 4"/>
          <p:cNvPicPr>
            <a:picLocks noChangeAspect="1"/>
          </p:cNvPicPr>
          <p:nvPr/>
        </p:nvPicPr>
        <p:blipFill>
          <a:blip r:embed="rId2"/>
          <a:stretch>
            <a:fillRect/>
          </a:stretch>
        </p:blipFill>
        <p:spPr>
          <a:xfrm>
            <a:off x="457200" y="274639"/>
            <a:ext cx="2703111" cy="1020109"/>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600200"/>
            <a:ext cx="8229600" cy="4735983"/>
          </a:xfrm>
        </p:spPr>
        <p:txBody>
          <a:bodyPr/>
          <a:lstStyle/>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p:txBody>
      </p:sp>
      <p:sp>
        <p:nvSpPr>
          <p:cNvPr id="6" name="TextBox 5"/>
          <p:cNvSpPr txBox="1"/>
          <p:nvPr/>
        </p:nvSpPr>
        <p:spPr>
          <a:xfrm flipH="1">
            <a:off x="3402791" y="3657600"/>
            <a:ext cx="2181704" cy="1200328"/>
          </a:xfrm>
          <a:prstGeom prst="rect">
            <a:avLst/>
          </a:prstGeom>
          <a:noFill/>
          <a:ln w="25400" cap="flat" cmpd="sng" algn="ctr">
            <a:solidFill>
              <a:srgbClr val="008000"/>
            </a:solidFill>
            <a:prstDash val="solid"/>
            <a:round/>
            <a:headEnd type="none" w="med" len="med"/>
            <a:tailEnd type="none" w="med" len="med"/>
          </a:ln>
        </p:spPr>
        <p:txBody>
          <a:bodyPr vert="horz" wrap="square" rtlCol="0">
            <a:spAutoFit/>
          </a:bodyPr>
          <a:lstStyle/>
          <a:p>
            <a:pPr algn="ctr"/>
            <a:r>
              <a:rPr lang="en-US" sz="2400" b="1" dirty="0" smtClean="0"/>
              <a:t>MINDFUL ATTENTION</a:t>
            </a:r>
          </a:p>
          <a:p>
            <a:pPr algn="ctr"/>
            <a:r>
              <a:rPr lang="en-US" sz="2400" b="1" dirty="0" smtClean="0"/>
              <a:t>Neutral Skill </a:t>
            </a:r>
          </a:p>
        </p:txBody>
      </p:sp>
      <p:sp>
        <p:nvSpPr>
          <p:cNvPr id="8" name="TextBox 7"/>
          <p:cNvSpPr txBox="1"/>
          <p:nvPr/>
        </p:nvSpPr>
        <p:spPr>
          <a:xfrm>
            <a:off x="1693258" y="1811867"/>
            <a:ext cx="5571142" cy="4524316"/>
          </a:xfrm>
          <a:prstGeom prst="rect">
            <a:avLst/>
          </a:prstGeom>
          <a:noFill/>
          <a:ln w="25400" cap="flat" cmpd="sng" algn="ctr">
            <a:solidFill>
              <a:srgbClr val="008000"/>
            </a:solidFill>
            <a:prstDash val="solid"/>
            <a:round/>
            <a:headEnd type="none" w="med" len="med"/>
            <a:tailEnd type="none" w="med" len="med"/>
          </a:ln>
        </p:spPr>
        <p:txBody>
          <a:bodyPr wrap="square" rtlCol="0">
            <a:spAutoFit/>
          </a:bodyPr>
          <a:lstStyle/>
          <a:p>
            <a:r>
              <a:rPr lang="en-US" sz="2400" b="1" dirty="0" smtClean="0"/>
              <a:t>CONTEXTS</a:t>
            </a:r>
          </a:p>
          <a:p>
            <a:endParaRPr lang="en-US" sz="2400" b="1" dirty="0" smtClean="0"/>
          </a:p>
          <a:p>
            <a:pPr algn="ctr"/>
            <a:r>
              <a:rPr lang="en-US" sz="2200" b="1" dirty="0" smtClean="0"/>
              <a:t>EG: Medical, Corporate, Spiritual, High Performance (Sport, Art), Education, </a:t>
            </a:r>
            <a:r>
              <a:rPr lang="en-US" sz="2200" b="1" dirty="0" err="1" smtClean="0"/>
              <a:t>Defence</a:t>
            </a:r>
            <a:endParaRPr lang="en-US" sz="2200" b="1" dirty="0" smtClean="0"/>
          </a:p>
          <a:p>
            <a:endParaRPr lang="en-US" sz="2800" b="1" dirty="0" smtClean="0">
              <a:solidFill>
                <a:srgbClr val="5F8804"/>
              </a:solidFill>
            </a:endParaRPr>
          </a:p>
          <a:p>
            <a:endParaRPr lang="en-US" sz="2800" b="1" dirty="0" smtClean="0">
              <a:solidFill>
                <a:srgbClr val="5F8804"/>
              </a:solidFill>
            </a:endParaRPr>
          </a:p>
          <a:p>
            <a:endParaRPr lang="en-US" sz="2800" b="1" dirty="0" smtClean="0">
              <a:solidFill>
                <a:srgbClr val="5F8804"/>
              </a:solidFill>
            </a:endParaRPr>
          </a:p>
          <a:p>
            <a:endParaRPr lang="en-US" sz="2800" b="1" dirty="0" smtClean="0">
              <a:solidFill>
                <a:srgbClr val="5F8804"/>
              </a:solidFill>
            </a:endParaRPr>
          </a:p>
          <a:p>
            <a:endParaRPr lang="en-US" sz="2800" b="1" dirty="0" smtClean="0">
              <a:solidFill>
                <a:srgbClr val="5F8804"/>
              </a:solidFill>
            </a:endParaRPr>
          </a:p>
          <a:p>
            <a:endParaRPr lang="en-US" sz="2800" b="1" dirty="0" smtClean="0">
              <a:solidFill>
                <a:srgbClr val="5F8804"/>
              </a:solidFill>
            </a:endParaRPr>
          </a:p>
          <a:p>
            <a:endParaRPr lang="en-US" sz="2800" b="1" dirty="0">
              <a:solidFill>
                <a:srgbClr val="5F8804"/>
              </a:solidFill>
            </a:endParaRPr>
          </a:p>
        </p:txBody>
      </p:sp>
      <p:pic>
        <p:nvPicPr>
          <p:cNvPr id="7" name="Picture 6"/>
          <p:cNvPicPr>
            <a:picLocks noChangeAspect="1"/>
          </p:cNvPicPr>
          <p:nvPr/>
        </p:nvPicPr>
        <p:blipFill>
          <a:blip r:embed="rId2"/>
          <a:stretch>
            <a:fillRect/>
          </a:stretch>
        </p:blipFill>
        <p:spPr>
          <a:xfrm>
            <a:off x="457200" y="274639"/>
            <a:ext cx="2945591" cy="1145293"/>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600200"/>
            <a:ext cx="8229600" cy="4892959"/>
          </a:xfrm>
        </p:spPr>
        <p:txBody>
          <a:bodyPr/>
          <a:lstStyle/>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p:txBody>
      </p:sp>
      <p:sp>
        <p:nvSpPr>
          <p:cNvPr id="6" name="TextBox 5"/>
          <p:cNvSpPr txBox="1"/>
          <p:nvPr/>
        </p:nvSpPr>
        <p:spPr>
          <a:xfrm flipH="1">
            <a:off x="3402791" y="3532786"/>
            <a:ext cx="2181704" cy="1200328"/>
          </a:xfrm>
          <a:prstGeom prst="rect">
            <a:avLst/>
          </a:prstGeom>
          <a:noFill/>
          <a:ln w="25400" cap="flat" cmpd="sng" algn="ctr">
            <a:solidFill>
              <a:srgbClr val="008000"/>
            </a:solidFill>
            <a:prstDash val="solid"/>
            <a:round/>
            <a:headEnd type="none" w="med" len="med"/>
            <a:tailEnd type="none" w="med" len="med"/>
          </a:ln>
        </p:spPr>
        <p:txBody>
          <a:bodyPr vert="horz" wrap="square" rtlCol="0">
            <a:spAutoFit/>
          </a:bodyPr>
          <a:lstStyle/>
          <a:p>
            <a:pPr algn="ctr"/>
            <a:r>
              <a:rPr lang="en-US" sz="2400" b="1" dirty="0" smtClean="0"/>
              <a:t>MINDFUL ATTENTION</a:t>
            </a:r>
          </a:p>
          <a:p>
            <a:pPr algn="ctr"/>
            <a:r>
              <a:rPr lang="en-US" sz="2400" b="1" dirty="0" smtClean="0"/>
              <a:t>Neutral Skill </a:t>
            </a:r>
          </a:p>
        </p:txBody>
      </p:sp>
      <p:sp>
        <p:nvSpPr>
          <p:cNvPr id="8" name="TextBox 7"/>
          <p:cNvSpPr txBox="1"/>
          <p:nvPr/>
        </p:nvSpPr>
        <p:spPr>
          <a:xfrm>
            <a:off x="1693258" y="1845733"/>
            <a:ext cx="5779871" cy="4647426"/>
          </a:xfrm>
          <a:prstGeom prst="rect">
            <a:avLst/>
          </a:prstGeom>
          <a:noFill/>
          <a:ln w="25400" cap="flat" cmpd="sng" algn="ctr">
            <a:solidFill>
              <a:srgbClr val="008000"/>
            </a:solidFill>
            <a:prstDash val="solid"/>
            <a:round/>
            <a:headEnd type="none" w="med" len="med"/>
            <a:tailEnd type="none" w="med" len="med"/>
          </a:ln>
        </p:spPr>
        <p:txBody>
          <a:bodyPr wrap="square" rtlCol="0">
            <a:spAutoFit/>
          </a:bodyPr>
          <a:lstStyle/>
          <a:p>
            <a:endParaRPr lang="en-US" sz="2400" b="1" dirty="0" smtClean="0">
              <a:solidFill>
                <a:srgbClr val="5F8804"/>
              </a:solidFill>
            </a:endParaRPr>
          </a:p>
          <a:p>
            <a:r>
              <a:rPr lang="en-US" sz="2400" b="1" dirty="0" smtClean="0">
                <a:solidFill>
                  <a:srgbClr val="000000"/>
                </a:solidFill>
              </a:rPr>
              <a:t>CONTEXT: EDUCATION</a:t>
            </a:r>
          </a:p>
          <a:p>
            <a:r>
              <a:rPr lang="en-US" sz="2400" b="1" dirty="0" smtClean="0">
                <a:solidFill>
                  <a:srgbClr val="000000"/>
                </a:solidFill>
              </a:rPr>
              <a:t>		Secular, scientific, evidence-based</a:t>
            </a:r>
          </a:p>
          <a:p>
            <a:endParaRPr lang="en-US" sz="2800" b="1" dirty="0" smtClean="0">
              <a:solidFill>
                <a:srgbClr val="5F8804"/>
              </a:solidFill>
            </a:endParaRPr>
          </a:p>
          <a:p>
            <a:endParaRPr lang="en-US" sz="2800" b="1" dirty="0" smtClean="0">
              <a:solidFill>
                <a:srgbClr val="5F8804"/>
              </a:solidFill>
            </a:endParaRPr>
          </a:p>
          <a:p>
            <a:endParaRPr lang="en-US" sz="2800" b="1" dirty="0" smtClean="0">
              <a:solidFill>
                <a:srgbClr val="5F8804"/>
              </a:solidFill>
            </a:endParaRPr>
          </a:p>
          <a:p>
            <a:endParaRPr lang="en-US" sz="2800" b="1" dirty="0" smtClean="0">
              <a:solidFill>
                <a:srgbClr val="5F8804"/>
              </a:solidFill>
            </a:endParaRPr>
          </a:p>
          <a:p>
            <a:endParaRPr lang="en-US" sz="2800" b="1" dirty="0" smtClean="0">
              <a:solidFill>
                <a:srgbClr val="5F8804"/>
              </a:solidFill>
            </a:endParaRPr>
          </a:p>
          <a:p>
            <a:endParaRPr lang="en-US" sz="2800" b="1" dirty="0" smtClean="0">
              <a:solidFill>
                <a:srgbClr val="5F8804"/>
              </a:solidFill>
            </a:endParaRPr>
          </a:p>
          <a:p>
            <a:endParaRPr lang="en-US" sz="2800" b="1" dirty="0" smtClean="0">
              <a:solidFill>
                <a:srgbClr val="5F8804"/>
              </a:solidFill>
            </a:endParaRPr>
          </a:p>
          <a:p>
            <a:endParaRPr lang="en-US" sz="2800" b="1" dirty="0">
              <a:solidFill>
                <a:srgbClr val="5F8804"/>
              </a:solidFill>
            </a:endParaRPr>
          </a:p>
        </p:txBody>
      </p:sp>
      <p:pic>
        <p:nvPicPr>
          <p:cNvPr id="7" name="Picture 6"/>
          <p:cNvPicPr>
            <a:picLocks noChangeAspect="1"/>
          </p:cNvPicPr>
          <p:nvPr/>
        </p:nvPicPr>
        <p:blipFill>
          <a:blip r:embed="rId2"/>
          <a:stretch>
            <a:fillRect/>
          </a:stretch>
        </p:blipFill>
        <p:spPr>
          <a:xfrm>
            <a:off x="457200" y="176283"/>
            <a:ext cx="3335222" cy="1296787"/>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2188824" y="0"/>
            <a:ext cx="4786580" cy="6858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algn="ctr">
              <a:buNone/>
            </a:pPr>
            <a:endParaRPr lang="en-US" dirty="0" smtClean="0"/>
          </a:p>
          <a:p>
            <a:pPr algn="ctr">
              <a:buNone/>
            </a:pPr>
            <a:r>
              <a:rPr lang="en-US" sz="2800" b="1" dirty="0" smtClean="0"/>
              <a:t>Mindfulness</a:t>
            </a:r>
          </a:p>
          <a:p>
            <a:pPr algn="ctr">
              <a:buNone/>
            </a:pPr>
            <a:r>
              <a:rPr lang="en-US" sz="2800" b="1" dirty="0" smtClean="0"/>
              <a:t>A Two-Component Model</a:t>
            </a:r>
          </a:p>
          <a:p>
            <a:pPr algn="ctr">
              <a:buNone/>
            </a:pPr>
            <a:endParaRPr lang="en-US" sz="2800" dirty="0" smtClean="0"/>
          </a:p>
          <a:p>
            <a:pPr marL="514350" indent="-514350">
              <a:buAutoNum type="arabicPeriod"/>
            </a:pPr>
            <a:r>
              <a:rPr lang="en-US" sz="2800" dirty="0" smtClean="0"/>
              <a:t>Paying attention in the present moment</a:t>
            </a:r>
          </a:p>
          <a:p>
            <a:pPr marL="514350" indent="-514350">
              <a:buAutoNum type="arabicPeriod"/>
            </a:pPr>
            <a:r>
              <a:rPr lang="en-US" sz="2800" dirty="0" smtClean="0"/>
              <a:t>In a particular way (curiosity, openness, acceptance)</a:t>
            </a:r>
          </a:p>
          <a:p>
            <a:endParaRPr lang="en-US" dirty="0" smtClean="0"/>
          </a:p>
        </p:txBody>
      </p:sp>
      <p:pic>
        <p:nvPicPr>
          <p:cNvPr id="5" name="Picture 4"/>
          <p:cNvPicPr>
            <a:picLocks noChangeAspect="1"/>
          </p:cNvPicPr>
          <p:nvPr/>
        </p:nvPicPr>
        <p:blipFill>
          <a:blip r:embed="rId3"/>
          <a:stretch>
            <a:fillRect/>
          </a:stretch>
        </p:blipFill>
        <p:spPr>
          <a:xfrm>
            <a:off x="457200" y="274639"/>
            <a:ext cx="2703111" cy="1020109"/>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1048</TotalTime>
  <Words>591</Words>
  <Application>Microsoft Office PowerPoint</Application>
  <PresentationFormat>On-screen Show (4:3)</PresentationFormat>
  <Paragraphs>187</Paragraphs>
  <Slides>28</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Knights Capital Group Ltd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Selwyn Bajada</dc:creator>
  <cp:lastModifiedBy>Deborah Trengove</cp:lastModifiedBy>
  <cp:revision>12</cp:revision>
  <dcterms:created xsi:type="dcterms:W3CDTF">2015-06-05T03:04:35Z</dcterms:created>
  <dcterms:modified xsi:type="dcterms:W3CDTF">2015-06-08T23:58:14Z</dcterms:modified>
</cp:coreProperties>
</file>