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B76BF-DB63-A246-B369-AEAB0595C936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E45A2-81F5-204B-91D9-2CFCA15F61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9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8ABC-E374-5443-998B-2270FD73CEE8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EB19-3718-B949-866A-00B131C92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8ABC-E374-5443-998B-2270FD73CEE8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EB19-3718-B949-866A-00B131C92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8ABC-E374-5443-998B-2270FD73CEE8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EB19-3718-B949-866A-00B131C92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8ABC-E374-5443-998B-2270FD73CEE8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EB19-3718-B949-866A-00B131C92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8ABC-E374-5443-998B-2270FD73CEE8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EB19-3718-B949-866A-00B131C92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8ABC-E374-5443-998B-2270FD73CEE8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EB19-3718-B949-866A-00B131C92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8ABC-E374-5443-998B-2270FD73CEE8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EB19-3718-B949-866A-00B131C92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8ABC-E374-5443-998B-2270FD73CEE8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EB19-3718-B949-866A-00B131C92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8ABC-E374-5443-998B-2270FD73CEE8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EB19-3718-B949-866A-00B131C92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8ABC-E374-5443-998B-2270FD73CEE8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EB19-3718-B949-866A-00B131C92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8ABC-E374-5443-998B-2270FD73CEE8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EB19-3718-B949-866A-00B131C92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8ABC-E374-5443-998B-2270FD73CEE8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6EB19-3718-B949-866A-00B131C92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Mindfulness for Children and Adolescents</a:t>
            </a:r>
          </a:p>
          <a:p>
            <a:pPr algn="ctr">
              <a:buNone/>
            </a:pPr>
            <a:endParaRPr lang="en-US" dirty="0" smtClean="0"/>
          </a:p>
          <a:p>
            <a:pPr marL="0" indent="534988">
              <a:buAutoNum type="arabicPeriod"/>
            </a:pPr>
            <a:r>
              <a:rPr lang="en-US" dirty="0" smtClean="0"/>
              <a:t>What is mindfulness?</a:t>
            </a:r>
          </a:p>
          <a:p>
            <a:pPr marL="0" indent="534988">
              <a:buAutoNum type="arabicPeriod"/>
            </a:pPr>
            <a:r>
              <a:rPr lang="en-US" dirty="0" smtClean="0"/>
              <a:t>How can we create relevancy? </a:t>
            </a:r>
          </a:p>
          <a:p>
            <a:pPr marL="0" indent="534988">
              <a:buAutoNum type="arabicPeriod"/>
            </a:pPr>
            <a:r>
              <a:rPr lang="en-US" dirty="0" smtClean="0"/>
              <a:t>What is the evidence base?</a:t>
            </a:r>
          </a:p>
          <a:p>
            <a:pPr marL="0" indent="534988">
              <a:buAutoNum type="arabicPeriod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How can we share mindfulness using </a:t>
            </a:r>
          </a:p>
          <a:p>
            <a:pPr marL="0" indent="534988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age-appropriate language and activities? 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9"/>
            <a:ext cx="2703111" cy="1020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208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800" b="1" dirty="0" smtClean="0"/>
              <a:t>Attachment: The Four “S’s”</a:t>
            </a:r>
          </a:p>
          <a:p>
            <a:pPr algn="r">
              <a:buNone/>
            </a:pPr>
            <a:r>
              <a:rPr lang="en-US" sz="2400" dirty="0" smtClean="0"/>
              <a:t>Daniel J. Siegel, M.D. </a:t>
            </a:r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2400" dirty="0" smtClean="0"/>
              <a:t>Seen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marL="1790700" indent="0">
              <a:buNone/>
            </a:pPr>
            <a:r>
              <a:rPr lang="en-US" sz="2400" dirty="0" smtClean="0"/>
              <a:t>Soothed 						</a:t>
            </a:r>
            <a:r>
              <a:rPr lang="en-US" sz="2400" dirty="0" smtClean="0">
                <a:solidFill>
                  <a:srgbClr val="000000"/>
                </a:solidFill>
              </a:rPr>
              <a:t>Safe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9"/>
            <a:ext cx="2703111" cy="1020109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>
            <a:off x="3160311" y="3734861"/>
            <a:ext cx="2959914" cy="2109547"/>
          </a:xfrm>
          <a:prstGeom prst="triangle">
            <a:avLst>
              <a:gd name="adj" fmla="val 45962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9950" y="4865240"/>
            <a:ext cx="1147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Secure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9"/>
            <a:ext cx="2703111" cy="102010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/>
          <a:srcRect l="-74786" r="-7478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Fostering children’s natural mindfulness . . .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9"/>
            <a:ext cx="2703111" cy="1020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321" y="3236743"/>
            <a:ext cx="4358010" cy="288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>
              <a:buNone/>
            </a:pPr>
            <a:r>
              <a:rPr lang="en-US" dirty="0" smtClean="0"/>
              <a:t>Understanding the teenage brain . . 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9"/>
            <a:ext cx="2703111" cy="1020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041" y="3660656"/>
            <a:ext cx="4195508" cy="2246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690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PREFRONTAL CORTEX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High level functions: </a:t>
            </a:r>
          </a:p>
          <a:p>
            <a:pPr marL="0" indent="0">
              <a:buNone/>
            </a:pPr>
            <a:r>
              <a:rPr lang="en-US" dirty="0" smtClean="0"/>
              <a:t>Including intention to pay attention, emotional regulation, body regulation, fear modulation, decision making etc.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Does not fully mature until approximately 25yo.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9"/>
            <a:ext cx="2703111" cy="1020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865" y="1816084"/>
            <a:ext cx="1878935" cy="1944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MINDFUL LEARNING</a:t>
            </a:r>
          </a:p>
          <a:p>
            <a:pPr algn="ctr">
              <a:buNone/>
            </a:pPr>
            <a:r>
              <a:rPr lang="en-US" dirty="0" smtClean="0"/>
              <a:t>Two dimensions: </a:t>
            </a:r>
          </a:p>
          <a:p>
            <a:pPr algn="ctr">
              <a:buNone/>
            </a:pPr>
            <a:r>
              <a:rPr lang="en-US" dirty="0" smtClean="0"/>
              <a:t>Attention and self-regulation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9"/>
            <a:ext cx="2703111" cy="1020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454" y="3882563"/>
            <a:ext cx="2243600" cy="22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MENTAL GYM </a:t>
            </a:r>
          </a:p>
          <a:p>
            <a:pPr marL="0" indent="1427163">
              <a:buNone/>
            </a:pPr>
            <a:r>
              <a:rPr lang="en-US" dirty="0" smtClean="0"/>
              <a:t>Training the ‘muscle’ of attention </a:t>
            </a:r>
            <a:endParaRPr lang="en-US" b="1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400" dirty="0" smtClean="0"/>
              <a:t>Distraction  -&gt;   Notice  -&gt; 	 Let go  -&gt;</a:t>
            </a:r>
          </a:p>
          <a:p>
            <a:pPr marL="514350" indent="-514350">
              <a:buNone/>
            </a:pPr>
            <a:r>
              <a:rPr lang="en-US" dirty="0" smtClean="0"/>
              <a:t>   </a:t>
            </a:r>
            <a:r>
              <a:rPr lang="en-US" b="1" dirty="0" smtClean="0"/>
              <a:t>Focus</a:t>
            </a:r>
            <a:r>
              <a:rPr lang="en-US" dirty="0" smtClean="0"/>
              <a:t> -&gt;											  </a:t>
            </a:r>
            <a:r>
              <a:rPr lang="en-US" b="1" dirty="0" smtClean="0"/>
              <a:t>Refocus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9"/>
            <a:ext cx="2703111" cy="1020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62411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9"/>
            <a:ext cx="2703111" cy="1020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815136" y="864164"/>
            <a:ext cx="3453157" cy="6198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0067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b="1" dirty="0" smtClean="0"/>
              <a:t>TEST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indent="14288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ake a moment to pause. 				    </a:t>
            </a:r>
            <a:endParaRPr lang="en-A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14288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xhale slowly a few times. 				   </a:t>
            </a:r>
            <a:endParaRPr lang="en-A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14288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often your face, mouth, jaw. 				    </a:t>
            </a:r>
            <a:endParaRPr lang="en-A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14288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ell yourself quietly and kindly: 	             </a:t>
            </a:r>
            <a:endParaRPr lang="en-A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14288">
              <a:buNone/>
            </a:pPr>
            <a:r>
              <a:rPr lang="en-US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Right now, I’m doing the best I can.</a:t>
            </a:r>
            <a:endParaRPr lang="en-US" sz="2800" baseline="300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9"/>
            <a:ext cx="2703111" cy="1020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970" y="2386605"/>
            <a:ext cx="2232952" cy="2232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62411"/>
          </a:xfrm>
        </p:spPr>
        <p:txBody>
          <a:bodyPr/>
          <a:lstStyle/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r>
              <a:rPr lang="en-US" b="1" dirty="0" smtClean="0"/>
              <a:t>WELL-BEING</a:t>
            </a:r>
          </a:p>
          <a:p>
            <a:pPr algn="ctr">
              <a:buNone/>
            </a:pPr>
            <a:r>
              <a:rPr lang="en-US" dirty="0" smtClean="0"/>
              <a:t>A skill that can be learned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9"/>
            <a:ext cx="2703111" cy="1020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579" y="3972514"/>
            <a:ext cx="2290097" cy="2290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5521"/>
            <a:ext cx="7772400" cy="18607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Translate the scientific research into practical activities which overtime will build a toolbox of life skills.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77394"/>
            <a:ext cx="9144000" cy="1763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330" y="287287"/>
            <a:ext cx="3855676" cy="1390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62411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sz="2400" dirty="0" smtClean="0"/>
              <a:t>“</a:t>
            </a:r>
            <a:r>
              <a:rPr lang="en-US" sz="2400" i="1" dirty="0" smtClean="0"/>
              <a:t>Well-being can be learned. It is very analogous to skills training: it is through repeated practice that connections get established in the brain that support the new skill or habit.”</a:t>
            </a:r>
            <a:endParaRPr lang="en-US" sz="2400" dirty="0" smtClean="0"/>
          </a:p>
          <a:p>
            <a:pPr algn="r">
              <a:buNone/>
            </a:pPr>
            <a:r>
              <a:rPr lang="en-US" sz="2000" dirty="0" smtClean="0"/>
              <a:t>Professor Richard Davidson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9"/>
            <a:ext cx="2703111" cy="1020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90" y="4331531"/>
            <a:ext cx="1838724" cy="1931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6434"/>
          </a:xfrm>
        </p:spPr>
        <p:txBody>
          <a:bodyPr numCol="1">
            <a:normAutofit/>
          </a:bodyPr>
          <a:lstStyle/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MINDFUL WELL-BEING</a:t>
            </a:r>
            <a:endParaRPr lang="en-US" sz="2595" dirty="0" smtClean="0"/>
          </a:p>
          <a:p>
            <a:pPr algn="ctr">
              <a:buNone/>
            </a:pPr>
            <a:r>
              <a:rPr lang="en-US" sz="2800" dirty="0" smtClean="0"/>
              <a:t>Dual dynamic:</a:t>
            </a:r>
          </a:p>
          <a:p>
            <a:pPr algn="ctr">
              <a:buNone/>
            </a:pPr>
            <a:r>
              <a:rPr lang="en-US" sz="2800" dirty="0" smtClean="0"/>
              <a:t>(Emotions and Thoughts)</a:t>
            </a:r>
          </a:p>
          <a:p>
            <a:pPr algn="ctr">
              <a:buNone/>
            </a:pPr>
            <a:r>
              <a:rPr lang="en-US" sz="2800" dirty="0" smtClean="0"/>
              <a:t>Accept and manage the difficult</a:t>
            </a:r>
          </a:p>
          <a:p>
            <a:pPr algn="ctr">
              <a:buNone/>
            </a:pPr>
            <a:r>
              <a:rPr lang="en-US" sz="2800" dirty="0" smtClean="0"/>
              <a:t>Cultivate the positive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9"/>
            <a:ext cx="2703111" cy="1020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525" y="5078671"/>
            <a:ext cx="1232862" cy="1507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0275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800" dirty="0" smtClean="0"/>
              <a:t>“</a:t>
            </a:r>
            <a:r>
              <a:rPr lang="en-US" sz="2800" i="1" dirty="0" smtClean="0"/>
              <a:t>Neurons that fire together, wire together.</a:t>
            </a:r>
            <a:r>
              <a:rPr lang="en-US" sz="2800" dirty="0" smtClean="0"/>
              <a:t>”</a:t>
            </a:r>
          </a:p>
          <a:p>
            <a:pPr algn="r">
              <a:buNone/>
            </a:pPr>
            <a:r>
              <a:rPr lang="en-US" sz="2800" dirty="0" smtClean="0"/>
              <a:t>Dr Donald </a:t>
            </a:r>
            <a:r>
              <a:rPr lang="en-US" sz="2800" dirty="0" err="1" smtClean="0"/>
              <a:t>Hebb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What you pay attention to, gets stronger. </a:t>
            </a:r>
          </a:p>
          <a:p>
            <a:pPr algn="ctr">
              <a:buNone/>
            </a:pP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9"/>
            <a:ext cx="2703111" cy="1020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496" y="4795021"/>
            <a:ext cx="2170640" cy="1627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‘Take in the Good’</a:t>
            </a:r>
            <a:endParaRPr lang="en-US" dirty="0" smtClean="0"/>
          </a:p>
          <a:p>
            <a:pPr algn="ctr">
              <a:buNone/>
            </a:pPr>
            <a:r>
              <a:rPr lang="en-US" sz="2800" dirty="0" smtClean="0"/>
              <a:t>Developed by Rick Hanson, Ph.D. </a:t>
            </a:r>
          </a:p>
          <a:p>
            <a:pPr algn="r">
              <a:buNone/>
            </a:pPr>
            <a:endParaRPr lang="en-US" sz="1800" dirty="0" smtClean="0"/>
          </a:p>
          <a:p>
            <a:pPr algn="r">
              <a:buNone/>
            </a:pPr>
            <a:r>
              <a:rPr lang="en-US" sz="2400" dirty="0" smtClean="0"/>
              <a:t>See </a:t>
            </a:r>
            <a:r>
              <a:rPr lang="en-US" sz="2400" i="1" dirty="0" smtClean="0"/>
              <a:t>Hardwiring Happiness</a:t>
            </a:r>
            <a:r>
              <a:rPr lang="en-US" sz="2400" dirty="0" smtClean="0"/>
              <a:t>, 2014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9"/>
            <a:ext cx="2703111" cy="1020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114" y="4654671"/>
            <a:ext cx="1862330" cy="1241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18" y="865319"/>
            <a:ext cx="8568270" cy="50663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5707" y="2702500"/>
            <a:ext cx="37772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All the flowers of all the tomorrows are in the seeds of today.</a:t>
            </a:r>
          </a:p>
          <a:p>
            <a:pPr algn="r"/>
            <a:endParaRPr lang="en-US" dirty="0" smtClean="0">
              <a:solidFill>
                <a:schemeClr val="bg1"/>
              </a:solidFill>
            </a:endParaRP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Indian proverb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pPr algn="ctr">
              <a:buNone/>
            </a:pPr>
            <a:endParaRPr lang="en-US" dirty="0" smtClean="0">
              <a:latin typeface="Lucida Handwriting"/>
              <a:cs typeface="Lucida Handwriting"/>
            </a:endParaRPr>
          </a:p>
          <a:p>
            <a:pPr algn="ctr">
              <a:buNone/>
            </a:pPr>
            <a:r>
              <a:rPr lang="en-US" dirty="0" smtClean="0">
                <a:latin typeface="Lucida Handwriting"/>
                <a:cs typeface="Lucida Handwriting"/>
              </a:rPr>
              <a:t>Thank you</a:t>
            </a:r>
          </a:p>
          <a:p>
            <a:pPr algn="ctr">
              <a:buNone/>
            </a:pPr>
            <a:endParaRPr lang="en-US" dirty="0" smtClean="0">
              <a:latin typeface="Lucida Handwriting"/>
              <a:cs typeface="Lucida Handwriting"/>
            </a:endParaRPr>
          </a:p>
          <a:p>
            <a:pPr algn="ctr">
              <a:buNone/>
            </a:pPr>
            <a:endParaRPr lang="en-US" dirty="0" smtClean="0">
              <a:latin typeface="Lucida Handwriting"/>
              <a:cs typeface="Lucida Handwriting"/>
            </a:endParaRPr>
          </a:p>
          <a:p>
            <a:pPr algn="ctr">
              <a:buNone/>
            </a:pPr>
            <a:endParaRPr lang="en-US" dirty="0" smtClean="0">
              <a:latin typeface="Lucida Handwriting"/>
              <a:cs typeface="Lucida Handwriting"/>
            </a:endParaRPr>
          </a:p>
          <a:p>
            <a:pPr algn="ctr">
              <a:buNone/>
            </a:pPr>
            <a:endParaRPr lang="en-US" dirty="0" smtClean="0">
              <a:latin typeface="Lucida Handwriting"/>
              <a:cs typeface="Lucida Handwriting"/>
            </a:endParaRP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Fiona </a:t>
            </a:r>
            <a:r>
              <a:rPr lang="en-US" dirty="0" err="1" smtClean="0"/>
              <a:t>Gauntlett</a:t>
            </a:r>
            <a:r>
              <a:rPr lang="en-US" dirty="0" smtClean="0"/>
              <a:t> </a:t>
            </a:r>
          </a:p>
          <a:p>
            <a:pPr algn="ctr">
              <a:buNone/>
            </a:pPr>
            <a:r>
              <a:rPr lang="en-US" dirty="0" err="1" smtClean="0"/>
              <a:t>www.mindfulness-seed.com.au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0412 020 687</a:t>
            </a:r>
            <a:r>
              <a:rPr lang="en-US" dirty="0" smtClean="0">
                <a:latin typeface="Lucida Handwriting"/>
                <a:cs typeface="Lucida Handwriting"/>
              </a:rPr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9"/>
            <a:ext cx="2703111" cy="1020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150" y="3062792"/>
            <a:ext cx="1155700" cy="115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TOOLBOX</a:t>
            </a:r>
          </a:p>
          <a:p>
            <a:pPr algn="ctr">
              <a:buNone/>
            </a:pPr>
            <a:r>
              <a:rPr lang="en-US" sz="2824" dirty="0" smtClean="0"/>
              <a:t>of component skills </a:t>
            </a:r>
          </a:p>
          <a:p>
            <a:pPr algn="ctr">
              <a:buNone/>
            </a:pPr>
            <a:r>
              <a:rPr lang="en-US" sz="2824" dirty="0" smtClean="0"/>
              <a:t>learned cumulatively and </a:t>
            </a:r>
            <a:r>
              <a:rPr lang="en-US" sz="2824" dirty="0" err="1" smtClean="0"/>
              <a:t>customised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 marL="1352550" indent="-6350"/>
            <a:r>
              <a:rPr lang="en-US" sz="3027" dirty="0" smtClean="0"/>
              <a:t>Year 7: Nuts and Bolts of Attention</a:t>
            </a:r>
          </a:p>
          <a:p>
            <a:pPr marL="1352550" indent="-6350"/>
            <a:r>
              <a:rPr lang="en-US" sz="3027" dirty="0" smtClean="0"/>
              <a:t>Year 8: Character Foundation</a:t>
            </a:r>
          </a:p>
          <a:p>
            <a:pPr marL="1352550" indent="-6350"/>
            <a:r>
              <a:rPr lang="en-US" sz="3027" dirty="0" smtClean="0"/>
              <a:t>Year 9: Emotional Framework</a:t>
            </a:r>
          </a:p>
          <a:p>
            <a:pPr marL="1352550" indent="-6350"/>
            <a:r>
              <a:rPr lang="en-US" sz="3027" dirty="0" smtClean="0"/>
              <a:t>Year 10: Cognitive Windows</a:t>
            </a:r>
          </a:p>
          <a:p>
            <a:pPr marL="1352550" indent="-6350"/>
            <a:r>
              <a:rPr lang="en-US" sz="3027" dirty="0" smtClean="0"/>
              <a:t>Years 11-12: Building for Beyond </a:t>
            </a:r>
            <a:endParaRPr lang="en-US" sz="302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996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01" y="274637"/>
            <a:ext cx="7915184" cy="958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0101" y="1926133"/>
            <a:ext cx="1440000" cy="1077218"/>
          </a:xfrm>
          <a:prstGeom prst="rect">
            <a:avLst/>
          </a:prstGeom>
          <a:solidFill>
            <a:schemeClr val="bg1">
              <a:lumMod val="65000"/>
            </a:schemeClr>
          </a:solidFill>
          <a:ln w="76200" cmpd="sng">
            <a:solidFill>
              <a:schemeClr val="bg1"/>
            </a:solidFill>
          </a:ln>
          <a:effectLst>
            <a:outerShdw blurRad="152400" dist="101600" dir="5400000" rotWithShape="0">
              <a:prstClr val="black">
                <a:alpha val="59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1.</a:t>
            </a:r>
          </a:p>
          <a:p>
            <a:pPr algn="ctr"/>
            <a:r>
              <a:rPr lang="en-US" sz="1600" dirty="0" smtClean="0"/>
              <a:t>Understand</a:t>
            </a:r>
          </a:p>
          <a:p>
            <a:pPr algn="ctr"/>
            <a:r>
              <a:rPr lang="en-US" sz="1600" dirty="0" smtClean="0"/>
              <a:t>the role of</a:t>
            </a:r>
          </a:p>
          <a:p>
            <a:pPr algn="ctr"/>
            <a:r>
              <a:rPr lang="en-US" sz="1600" dirty="0" smtClean="0"/>
              <a:t>emotions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61142" y="1915248"/>
            <a:ext cx="1511999" cy="1077218"/>
          </a:xfrm>
          <a:prstGeom prst="rect">
            <a:avLst/>
          </a:prstGeom>
          <a:solidFill>
            <a:schemeClr val="bg1">
              <a:lumMod val="65000"/>
            </a:schemeClr>
          </a:solidFill>
          <a:ln w="76200" cmpd="sng">
            <a:solidFill>
              <a:schemeClr val="bg1"/>
            </a:solidFill>
          </a:ln>
          <a:effectLst>
            <a:outerShdw blurRad="152400" dist="101600" dir="5400000" rotWithShape="0">
              <a:prstClr val="black">
                <a:alpha val="59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2.</a:t>
            </a:r>
          </a:p>
          <a:p>
            <a:pPr algn="ctr"/>
            <a:r>
              <a:rPr lang="en-US" sz="1600" dirty="0" smtClean="0"/>
              <a:t>Increase</a:t>
            </a:r>
          </a:p>
          <a:p>
            <a:pPr algn="ctr"/>
            <a:r>
              <a:rPr lang="en-US" sz="1600" dirty="0" smtClean="0"/>
              <a:t>awareness of </a:t>
            </a:r>
          </a:p>
          <a:p>
            <a:pPr algn="ctr"/>
            <a:r>
              <a:rPr lang="en-US" sz="1600" dirty="0" smtClean="0"/>
              <a:t>your emotions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39357" y="1920550"/>
            <a:ext cx="1440000" cy="1077218"/>
          </a:xfrm>
          <a:prstGeom prst="rect">
            <a:avLst/>
          </a:prstGeom>
          <a:solidFill>
            <a:schemeClr val="bg1">
              <a:lumMod val="65000"/>
            </a:schemeClr>
          </a:solidFill>
          <a:ln w="76200" cmpd="sng">
            <a:solidFill>
              <a:schemeClr val="bg1"/>
            </a:solidFill>
          </a:ln>
          <a:effectLst>
            <a:outerShdw blurRad="152400" dist="101600" dir="5400000" rotWithShape="0">
              <a:prstClr val="black">
                <a:alpha val="59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3.</a:t>
            </a:r>
          </a:p>
          <a:p>
            <a:pPr algn="ctr"/>
            <a:r>
              <a:rPr lang="en-US" sz="1600" dirty="0" smtClean="0"/>
              <a:t>Accept</a:t>
            </a:r>
          </a:p>
          <a:p>
            <a:pPr algn="ctr"/>
            <a:r>
              <a:rPr lang="en-US" sz="1600" dirty="0" smtClean="0"/>
              <a:t>your </a:t>
            </a:r>
          </a:p>
          <a:p>
            <a:pPr algn="ctr"/>
            <a:r>
              <a:rPr lang="en-US" sz="1600" dirty="0" smtClean="0"/>
              <a:t>emotions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17786" y="1915248"/>
            <a:ext cx="1440000" cy="1077218"/>
          </a:xfrm>
          <a:prstGeom prst="rect">
            <a:avLst/>
          </a:prstGeom>
          <a:solidFill>
            <a:schemeClr val="bg1">
              <a:lumMod val="65000"/>
            </a:schemeClr>
          </a:solidFill>
          <a:ln w="76200" cmpd="sng">
            <a:solidFill>
              <a:schemeClr val="bg1"/>
            </a:solidFill>
          </a:ln>
          <a:effectLst>
            <a:outerShdw blurRad="152400" dist="101600" dir="5400000" rotWithShape="0">
              <a:prstClr val="black">
                <a:alpha val="59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4.</a:t>
            </a:r>
          </a:p>
          <a:p>
            <a:pPr algn="ctr"/>
            <a:r>
              <a:rPr lang="en-US" sz="1600" dirty="0" err="1" smtClean="0"/>
              <a:t>Recognise</a:t>
            </a:r>
            <a:endParaRPr lang="en-US" sz="1600" dirty="0" smtClean="0"/>
          </a:p>
          <a:p>
            <a:pPr algn="ctr"/>
            <a:r>
              <a:rPr lang="en-US" sz="1600" dirty="0" smtClean="0"/>
              <a:t>resistance </a:t>
            </a:r>
            <a:endParaRPr lang="en-US" dirty="0"/>
          </a:p>
          <a:p>
            <a:pPr algn="ctr"/>
            <a:endParaRPr lang="en-US" sz="16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7105285" y="1911479"/>
            <a:ext cx="1440000" cy="1077218"/>
          </a:xfrm>
          <a:prstGeom prst="rect">
            <a:avLst/>
          </a:prstGeom>
          <a:solidFill>
            <a:schemeClr val="bg1">
              <a:lumMod val="65000"/>
            </a:schemeClr>
          </a:solidFill>
          <a:ln w="76200" cmpd="sng">
            <a:solidFill>
              <a:schemeClr val="bg1"/>
            </a:solidFill>
          </a:ln>
          <a:effectLst>
            <a:outerShdw blurRad="152400" dist="101600" dir="5400000" rotWithShape="0">
              <a:prstClr val="black">
                <a:alpha val="59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5.</a:t>
            </a:r>
          </a:p>
          <a:p>
            <a:pPr algn="ctr"/>
            <a:r>
              <a:rPr lang="en-US" sz="1600" dirty="0" smtClean="0"/>
              <a:t>Cultivate</a:t>
            </a:r>
          </a:p>
          <a:p>
            <a:pPr algn="ctr"/>
            <a:r>
              <a:rPr lang="en-US" sz="1600" dirty="0" smtClean="0"/>
              <a:t>positive </a:t>
            </a:r>
          </a:p>
          <a:p>
            <a:pPr algn="ctr"/>
            <a:r>
              <a:rPr lang="en-US" sz="1600" dirty="0" smtClean="0"/>
              <a:t>emotions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5786" y="153307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Term 1: Awareness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30101" y="3493685"/>
            <a:ext cx="1440000" cy="1077218"/>
          </a:xfrm>
          <a:prstGeom prst="rect">
            <a:avLst/>
          </a:prstGeom>
          <a:solidFill>
            <a:schemeClr val="bg1">
              <a:lumMod val="65000"/>
            </a:schemeClr>
          </a:solidFill>
          <a:ln w="76200" cmpd="sng">
            <a:solidFill>
              <a:schemeClr val="bg1"/>
            </a:solidFill>
          </a:ln>
          <a:effectLst>
            <a:outerShdw blurRad="152400" dist="101600" dir="5400000" rotWithShape="0">
              <a:prstClr val="black">
                <a:alpha val="59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1.</a:t>
            </a:r>
          </a:p>
          <a:p>
            <a:pPr algn="ctr"/>
            <a:r>
              <a:rPr lang="en-US" sz="1600" dirty="0" smtClean="0"/>
              <a:t>Manage</a:t>
            </a:r>
          </a:p>
          <a:p>
            <a:pPr algn="ctr"/>
            <a:r>
              <a:rPr lang="en-US" sz="1600" dirty="0" smtClean="0"/>
              <a:t>difficult</a:t>
            </a:r>
          </a:p>
          <a:p>
            <a:pPr algn="ctr"/>
            <a:r>
              <a:rPr lang="en-US" sz="1600" dirty="0" smtClean="0"/>
              <a:t>emotions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61142" y="3482800"/>
            <a:ext cx="1511999" cy="1077218"/>
          </a:xfrm>
          <a:prstGeom prst="rect">
            <a:avLst/>
          </a:prstGeom>
          <a:solidFill>
            <a:schemeClr val="bg1">
              <a:lumMod val="65000"/>
            </a:schemeClr>
          </a:solidFill>
          <a:ln w="76200" cmpd="sng">
            <a:solidFill>
              <a:schemeClr val="bg1"/>
            </a:solidFill>
          </a:ln>
          <a:effectLst>
            <a:outerShdw blurRad="152400" dist="101600" dir="5400000" rotWithShape="0">
              <a:prstClr val="black">
                <a:alpha val="59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2.</a:t>
            </a:r>
          </a:p>
          <a:p>
            <a:pPr algn="ctr"/>
            <a:r>
              <a:rPr lang="en-US" sz="1600" dirty="0" smtClean="0"/>
              <a:t>Explore</a:t>
            </a:r>
          </a:p>
          <a:p>
            <a:pPr algn="ctr"/>
            <a:r>
              <a:rPr lang="en-US" sz="1600" dirty="0" smtClean="0"/>
              <a:t>self-regulation</a:t>
            </a:r>
          </a:p>
          <a:p>
            <a:pPr algn="ctr"/>
            <a:r>
              <a:rPr lang="en-US" sz="1600" dirty="0" smtClean="0"/>
              <a:t>strategies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39357" y="3488102"/>
            <a:ext cx="1440000" cy="1077218"/>
          </a:xfrm>
          <a:prstGeom prst="rect">
            <a:avLst/>
          </a:prstGeom>
          <a:solidFill>
            <a:schemeClr val="bg1">
              <a:lumMod val="65000"/>
            </a:schemeClr>
          </a:solidFill>
          <a:ln w="76200" cmpd="sng">
            <a:solidFill>
              <a:schemeClr val="bg1"/>
            </a:solidFill>
          </a:ln>
          <a:effectLst>
            <a:outerShdw blurRad="152400" dist="101600" dir="5400000" rotWithShape="0">
              <a:prstClr val="black">
                <a:alpha val="59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3.</a:t>
            </a:r>
          </a:p>
          <a:p>
            <a:pPr algn="ctr"/>
            <a:r>
              <a:rPr lang="en-US" sz="1600" dirty="0" smtClean="0"/>
              <a:t>Control</a:t>
            </a:r>
          </a:p>
          <a:p>
            <a:pPr algn="ctr"/>
            <a:r>
              <a:rPr lang="en-US" sz="1600" dirty="0" smtClean="0"/>
              <a:t>unhelpful</a:t>
            </a:r>
          </a:p>
          <a:p>
            <a:pPr algn="ctr"/>
            <a:r>
              <a:rPr lang="en-US" sz="1600" dirty="0" smtClean="0"/>
              <a:t>impulses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17786" y="3482800"/>
            <a:ext cx="1440000" cy="1077218"/>
          </a:xfrm>
          <a:prstGeom prst="rect">
            <a:avLst/>
          </a:prstGeom>
          <a:solidFill>
            <a:schemeClr val="bg1">
              <a:lumMod val="65000"/>
            </a:schemeClr>
          </a:solidFill>
          <a:ln w="76200" cmpd="sng">
            <a:solidFill>
              <a:schemeClr val="bg1"/>
            </a:solidFill>
          </a:ln>
          <a:effectLst>
            <a:outerShdw blurRad="152400" dist="101600" dir="5400000" rotWithShape="0">
              <a:prstClr val="black">
                <a:alpha val="59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4.</a:t>
            </a:r>
          </a:p>
          <a:p>
            <a:pPr algn="ctr"/>
            <a:r>
              <a:rPr lang="en-US" sz="1600" dirty="0" smtClean="0"/>
              <a:t>Cultivate</a:t>
            </a:r>
          </a:p>
          <a:p>
            <a:pPr algn="ctr"/>
            <a:r>
              <a:rPr lang="en-US" sz="1600" dirty="0" smtClean="0"/>
              <a:t>positive</a:t>
            </a:r>
          </a:p>
          <a:p>
            <a:pPr algn="ctr"/>
            <a:r>
              <a:rPr lang="en-US" sz="1600" dirty="0" smtClean="0"/>
              <a:t>emotions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05285" y="3479031"/>
            <a:ext cx="1440000" cy="1077218"/>
          </a:xfrm>
          <a:prstGeom prst="rect">
            <a:avLst/>
          </a:prstGeom>
          <a:solidFill>
            <a:schemeClr val="bg1">
              <a:lumMod val="65000"/>
            </a:schemeClr>
          </a:solidFill>
          <a:ln w="76200" cmpd="sng">
            <a:solidFill>
              <a:schemeClr val="bg1"/>
            </a:solidFill>
          </a:ln>
          <a:effectLst>
            <a:outerShdw blurRad="152400" dist="101600" dir="5400000" rotWithShape="0">
              <a:prstClr val="black">
                <a:alpha val="59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5.</a:t>
            </a:r>
          </a:p>
          <a:p>
            <a:pPr algn="ctr"/>
            <a:r>
              <a:rPr lang="en-US" sz="1600" dirty="0" smtClean="0"/>
              <a:t>Be</a:t>
            </a:r>
          </a:p>
          <a:p>
            <a:pPr algn="ctr"/>
            <a:r>
              <a:rPr lang="en-US" sz="1600" dirty="0" smtClean="0"/>
              <a:t>your own </a:t>
            </a:r>
          </a:p>
          <a:p>
            <a:pPr algn="ctr"/>
            <a:r>
              <a:rPr lang="en-US" sz="1600" dirty="0" smtClean="0"/>
              <a:t>good friend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45786" y="307341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Term 2: Autonomy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30101" y="5179164"/>
            <a:ext cx="1440000" cy="1077218"/>
          </a:xfrm>
          <a:prstGeom prst="rect">
            <a:avLst/>
          </a:prstGeom>
          <a:solidFill>
            <a:schemeClr val="bg1">
              <a:lumMod val="65000"/>
            </a:schemeClr>
          </a:solidFill>
          <a:ln w="76200" cmpd="sng">
            <a:solidFill>
              <a:schemeClr val="bg1"/>
            </a:solidFill>
          </a:ln>
          <a:effectLst>
            <a:outerShdw blurRad="152400" dist="101600" dir="5400000" rotWithShape="0">
              <a:prstClr val="black">
                <a:alpha val="59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1.</a:t>
            </a:r>
          </a:p>
          <a:p>
            <a:pPr algn="ctr"/>
            <a:r>
              <a:rPr lang="en-US" sz="1600" dirty="0" smtClean="0"/>
              <a:t>Understand</a:t>
            </a:r>
          </a:p>
          <a:p>
            <a:pPr algn="ctr"/>
            <a:r>
              <a:rPr lang="en-US" sz="1600" dirty="0" smtClean="0"/>
              <a:t>resilience</a:t>
            </a:r>
          </a:p>
          <a:p>
            <a:pPr algn="ctr"/>
            <a:r>
              <a:rPr lang="en-US" sz="1600" dirty="0" smtClean="0"/>
              <a:t>as a skill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61142" y="5168279"/>
            <a:ext cx="1511999" cy="1077218"/>
          </a:xfrm>
          <a:prstGeom prst="rect">
            <a:avLst/>
          </a:prstGeom>
          <a:solidFill>
            <a:schemeClr val="bg1">
              <a:lumMod val="65000"/>
            </a:schemeClr>
          </a:solidFill>
          <a:ln w="76200" cmpd="sng">
            <a:solidFill>
              <a:schemeClr val="bg1"/>
            </a:solidFill>
          </a:ln>
          <a:effectLst>
            <a:outerShdw blurRad="152400" dist="101600" dir="5400000" rotWithShape="0">
              <a:prstClr val="black">
                <a:alpha val="59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2.</a:t>
            </a:r>
          </a:p>
          <a:p>
            <a:pPr algn="ctr"/>
            <a:r>
              <a:rPr lang="en-US" sz="1600" dirty="0" smtClean="0"/>
              <a:t>Explore</a:t>
            </a:r>
          </a:p>
          <a:p>
            <a:pPr algn="ctr"/>
            <a:r>
              <a:rPr lang="en-US" sz="1600" dirty="0" smtClean="0"/>
              <a:t>external and </a:t>
            </a:r>
          </a:p>
          <a:p>
            <a:pPr algn="ctr"/>
            <a:r>
              <a:rPr lang="en-US" sz="1600" dirty="0" smtClean="0"/>
              <a:t>internal factors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39357" y="5173581"/>
            <a:ext cx="1440000" cy="1077218"/>
          </a:xfrm>
          <a:prstGeom prst="rect">
            <a:avLst/>
          </a:prstGeom>
          <a:solidFill>
            <a:schemeClr val="bg1">
              <a:lumMod val="65000"/>
            </a:schemeClr>
          </a:solidFill>
          <a:ln w="76200" cmpd="sng">
            <a:solidFill>
              <a:schemeClr val="bg1"/>
            </a:solidFill>
          </a:ln>
          <a:effectLst>
            <a:outerShdw blurRad="152400" dist="101600" dir="5400000" rotWithShape="0">
              <a:prstClr val="black">
                <a:alpha val="59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3.</a:t>
            </a:r>
          </a:p>
          <a:p>
            <a:pPr algn="ctr"/>
            <a:r>
              <a:rPr lang="en-US" sz="1600" dirty="0" err="1" smtClean="0"/>
              <a:t>Recognise</a:t>
            </a:r>
            <a:endParaRPr lang="en-US" sz="1600" dirty="0" smtClean="0"/>
          </a:p>
          <a:p>
            <a:pPr algn="ctr"/>
            <a:r>
              <a:rPr lang="en-US" sz="1600" dirty="0" smtClean="0"/>
              <a:t>memory</a:t>
            </a:r>
          </a:p>
          <a:p>
            <a:pPr algn="ctr"/>
            <a:r>
              <a:rPr lang="en-US" sz="1600" dirty="0" smtClean="0"/>
              <a:t>is recreated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17786" y="5168279"/>
            <a:ext cx="1440000" cy="1077218"/>
          </a:xfrm>
          <a:prstGeom prst="rect">
            <a:avLst/>
          </a:prstGeom>
          <a:solidFill>
            <a:schemeClr val="bg1">
              <a:lumMod val="65000"/>
            </a:schemeClr>
          </a:solidFill>
          <a:ln w="76200" cmpd="sng">
            <a:solidFill>
              <a:schemeClr val="bg1"/>
            </a:solidFill>
          </a:ln>
          <a:effectLst>
            <a:outerShdw blurRad="152400" dist="101600" dir="5400000" rotWithShape="0">
              <a:prstClr val="black">
                <a:alpha val="59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4.</a:t>
            </a:r>
          </a:p>
          <a:p>
            <a:pPr algn="ctr"/>
            <a:r>
              <a:rPr lang="en-US" sz="1600" dirty="0" smtClean="0"/>
              <a:t>Activate</a:t>
            </a:r>
          </a:p>
          <a:p>
            <a:pPr algn="ctr"/>
            <a:r>
              <a:rPr lang="en-US" sz="1600" dirty="0" smtClean="0"/>
              <a:t>agency</a:t>
            </a:r>
          </a:p>
          <a:p>
            <a:pPr algn="ctr"/>
            <a:r>
              <a:rPr lang="en-US" sz="1600" dirty="0" smtClean="0"/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05285" y="5179164"/>
            <a:ext cx="1440000" cy="1077218"/>
          </a:xfrm>
          <a:prstGeom prst="rect">
            <a:avLst/>
          </a:prstGeom>
          <a:solidFill>
            <a:schemeClr val="bg1">
              <a:lumMod val="65000"/>
            </a:schemeClr>
          </a:solidFill>
          <a:ln w="76200" cmpd="sng">
            <a:solidFill>
              <a:schemeClr val="bg1"/>
            </a:solidFill>
          </a:ln>
          <a:effectLst>
            <a:outerShdw blurRad="152400" dist="101600" dir="5400000" rotWithShape="0">
              <a:prstClr val="black">
                <a:alpha val="59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5.</a:t>
            </a:r>
          </a:p>
          <a:p>
            <a:pPr algn="ctr"/>
            <a:r>
              <a:rPr lang="en-US" sz="1600" dirty="0" smtClean="0"/>
              <a:t>Cultivate</a:t>
            </a:r>
          </a:p>
          <a:p>
            <a:pPr algn="ctr"/>
            <a:r>
              <a:rPr lang="en-US" sz="1600" dirty="0" smtClean="0"/>
              <a:t>self-care </a:t>
            </a:r>
            <a:endParaRPr lang="en-US" dirty="0"/>
          </a:p>
          <a:p>
            <a:pPr algn="ctr"/>
            <a:endParaRPr lang="en-US" sz="16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945786" y="4758889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Term 3: Resilience 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449488" y="1233487"/>
            <a:ext cx="4508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   </a:t>
            </a:r>
            <a:r>
              <a:rPr lang="en-US" b="1" dirty="0" smtClean="0"/>
              <a:t>YEAR 9: EMOTIONAL FRAMEWORK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PEDAGOGY: </a:t>
            </a:r>
          </a:p>
          <a:p>
            <a:pPr algn="ctr">
              <a:buNone/>
            </a:pPr>
            <a:r>
              <a:rPr lang="en-US" b="1" dirty="0" smtClean="0"/>
              <a:t>Small</a:t>
            </a:r>
            <a:r>
              <a:rPr lang="en-US" dirty="0" smtClean="0"/>
              <a:t> </a:t>
            </a:r>
            <a:r>
              <a:rPr lang="en-US" sz="2800" dirty="0" smtClean="0"/>
              <a:t>moments of awareness</a:t>
            </a:r>
            <a:r>
              <a:rPr lang="en-US" sz="2800" b="1" dirty="0" smtClean="0"/>
              <a:t> </a:t>
            </a:r>
            <a:r>
              <a:rPr lang="en-US" sz="2800" dirty="0" smtClean="0"/>
              <a:t>repeated </a:t>
            </a:r>
            <a:r>
              <a:rPr lang="en-US" b="1" dirty="0" smtClean="0"/>
              <a:t>Often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996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9"/>
            <a:ext cx="2703111" cy="1020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252" y="1915309"/>
            <a:ext cx="2969760" cy="3783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400" b="1" dirty="0" smtClean="0"/>
              <a:t>Mindful Punctuation Marks:</a:t>
            </a:r>
          </a:p>
          <a:p>
            <a:pPr marL="0" indent="0" algn="ctr">
              <a:buNone/>
            </a:pPr>
            <a:r>
              <a:rPr lang="en-US" sz="2400" dirty="0" smtClean="0"/>
              <a:t>A brief of moment of pause. 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i="1" dirty="0" smtClean="0"/>
              <a:t>Like a breath between words, </a:t>
            </a:r>
          </a:p>
          <a:p>
            <a:pPr marL="0" indent="0" algn="ctr">
              <a:buNone/>
            </a:pPr>
            <a:r>
              <a:rPr lang="en-US" sz="2400" i="1" dirty="0" smtClean="0"/>
              <a:t>mindfulness can be a breath between activities.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9"/>
            <a:ext cx="2703111" cy="1020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312" y="4885439"/>
            <a:ext cx="2568994" cy="1580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800" dirty="0" err="1" smtClean="0"/>
              <a:t>www.headspace.com</a:t>
            </a:r>
            <a:r>
              <a:rPr lang="en-US" sz="2800" dirty="0" smtClean="0"/>
              <a:t>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800" dirty="0" err="1" smtClean="0"/>
              <a:t>www.smilingmind.com.au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9"/>
            <a:ext cx="2703111" cy="1020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764" y="1906728"/>
            <a:ext cx="4089400" cy="199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0725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“</a:t>
            </a:r>
            <a:r>
              <a:rPr lang="en-US" i="1" dirty="0" smtClean="0"/>
              <a:t>Attention is the . . . purest form of generosity.</a:t>
            </a:r>
            <a:r>
              <a:rPr lang="en-US" dirty="0" smtClean="0"/>
              <a:t>” </a:t>
            </a:r>
          </a:p>
          <a:p>
            <a:pPr marL="0" indent="0" algn="r">
              <a:buNone/>
            </a:pPr>
            <a:r>
              <a:rPr lang="en-US" dirty="0" smtClean="0"/>
              <a:t>Simone Weil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9"/>
            <a:ext cx="2703111" cy="1020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975" y="4160862"/>
            <a:ext cx="2884039" cy="1923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455</Words>
  <Application>Microsoft Office PowerPoint</Application>
  <PresentationFormat>On-screen Show (4:3)</PresentationFormat>
  <Paragraphs>189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Lucida Handwriting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Knights Capital Group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Selwyn Bajada</dc:creator>
  <cp:lastModifiedBy>Deborah Trengove</cp:lastModifiedBy>
  <cp:revision>12</cp:revision>
  <dcterms:created xsi:type="dcterms:W3CDTF">2015-06-05T03:06:17Z</dcterms:created>
  <dcterms:modified xsi:type="dcterms:W3CDTF">2015-06-08T23:57:55Z</dcterms:modified>
</cp:coreProperties>
</file>