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338" r:id="rId4"/>
    <p:sldId id="258" r:id="rId5"/>
    <p:sldId id="306" r:id="rId6"/>
    <p:sldId id="263" r:id="rId7"/>
    <p:sldId id="308" r:id="rId8"/>
    <p:sldId id="307" r:id="rId9"/>
    <p:sldId id="260" r:id="rId10"/>
    <p:sldId id="266" r:id="rId11"/>
    <p:sldId id="309" r:id="rId12"/>
    <p:sldId id="311" r:id="rId13"/>
    <p:sldId id="264" r:id="rId14"/>
    <p:sldId id="312" r:id="rId15"/>
    <p:sldId id="265" r:id="rId16"/>
    <p:sldId id="313" r:id="rId17"/>
    <p:sldId id="316" r:id="rId18"/>
    <p:sldId id="317" r:id="rId19"/>
    <p:sldId id="315" r:id="rId20"/>
    <p:sldId id="318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6" r:id="rId32"/>
    <p:sldId id="331" r:id="rId33"/>
    <p:sldId id="342" r:id="rId34"/>
    <p:sldId id="339" r:id="rId35"/>
    <p:sldId id="340" r:id="rId36"/>
    <p:sldId id="332" r:id="rId37"/>
    <p:sldId id="335" r:id="rId38"/>
    <p:sldId id="333" r:id="rId39"/>
    <p:sldId id="337" r:id="rId40"/>
    <p:sldId id="341" r:id="rId41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1410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70377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4440DBC8-4EA2-3D46-9DDD-B4BEFE883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242925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TEEN SLEEP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3800" dirty="0" smtClean="0">
                <a:solidFill>
                  <a:srgbClr val="535353"/>
                </a:solidFill>
              </a:rPr>
              <a:t>.</a:t>
            </a:r>
            <a:endParaRPr sz="3800" dirty="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CONSOLIDATE YOUR MEMORY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r-TEENS-AND-SLEEP-large5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498"/>
            <a:ext cx="13004800" cy="542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MENTAL HEALTH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6" name="Picture 5" descr="3441522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64" y="232760"/>
            <a:ext cx="10026572" cy="68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635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.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6" name="Picture 5" descr="sampl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90"/>
            <a:ext cx="13004800" cy="86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956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400" dirty="0">
                <a:solidFill>
                  <a:schemeClr val="tx2"/>
                </a:solidFill>
              </a:rPr>
              <a:t>Lower levels of depression and anxiety.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400" dirty="0">
                <a:solidFill>
                  <a:schemeClr val="tx2"/>
                </a:solidFill>
              </a:rPr>
              <a:t>Better overall moods.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400" dirty="0">
                <a:solidFill>
                  <a:schemeClr val="tx2"/>
                </a:solidFill>
              </a:rPr>
              <a:t>Lower propensity for risk-taking </a:t>
            </a:r>
            <a:r>
              <a:rPr lang="en-US" sz="4400" dirty="0" smtClean="0">
                <a:solidFill>
                  <a:schemeClr val="tx2"/>
                </a:solidFill>
              </a:rPr>
              <a:t>behavior.</a:t>
            </a:r>
            <a:endParaRPr lang="en-US" sz="4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400" dirty="0">
                <a:solidFill>
                  <a:schemeClr val="tx2"/>
                </a:solidFill>
              </a:rPr>
              <a:t>Lower incidence of drug and alcohol abuse.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A study of 20,000 17-24 year olds in W.A. found those getting 5-6 hours sleep a night were far more likely to have mental health problems</a:t>
            </a:r>
          </a:p>
          <a:p>
            <a:pPr eaLnBrk="1" hangingPunct="1"/>
            <a:r>
              <a:rPr lang="en-US" sz="44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A study of 15,000 American teenagers found those going to bed after midnight were 24% more likely to suffer from depression than those in bed at 10pm</a:t>
            </a:r>
          </a:p>
        </p:txBody>
      </p:sp>
    </p:spTree>
    <p:extLst>
      <p:ext uri="{BB962C8B-B14F-4D97-AF65-F5344CB8AC3E}">
        <p14:creationId xmlns:p14="http://schemas.microsoft.com/office/powerpoint/2010/main" val="5961363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SLEEP VS HOMEWORK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>
                <a:solidFill>
                  <a:schemeClr val="tx2"/>
                </a:solidFill>
                <a:ea typeface="ＭＳ Ｐゴシック" charset="0"/>
              </a:rPr>
              <a:t>more homework = less sleep</a:t>
            </a:r>
            <a:br>
              <a:rPr lang="en-US" sz="4000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sz="4000" dirty="0">
                <a:solidFill>
                  <a:schemeClr val="tx2"/>
                </a:solidFill>
                <a:ea typeface="ＭＳ Ｐゴシック" charset="0"/>
              </a:rPr>
              <a:t>				but</a:t>
            </a:r>
            <a:br>
              <a:rPr lang="en-US" sz="4000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sz="4000" dirty="0">
                <a:solidFill>
                  <a:schemeClr val="tx2"/>
                </a:solidFill>
                <a:ea typeface="ＭＳ Ｐゴシック" charset="0"/>
              </a:rPr>
              <a:t>more sleep = less homework</a:t>
            </a:r>
            <a:br>
              <a:rPr lang="en-US" sz="4000" dirty="0">
                <a:solidFill>
                  <a:schemeClr val="tx2"/>
                </a:solidFill>
                <a:ea typeface="ＭＳ Ｐゴシック" charset="0"/>
              </a:rPr>
            </a:br>
            <a:endParaRPr lang="en-US" sz="4000" dirty="0">
              <a:solidFill>
                <a:schemeClr val="tx2"/>
              </a:solidFill>
              <a:ea typeface="ＭＳ Ｐゴシック" charset="0"/>
            </a:endParaRPr>
          </a:p>
        </p:txBody>
      </p:sp>
      <p:pic>
        <p:nvPicPr>
          <p:cNvPr id="2" name="Picture 1" descr="in-the-battle-of-sleep-vs-homework-sleep-wins-ev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64" y="2866127"/>
            <a:ext cx="6328229" cy="63282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762000" y="1137446"/>
            <a:ext cx="11468100" cy="78414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PHASE 1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Coffee and Chocolate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11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PHASE 2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I’ll get up early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1100" dirty="0">
                <a:solidFill>
                  <a:schemeClr val="tx2"/>
                </a:solidFill>
              </a:rPr>
              <a:t>.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PHASE 3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Who needs sleep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11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PHASE 4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I’ll do it tomorrow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1100" dirty="0">
                <a:solidFill>
                  <a:schemeClr val="tx2"/>
                </a:solidFill>
              </a:rPr>
              <a:t>.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PHASE 5</a:t>
            </a:r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The dog ate my homework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45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Picture 1" descr="article-2238237-16354E6A000005DC-889_634x5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474134"/>
            <a:ext cx="10379004" cy="87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sport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5600" y="2692400"/>
            <a:ext cx="12293600" cy="47957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Improved Skill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Speed Strength and Endurance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Build Muscle Mass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Mental toughness and focus</a:t>
            </a:r>
          </a:p>
        </p:txBody>
      </p:sp>
    </p:spTree>
    <p:extLst>
      <p:ext uri="{BB962C8B-B14F-4D97-AF65-F5344CB8AC3E}">
        <p14:creationId xmlns:p14="http://schemas.microsoft.com/office/powerpoint/2010/main" val="9649887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.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7" name="Picture 6" descr="weight-lifting-exerci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48"/>
            <a:ext cx="13004800" cy="86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724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THE PROBLEM IS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Teenagers need 9 to 10 hours sleep.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Teenagers get 7 to 8 hours sleep, some even less.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Teenagers need more sleep than children or adults.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Teenagers produce melatonin later in the night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THE SLEEP DIET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5600" y="2692400"/>
            <a:ext cx="12293600" cy="47957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Tired bodies and brains crave more calories.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Lack of sleep affects metabolism by changing levels of appetite regulating hormones such as </a:t>
            </a:r>
            <a:r>
              <a:rPr lang="en-US" sz="4800" dirty="0" err="1">
                <a:solidFill>
                  <a:schemeClr val="tx2"/>
                </a:solidFill>
              </a:rPr>
              <a:t>leptin</a:t>
            </a:r>
            <a:r>
              <a:rPr lang="en-US" sz="4800" dirty="0">
                <a:solidFill>
                  <a:schemeClr val="tx2"/>
                </a:solidFill>
              </a:rPr>
              <a:t> and ghrelin.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A recent study shows…</a:t>
            </a:r>
          </a:p>
        </p:txBody>
      </p:sp>
    </p:spTree>
    <p:extLst>
      <p:ext uri="{BB962C8B-B14F-4D97-AF65-F5344CB8AC3E}">
        <p14:creationId xmlns:p14="http://schemas.microsoft.com/office/powerpoint/2010/main" val="29965928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THE SLEEP DIET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5600" y="2692400"/>
            <a:ext cx="12293600" cy="47957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chemeClr val="tx2"/>
                </a:solidFill>
              </a:rPr>
              <a:t>Teens who slept less than 8 hours a day consumed, on average, 1,968 calories a </a:t>
            </a:r>
            <a:r>
              <a:rPr lang="en-US" sz="4800" dirty="0" smtClean="0">
                <a:solidFill>
                  <a:schemeClr val="tx2"/>
                </a:solidFill>
              </a:rPr>
              <a:t>day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dirty="0" smtClean="0">
                <a:solidFill>
                  <a:schemeClr val="tx2"/>
                </a:solidFill>
              </a:rPr>
              <a:t>Teens </a:t>
            </a:r>
            <a:r>
              <a:rPr lang="en-US" sz="4800" dirty="0">
                <a:solidFill>
                  <a:schemeClr val="tx2"/>
                </a:solidFill>
              </a:rPr>
              <a:t>who slept 8 hours or more  consumed about 1,723 calories a day.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chemeClr val="tx2"/>
                </a:solidFill>
              </a:rPr>
              <a:t>Sleep deprived teens consumed more calories from fat.</a:t>
            </a:r>
          </a:p>
        </p:txBody>
      </p:sp>
    </p:spTree>
    <p:extLst>
      <p:ext uri="{BB962C8B-B14F-4D97-AF65-F5344CB8AC3E}">
        <p14:creationId xmlns:p14="http://schemas.microsoft.com/office/powerpoint/2010/main" val="22504910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242925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HOW MUCH SLEEP ARE YOU GETTING?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3800" dirty="0" smtClean="0">
                <a:solidFill>
                  <a:srgbClr val="535353"/>
                </a:solidFill>
              </a:rPr>
              <a:t>.</a:t>
            </a:r>
            <a:endParaRPr sz="3800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827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SLEEPING PROBLEMS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6" name="Picture 5" descr="article-1239859-07BC9519000005DC-792_468x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7" y="275807"/>
            <a:ext cx="11486112" cy="701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0462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6600" cap="all" dirty="0" smtClean="0">
                <a:solidFill>
                  <a:srgbClr val="535353"/>
                </a:solidFill>
              </a:rPr>
              <a:t>CAUSES OF SLEEP DEPRIVATION</a:t>
            </a:r>
            <a:endParaRPr sz="6600" cap="all" dirty="0">
              <a:solidFill>
                <a:srgbClr val="535353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5600" y="2692399"/>
            <a:ext cx="12293600" cy="6520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Over-scheduling.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Over-stimulation - too much white/screen light effects Melatonin levels - sleep cycles are set by light coming into eyes.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Lack of routine - late night weekends are like jetlag.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Self-perpetuating cycle (cortisol production)</a:t>
            </a:r>
            <a:r>
              <a:rPr lang="en-US" sz="48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Technology - Phones and Computers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4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935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409750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i="1" cap="all" dirty="0" smtClean="0">
                <a:solidFill>
                  <a:srgbClr val="535353"/>
                </a:solidFill>
              </a:rPr>
              <a:t>“I’m so good at sleeping I can do it with my eyes closed”</a:t>
            </a:r>
            <a:r>
              <a:rPr lang="en-AU" sz="7200" cap="all" dirty="0" smtClean="0">
                <a:solidFill>
                  <a:srgbClr val="535353"/>
                </a:solidFill>
              </a:rPr>
              <a:t>: anon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3800" dirty="0" smtClean="0">
                <a:solidFill>
                  <a:srgbClr val="535353"/>
                </a:solidFill>
              </a:rPr>
              <a:t>.</a:t>
            </a:r>
            <a:endParaRPr sz="3800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4454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How to get a good night’s sleep 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sleeping_teen_g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7" y="385727"/>
            <a:ext cx="11901281" cy="66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2559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Good sleep hygiene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766865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91"/>
            <a:ext cx="13004800" cy="73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8532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Be physically active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exerc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4" y="405310"/>
            <a:ext cx="12490673" cy="702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9911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Be physically tired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dreamstime_SHOVEL_xs_190858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7" y="443613"/>
            <a:ext cx="10860633" cy="72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535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270000" y="7241740"/>
            <a:ext cx="10464800" cy="14407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400" cap="all" dirty="0" smtClean="0">
                <a:solidFill>
                  <a:srgbClr val="535353"/>
                </a:solidFill>
              </a:rPr>
              <a:t>WHAT DO EXAMINERS WANT?</a:t>
            </a:r>
            <a:endParaRPr sz="5400" cap="all" dirty="0">
              <a:solidFill>
                <a:srgbClr val="535353"/>
              </a:solidFill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3800" dirty="0" smtClean="0">
                <a:solidFill>
                  <a:srgbClr val="535353"/>
                </a:solidFill>
              </a:rPr>
              <a:t>.</a:t>
            </a:r>
            <a:endParaRPr sz="3800" dirty="0">
              <a:solidFill>
                <a:srgbClr val="535353"/>
              </a:solidFill>
            </a:endParaRPr>
          </a:p>
        </p:txBody>
      </p:sp>
      <p:pic>
        <p:nvPicPr>
          <p:cNvPr id="6" name="Picture 5" descr="847052-student-ex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4" y="1068381"/>
            <a:ext cx="13024554" cy="575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1188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Put away the tech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7" name="Picture 6" descr="sleepco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97952"/>
            <a:ext cx="10405736" cy="743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5231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Change your body clock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9"/>
            <a:ext cx="13021992" cy="72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0160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673617"/>
            <a:ext cx="10464800" cy="933058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Morning light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140402212531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6" y="210416"/>
            <a:ext cx="11201803" cy="746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18079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673617"/>
            <a:ext cx="10464800" cy="933058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ONIN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3" name="Picture 2" descr="PIN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97839"/>
            <a:ext cx="10216196" cy="7575778"/>
          </a:xfrm>
          <a:prstGeom prst="rect">
            <a:avLst/>
          </a:prstGeom>
        </p:spPr>
      </p:pic>
      <p:pic>
        <p:nvPicPr>
          <p:cNvPr id="2" name="Picture 1" descr="melatonin-sci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95"/>
            <a:ext cx="13004800" cy="95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3718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673617"/>
            <a:ext cx="10464800" cy="933058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WARM MILK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2" name="Picture 1" descr="warm-mi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3" y="92025"/>
            <a:ext cx="11372388" cy="75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884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673617"/>
            <a:ext cx="10464800" cy="933058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WRITE IT OUT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2" name="Picture 1" descr="keep-a-sleep-jou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91"/>
            <a:ext cx="13004800" cy="73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855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829420"/>
            <a:ext cx="10464800" cy="1213276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Calm your mind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3800" dirty="0" smtClean="0">
                <a:solidFill>
                  <a:srgbClr val="535353"/>
                </a:solidFill>
              </a:rPr>
              <a:t>.</a:t>
            </a:r>
            <a:endParaRPr sz="3800" dirty="0">
              <a:solidFill>
                <a:srgbClr val="535353"/>
              </a:solidFill>
            </a:endParaRPr>
          </a:p>
        </p:txBody>
      </p:sp>
      <p:pic>
        <p:nvPicPr>
          <p:cNvPr id="5" name="Picture 4" descr="shee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5465"/>
            <a:ext cx="10405735" cy="780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4298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dalaila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11273"/>
            <a:ext cx="12293600" cy="76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431314"/>
            <a:ext cx="10464800" cy="1175361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The quiet mind sleeps best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medita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0" y="411209"/>
            <a:ext cx="11734800" cy="72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3418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6600" cap="all" dirty="0" smtClean="0">
                <a:solidFill>
                  <a:srgbClr val="535353"/>
                </a:solidFill>
              </a:rPr>
              <a:t>It’s in your hands</a:t>
            </a:r>
            <a:endParaRPr sz="6600" cap="all" dirty="0">
              <a:solidFill>
                <a:srgbClr val="535353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5600" y="2692399"/>
            <a:ext cx="12293600" cy="6520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You have a lot to do – it</a:t>
            </a:r>
            <a:r>
              <a:rPr lang="en-AU" sz="4800" dirty="0">
                <a:solidFill>
                  <a:schemeClr val="tx2"/>
                </a:solidFill>
              </a:rPr>
              <a:t>’</a:t>
            </a:r>
            <a:r>
              <a:rPr lang="en-US" altLang="ja-JP" sz="4800" dirty="0">
                <a:solidFill>
                  <a:schemeClr val="tx2"/>
                </a:solidFill>
              </a:rPr>
              <a:t>s not easy to find the time to sleep.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Make an informed decision, and manage your time well.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Sacrificing sleep for study is a trade off - it has costs.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You can perhaps have the best of both worlds - be efficient, and achieve your best.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4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656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.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5" name="Picture 4" descr="profimedia-00106815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3638"/>
            <a:ext cx="13004799" cy="783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7673617"/>
            <a:ext cx="10464800" cy="933058"/>
          </a:xfrm>
          <a:prstGeom prst="rect">
            <a:avLst/>
          </a:prstGeom>
        </p:spPr>
        <p:txBody>
          <a:bodyPr/>
          <a:lstStyle>
            <a:lvl1pPr defTabSz="467359">
              <a:defRPr sz="576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5760" cap="all" dirty="0" smtClean="0">
                <a:solidFill>
                  <a:srgbClr val="535353"/>
                </a:solidFill>
              </a:rPr>
              <a:t>MELATONIN</a:t>
            </a:r>
            <a:endParaRPr sz="5760" cap="all" dirty="0">
              <a:solidFill>
                <a:srgbClr val="535353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3" name="Picture 2" descr="PIN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97839"/>
            <a:ext cx="10216196" cy="75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01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.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6" name="Picture 5" descr="IQ prefrontal hippocamp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968791"/>
            <a:ext cx="10652350" cy="750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821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270000" y="7241740"/>
            <a:ext cx="10464800" cy="14407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HIGHER ORDER THINKING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3800" dirty="0" smtClean="0">
                <a:solidFill>
                  <a:srgbClr val="535353"/>
                </a:solidFill>
              </a:rPr>
              <a:t>.</a:t>
            </a:r>
            <a:endParaRPr sz="3800" dirty="0">
              <a:solidFill>
                <a:srgbClr val="535353"/>
              </a:solidFill>
            </a:endParaRPr>
          </a:p>
        </p:txBody>
      </p:sp>
      <p:pic>
        <p:nvPicPr>
          <p:cNvPr id="5" name="Picture 4" descr="strange-albert-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31" y="551023"/>
            <a:ext cx="6671801" cy="69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Picture 2" descr="teen-memory-erased-665x3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4" y="1072366"/>
            <a:ext cx="12011378" cy="6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.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.</a:t>
            </a:r>
          </a:p>
        </p:txBody>
      </p:sp>
      <p:pic>
        <p:nvPicPr>
          <p:cNvPr id="6" name="Picture 5" descr="brain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0" y="763080"/>
            <a:ext cx="12225317" cy="804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459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AU" sz="7200" cap="all" dirty="0" smtClean="0">
                <a:solidFill>
                  <a:srgbClr val="535353"/>
                </a:solidFill>
              </a:rPr>
              <a:t>COGNITIVE POWER</a:t>
            </a:r>
            <a:endParaRPr sz="7200" cap="all" dirty="0">
              <a:solidFill>
                <a:srgbClr val="535353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5600" y="2692400"/>
            <a:ext cx="12293600" cy="47957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Take a nap - and improve your </a:t>
            </a:r>
            <a:r>
              <a:rPr lang="en-US" sz="4800" dirty="0" smtClean="0">
                <a:solidFill>
                  <a:schemeClr val="tx2"/>
                </a:solidFill>
              </a:rPr>
              <a:t>memory</a:t>
            </a:r>
            <a:endParaRPr lang="en-US" sz="48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A six minute nap can improve your ability to remember word lists </a:t>
            </a:r>
            <a:r>
              <a:rPr lang="en-US" sz="4800" dirty="0" err="1">
                <a:solidFill>
                  <a:schemeClr val="tx2"/>
                </a:solidFill>
              </a:rPr>
              <a:t>etc</a:t>
            </a:r>
            <a:endParaRPr lang="en-US" sz="48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800" dirty="0">
                <a:solidFill>
                  <a:schemeClr val="tx2"/>
                </a:solidFill>
              </a:rPr>
              <a:t>Sleep may activate the process of memory </a:t>
            </a:r>
            <a:r>
              <a:rPr lang="en-US" sz="4800" dirty="0" smtClean="0">
                <a:solidFill>
                  <a:schemeClr val="tx2"/>
                </a:solidFill>
              </a:rPr>
              <a:t>consolidation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509</Words>
  <Application>Microsoft Office PowerPoint</Application>
  <PresentationFormat>Custom</PresentationFormat>
  <Paragraphs>108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ＭＳ Ｐゴシック</vt:lpstr>
      <vt:lpstr>Arial</vt:lpstr>
      <vt:lpstr>Gill Sans Light</vt:lpstr>
      <vt:lpstr>Helvetica Neue</vt:lpstr>
      <vt:lpstr>Showroom</vt:lpstr>
      <vt:lpstr>TEEN SLEEP</vt:lpstr>
      <vt:lpstr>THE PROBLEM IS</vt:lpstr>
      <vt:lpstr>WHAT DO EXAMINERS WANT?</vt:lpstr>
      <vt:lpstr>.</vt:lpstr>
      <vt:lpstr>.</vt:lpstr>
      <vt:lpstr>HIGHER ORDER THINKING</vt:lpstr>
      <vt:lpstr>PowerPoint Presentation</vt:lpstr>
      <vt:lpstr>.</vt:lpstr>
      <vt:lpstr>COGNITIVE POWER</vt:lpstr>
      <vt:lpstr>CONSOLIDATE YOUR MEMORY</vt:lpstr>
      <vt:lpstr>MENTAL HEALTH</vt:lpstr>
      <vt:lpstr>.</vt:lpstr>
      <vt:lpstr>PowerPoint Presentation</vt:lpstr>
      <vt:lpstr>PowerPoint Presentation</vt:lpstr>
      <vt:lpstr>SLEEP VS HOMEWORK</vt:lpstr>
      <vt:lpstr>PowerPoint Presentation</vt:lpstr>
      <vt:lpstr>.</vt:lpstr>
      <vt:lpstr>sport</vt:lpstr>
      <vt:lpstr>.</vt:lpstr>
      <vt:lpstr>THE SLEEP DIET</vt:lpstr>
      <vt:lpstr>THE SLEEP DIET</vt:lpstr>
      <vt:lpstr>HOW MUCH SLEEP ARE YOU GETTING?</vt:lpstr>
      <vt:lpstr>SLEEPING PROBLEMS</vt:lpstr>
      <vt:lpstr>CAUSES OF SLEEP DEPRIVATION</vt:lpstr>
      <vt:lpstr>“I’m so good at sleeping I can do it with my eyes closed”: anon</vt:lpstr>
      <vt:lpstr>How to get a good night’s sleep </vt:lpstr>
      <vt:lpstr>Good sleep hygiene</vt:lpstr>
      <vt:lpstr>Be physically active</vt:lpstr>
      <vt:lpstr>Be physically tired</vt:lpstr>
      <vt:lpstr>Put away the tech</vt:lpstr>
      <vt:lpstr>Change your body clock</vt:lpstr>
      <vt:lpstr>Morning light</vt:lpstr>
      <vt:lpstr>ONIN</vt:lpstr>
      <vt:lpstr>WARM MILK</vt:lpstr>
      <vt:lpstr>WRITE IT OUT</vt:lpstr>
      <vt:lpstr>Calm your mind</vt:lpstr>
      <vt:lpstr>PowerPoint Presentation</vt:lpstr>
      <vt:lpstr>The quiet mind sleeps best</vt:lpstr>
      <vt:lpstr>It’s in your hands</vt:lpstr>
      <vt:lpstr>MELATONIN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for teachers</dc:title>
  <dc:creator>Deborah Trengove</dc:creator>
  <cp:lastModifiedBy>Deborah Trengove</cp:lastModifiedBy>
  <cp:revision>74</cp:revision>
  <dcterms:modified xsi:type="dcterms:W3CDTF">2016-06-06T02:56:46Z</dcterms:modified>
</cp:coreProperties>
</file>