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71" r:id="rId5"/>
    <p:sldId id="269" r:id="rId6"/>
    <p:sldId id="272" r:id="rId7"/>
    <p:sldId id="276" r:id="rId8"/>
    <p:sldId id="278" r:id="rId9"/>
    <p:sldId id="263" r:id="rId10"/>
    <p:sldId id="283" r:id="rId11"/>
    <p:sldId id="270" r:id="rId12"/>
    <p:sldId id="279" r:id="rId13"/>
    <p:sldId id="284" r:id="rId14"/>
    <p:sldId id="264" r:id="rId15"/>
    <p:sldId id="273" r:id="rId16"/>
    <p:sldId id="274" r:id="rId17"/>
    <p:sldId id="275" r:id="rId18"/>
    <p:sldId id="266" r:id="rId19"/>
    <p:sldId id="277" r:id="rId20"/>
    <p:sldId id="26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9BD1BB2-884E-4F82-A040-3D384D919C0B}" type="datetimeFigureOut">
              <a:rPr lang="en-AU" smtClean="0"/>
              <a:t>10/09/2018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0711-FAB3-41A3-BDE4-F0471BEDDEAA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2040632"/>
          </a:xfrm>
        </p:spPr>
        <p:txBody>
          <a:bodyPr>
            <a:normAutofit/>
          </a:bodyPr>
          <a:lstStyle/>
          <a:p>
            <a:r>
              <a:rPr lang="en-AU" dirty="0" smtClean="0"/>
              <a:t>St Leonard’s College Year 11</a:t>
            </a:r>
          </a:p>
          <a:p>
            <a:endParaRPr lang="en-AU" dirty="0" smtClean="0"/>
          </a:p>
          <a:p>
            <a:r>
              <a:rPr lang="en-AU" dirty="0" smtClean="0"/>
              <a:t>Monday 6 August 2018</a:t>
            </a:r>
          </a:p>
          <a:p>
            <a:endParaRPr lang="en-AU" dirty="0" smtClean="0"/>
          </a:p>
          <a:p>
            <a:r>
              <a:rPr lang="en-AU" dirty="0" smtClean="0"/>
              <a:t>Presenter: Jenny McArthur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Extended Essay 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18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" y="188640"/>
            <a:ext cx="8892480" cy="65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Importance of the Criteria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Have a hard copy of the criteria </a:t>
            </a:r>
            <a:r>
              <a:rPr lang="en-AU" dirty="0" smtClean="0"/>
              <a:t>and keep it accessible at all times.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Always read the criteria before you even start </a:t>
            </a:r>
            <a:r>
              <a:rPr lang="en-AU" dirty="0" smtClean="0"/>
              <a:t>the research for your essay.</a:t>
            </a:r>
          </a:p>
          <a:p>
            <a:endParaRPr lang="en-AU" dirty="0" smtClean="0"/>
          </a:p>
          <a:p>
            <a:r>
              <a:rPr lang="en-AU" dirty="0" smtClean="0"/>
              <a:t>Once you start writing </a:t>
            </a:r>
            <a:r>
              <a:rPr lang="en-AU" dirty="0" smtClean="0">
                <a:solidFill>
                  <a:srgbClr val="FF0000"/>
                </a:solidFill>
              </a:rPr>
              <a:t>read the criteria </a:t>
            </a:r>
            <a:r>
              <a:rPr lang="en-AU" dirty="0" smtClean="0"/>
              <a:t>again and try to think about how they apply to the different sections of the essay.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Once you have written </a:t>
            </a:r>
            <a:r>
              <a:rPr lang="en-AU" dirty="0" smtClean="0"/>
              <a:t>sections of the essay and your draft </a:t>
            </a:r>
            <a:r>
              <a:rPr lang="en-AU" dirty="0" smtClean="0">
                <a:solidFill>
                  <a:srgbClr val="FF0000"/>
                </a:solidFill>
              </a:rPr>
              <a:t>reread the criteria again and think about whether you addressed them.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Take the </a:t>
            </a:r>
            <a:r>
              <a:rPr lang="en-AU" dirty="0" smtClean="0">
                <a:solidFill>
                  <a:srgbClr val="FF0000"/>
                </a:solidFill>
              </a:rPr>
              <a:t>criteria</a:t>
            </a:r>
            <a:r>
              <a:rPr lang="en-AU" dirty="0" smtClean="0"/>
              <a:t> along to your meetings with the supervisor and use them as a </a:t>
            </a:r>
            <a:r>
              <a:rPr lang="en-AU" dirty="0" smtClean="0">
                <a:solidFill>
                  <a:srgbClr val="FF0000"/>
                </a:solidFill>
              </a:rPr>
              <a:t>basis for discussion </a:t>
            </a:r>
            <a:r>
              <a:rPr lang="en-AU" dirty="0" smtClean="0"/>
              <a:t>about what you have written.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15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Overview of EE criteria</a:t>
            </a:r>
            <a:br>
              <a:rPr lang="en-AU" dirty="0" smtClean="0"/>
            </a:br>
            <a:r>
              <a:rPr lang="en-AU" sz="2000" dirty="0" smtClean="0"/>
              <a:t>Guide p93</a:t>
            </a:r>
            <a:endParaRPr lang="en-A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Keeping the Reflection in mind</a:t>
            </a:r>
            <a:br>
              <a:rPr lang="en-AU" dirty="0"/>
            </a:br>
            <a:r>
              <a:rPr lang="en-AU" sz="2000" dirty="0"/>
              <a:t>(Guide p40)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24744"/>
            <a:ext cx="850392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Reflection in the extended essay:</a:t>
            </a:r>
          </a:p>
          <a:p>
            <a:pPr marL="0" indent="0">
              <a:buNone/>
            </a:pPr>
            <a:endParaRPr lang="en-AU" b="1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Focuses </a:t>
            </a:r>
            <a:r>
              <a:rPr lang="en-AU" dirty="0">
                <a:solidFill>
                  <a:srgbClr val="FF0000"/>
                </a:solidFill>
              </a:rPr>
              <a:t>on </a:t>
            </a:r>
            <a:r>
              <a:rPr lang="en-AU" dirty="0" smtClean="0">
                <a:solidFill>
                  <a:srgbClr val="FF0000"/>
                </a:solidFill>
              </a:rPr>
              <a:t>your progress </a:t>
            </a:r>
            <a:r>
              <a:rPr lang="en-AU" dirty="0"/>
              <a:t>during the planning, research and writing process. </a:t>
            </a:r>
            <a:endParaRPr lang="en-AU" dirty="0" smtClean="0"/>
          </a:p>
          <a:p>
            <a:r>
              <a:rPr lang="en-AU" dirty="0" smtClean="0"/>
              <a:t>Intended </a:t>
            </a:r>
            <a:r>
              <a:rPr lang="en-AU" dirty="0"/>
              <a:t>to help </a:t>
            </a:r>
            <a:r>
              <a:rPr lang="en-AU" dirty="0" smtClean="0"/>
              <a:t>with </a:t>
            </a:r>
            <a:r>
              <a:rPr lang="en-AU" dirty="0"/>
              <a:t>the development of </a:t>
            </a:r>
            <a:r>
              <a:rPr lang="en-AU" dirty="0" smtClean="0"/>
              <a:t>your </a:t>
            </a:r>
            <a:r>
              <a:rPr lang="en-AU" dirty="0"/>
              <a:t>extended </a:t>
            </a:r>
            <a:r>
              <a:rPr lang="en-AU" dirty="0" smtClean="0"/>
              <a:t>essay</a:t>
            </a:r>
          </a:p>
          <a:p>
            <a:r>
              <a:rPr lang="en-AU" dirty="0" smtClean="0"/>
              <a:t>Allowing you </a:t>
            </a:r>
            <a:r>
              <a:rPr lang="en-AU" dirty="0"/>
              <a:t>the opportunity to consider the effectiveness of </a:t>
            </a:r>
            <a:r>
              <a:rPr lang="en-AU" dirty="0" smtClean="0"/>
              <a:t>your </a:t>
            </a:r>
            <a:r>
              <a:rPr lang="en-AU" dirty="0"/>
              <a:t>choices, </a:t>
            </a:r>
            <a:endParaRPr lang="en-AU" dirty="0" smtClean="0"/>
          </a:p>
          <a:p>
            <a:r>
              <a:rPr lang="en-AU" dirty="0"/>
              <a:t>T</a:t>
            </a:r>
            <a:r>
              <a:rPr lang="en-AU" dirty="0" smtClean="0"/>
              <a:t>o </a:t>
            </a:r>
            <a:r>
              <a:rPr lang="en-AU" dirty="0"/>
              <a:t>re-examine </a:t>
            </a:r>
            <a:r>
              <a:rPr lang="en-AU" dirty="0" smtClean="0"/>
              <a:t>your </a:t>
            </a:r>
            <a:r>
              <a:rPr lang="en-AU" dirty="0"/>
              <a:t>ideas and to decide whether changes are needed.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emphasis </a:t>
            </a:r>
            <a:r>
              <a:rPr lang="en-AU" dirty="0" smtClean="0"/>
              <a:t>is </a:t>
            </a:r>
            <a:r>
              <a:rPr lang="en-AU" dirty="0"/>
              <a:t>on </a:t>
            </a:r>
            <a:r>
              <a:rPr lang="en-AU" dirty="0">
                <a:solidFill>
                  <a:srgbClr val="FF0000"/>
                </a:solidFill>
              </a:rPr>
              <a:t>process reflection</a:t>
            </a:r>
            <a:r>
              <a:rPr lang="en-AU" dirty="0"/>
              <a:t>, </a:t>
            </a:r>
            <a:endParaRPr lang="en-AU" dirty="0" smtClean="0"/>
          </a:p>
          <a:p>
            <a:r>
              <a:rPr lang="en-AU" dirty="0" smtClean="0"/>
              <a:t>Reflecting </a:t>
            </a:r>
            <a:r>
              <a:rPr lang="en-AU" dirty="0"/>
              <a:t>on conceptual understandings, </a:t>
            </a:r>
            <a:endParaRPr lang="en-AU" dirty="0" smtClean="0"/>
          </a:p>
          <a:p>
            <a:r>
              <a:rPr lang="en-AU" dirty="0"/>
              <a:t>D</a:t>
            </a:r>
            <a:r>
              <a:rPr lang="en-AU" dirty="0" smtClean="0"/>
              <a:t>ecision-making</a:t>
            </a:r>
            <a:r>
              <a:rPr lang="en-AU" dirty="0"/>
              <a:t>, engagement with data, the research process, time management, methodology, successes and challenges, and the appropriateness of sources.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You can informally </a:t>
            </a:r>
            <a:r>
              <a:rPr lang="en-AU" dirty="0"/>
              <a:t>reflect throughout the </a:t>
            </a:r>
            <a:r>
              <a:rPr lang="en-AU" dirty="0" smtClean="0"/>
              <a:t>experience,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But </a:t>
            </a:r>
            <a:r>
              <a:rPr lang="en-AU" dirty="0">
                <a:solidFill>
                  <a:srgbClr val="FF0000"/>
                </a:solidFill>
              </a:rPr>
              <a:t>are required to reflect formally during the reflection sessions with </a:t>
            </a:r>
            <a:r>
              <a:rPr lang="en-AU" dirty="0" smtClean="0">
                <a:solidFill>
                  <a:srgbClr val="FF0000"/>
                </a:solidFill>
              </a:rPr>
              <a:t>your </a:t>
            </a:r>
            <a:r>
              <a:rPr lang="en-AU" dirty="0">
                <a:solidFill>
                  <a:srgbClr val="FF0000"/>
                </a:solidFill>
              </a:rPr>
              <a:t>supervisor and when completing the Reflections on </a:t>
            </a:r>
            <a:r>
              <a:rPr lang="en-AU" dirty="0" smtClean="0">
                <a:solidFill>
                  <a:srgbClr val="FF0000"/>
                </a:solidFill>
              </a:rPr>
              <a:t>Planning </a:t>
            </a:r>
            <a:r>
              <a:rPr lang="en-AU" dirty="0">
                <a:solidFill>
                  <a:srgbClr val="FF0000"/>
                </a:solidFill>
              </a:rPr>
              <a:t>and </a:t>
            </a:r>
            <a:r>
              <a:rPr lang="en-AU" dirty="0" smtClean="0">
                <a:solidFill>
                  <a:srgbClr val="FF0000"/>
                </a:solidFill>
              </a:rPr>
              <a:t>Progress Form (RPPF).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Meeting with the Supervisor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First Reflection session  </a:t>
            </a:r>
            <a:r>
              <a:rPr lang="en-AU" dirty="0" smtClean="0"/>
              <a:t>(1)- 20 -30 minutes. </a:t>
            </a:r>
          </a:p>
          <a:p>
            <a:endParaRPr lang="en-AU" dirty="0" smtClean="0"/>
          </a:p>
          <a:p>
            <a:r>
              <a:rPr lang="en-AU" dirty="0" smtClean="0"/>
              <a:t>Check in sessions – varying in length to discuss progress, ideas, any problems arising, resources, arguments.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Interim Reflection session </a:t>
            </a:r>
            <a:r>
              <a:rPr lang="en-AU" dirty="0" smtClean="0"/>
              <a:t>(2) - 20 to 30 minutes. </a:t>
            </a:r>
          </a:p>
          <a:p>
            <a:endParaRPr lang="en-AU" dirty="0" smtClean="0"/>
          </a:p>
          <a:p>
            <a:r>
              <a:rPr lang="en-AU" dirty="0" smtClean="0"/>
              <a:t>More check </a:t>
            </a:r>
            <a:r>
              <a:rPr lang="en-AU" dirty="0"/>
              <a:t>in </a:t>
            </a:r>
            <a:r>
              <a:rPr lang="en-AU" dirty="0" smtClean="0"/>
              <a:t>sessions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Submission of the draft</a:t>
            </a:r>
            <a:r>
              <a:rPr lang="en-AU" dirty="0" smtClean="0"/>
              <a:t> and then supervisor feedback</a:t>
            </a:r>
          </a:p>
          <a:p>
            <a:endParaRPr lang="en-AU" dirty="0" smtClean="0"/>
          </a:p>
          <a:p>
            <a:r>
              <a:rPr lang="en-AU" dirty="0" smtClean="0"/>
              <a:t>Submission of final copy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Final </a:t>
            </a:r>
            <a:r>
              <a:rPr lang="en-AU" dirty="0">
                <a:solidFill>
                  <a:srgbClr val="FF0000"/>
                </a:solidFill>
              </a:rPr>
              <a:t>Reflection session - Viva Voce </a:t>
            </a:r>
            <a:r>
              <a:rPr lang="en-AU" dirty="0"/>
              <a:t>(3</a:t>
            </a:r>
            <a:r>
              <a:rPr lang="en-AU" dirty="0" smtClean="0"/>
              <a:t>) – 20 to 30 minutes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11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Reflection Session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dirty="0"/>
              <a:t>After </a:t>
            </a:r>
            <a:r>
              <a:rPr lang="en-AU" b="1" dirty="0" smtClean="0"/>
              <a:t>this session you</a:t>
            </a:r>
          </a:p>
          <a:p>
            <a:r>
              <a:rPr lang="en-AU" dirty="0"/>
              <a:t>S</a:t>
            </a:r>
            <a:r>
              <a:rPr lang="en-AU" dirty="0" smtClean="0"/>
              <a:t>hould </a:t>
            </a:r>
            <a:r>
              <a:rPr lang="en-AU" dirty="0">
                <a:solidFill>
                  <a:srgbClr val="FF0000"/>
                </a:solidFill>
              </a:rPr>
              <a:t>understand the criteria, 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r>
              <a:rPr lang="en-AU" dirty="0"/>
              <a:t>H</a:t>
            </a:r>
            <a:r>
              <a:rPr lang="en-AU" dirty="0" smtClean="0"/>
              <a:t>ave </a:t>
            </a:r>
            <a:r>
              <a:rPr lang="en-AU" dirty="0"/>
              <a:t>discussed the topic and </a:t>
            </a:r>
            <a:r>
              <a:rPr lang="en-AU" dirty="0" smtClean="0"/>
              <a:t>developed a </a:t>
            </a:r>
            <a:r>
              <a:rPr lang="en-AU" dirty="0">
                <a:solidFill>
                  <a:srgbClr val="FF0000"/>
                </a:solidFill>
              </a:rPr>
              <a:t>workable </a:t>
            </a:r>
            <a:r>
              <a:rPr lang="en-AU" dirty="0" smtClean="0">
                <a:solidFill>
                  <a:srgbClr val="FF0000"/>
                </a:solidFill>
              </a:rPr>
              <a:t>draft research question,</a:t>
            </a:r>
          </a:p>
          <a:p>
            <a:endParaRPr lang="en-AU" dirty="0" smtClean="0"/>
          </a:p>
          <a:p>
            <a:r>
              <a:rPr lang="en-AU" dirty="0" smtClean="0"/>
              <a:t>Discuss possible </a:t>
            </a:r>
            <a:r>
              <a:rPr lang="en-AU" dirty="0" smtClean="0">
                <a:solidFill>
                  <a:srgbClr val="FF0000"/>
                </a:solidFill>
              </a:rPr>
              <a:t>resources</a:t>
            </a:r>
            <a:r>
              <a:rPr lang="en-AU" dirty="0" smtClean="0"/>
              <a:t>,</a:t>
            </a:r>
          </a:p>
          <a:p>
            <a:endParaRPr lang="en-AU" dirty="0" smtClean="0"/>
          </a:p>
          <a:p>
            <a:r>
              <a:rPr lang="en-AU" dirty="0" smtClean="0"/>
              <a:t>Develop </a:t>
            </a:r>
            <a:r>
              <a:rPr lang="en-AU" dirty="0" smtClean="0">
                <a:solidFill>
                  <a:srgbClr val="FF0000"/>
                </a:solidFill>
              </a:rPr>
              <a:t>ideas</a:t>
            </a:r>
            <a:r>
              <a:rPr lang="en-AU" dirty="0" smtClean="0"/>
              <a:t> and ask </a:t>
            </a:r>
            <a:r>
              <a:rPr lang="en-AU" dirty="0" smtClean="0">
                <a:solidFill>
                  <a:srgbClr val="FF0000"/>
                </a:solidFill>
              </a:rPr>
              <a:t>questions,</a:t>
            </a:r>
          </a:p>
          <a:p>
            <a:endParaRPr lang="en-AU" dirty="0" smtClean="0"/>
          </a:p>
          <a:p>
            <a:r>
              <a:rPr lang="en-AU" dirty="0"/>
              <a:t>T</a:t>
            </a:r>
            <a:r>
              <a:rPr lang="en-AU" dirty="0" smtClean="0"/>
              <a:t>hink about possible </a:t>
            </a:r>
            <a:r>
              <a:rPr lang="en-AU" dirty="0" smtClean="0">
                <a:solidFill>
                  <a:srgbClr val="FF0000"/>
                </a:solidFill>
              </a:rPr>
              <a:t>issues and arguments</a:t>
            </a:r>
            <a:r>
              <a:rPr lang="en-AU" dirty="0" smtClean="0"/>
              <a:t>,</a:t>
            </a:r>
          </a:p>
          <a:p>
            <a:endParaRPr lang="en-AU" dirty="0" smtClean="0"/>
          </a:p>
          <a:p>
            <a:r>
              <a:rPr lang="en-AU" dirty="0" smtClean="0"/>
              <a:t>Develop your </a:t>
            </a:r>
            <a:r>
              <a:rPr lang="en-AU" dirty="0" smtClean="0">
                <a:solidFill>
                  <a:srgbClr val="FF0000"/>
                </a:solidFill>
              </a:rPr>
              <a:t>plan</a:t>
            </a:r>
            <a:r>
              <a:rPr lang="en-AU" dirty="0" smtClean="0"/>
              <a:t> of action and a timeline.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99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Interim reflection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After this session you </a:t>
            </a:r>
          </a:p>
          <a:p>
            <a:r>
              <a:rPr lang="en-AU" dirty="0"/>
              <a:t>S</a:t>
            </a:r>
            <a:r>
              <a:rPr lang="en-AU" dirty="0" smtClean="0"/>
              <a:t>hould have a clear and </a:t>
            </a:r>
            <a:r>
              <a:rPr lang="en-AU" dirty="0" smtClean="0">
                <a:solidFill>
                  <a:srgbClr val="FF0000"/>
                </a:solidFill>
              </a:rPr>
              <a:t>refined research question and title,</a:t>
            </a:r>
          </a:p>
          <a:p>
            <a:pPr marL="0" indent="0">
              <a:buNone/>
            </a:pPr>
            <a:r>
              <a:rPr lang="en-AU" dirty="0" smtClean="0"/>
              <a:t> </a:t>
            </a:r>
          </a:p>
          <a:p>
            <a:r>
              <a:rPr lang="en-AU" dirty="0" smtClean="0"/>
              <a:t>Be able to identify the </a:t>
            </a:r>
            <a:r>
              <a:rPr lang="en-AU" dirty="0" smtClean="0">
                <a:solidFill>
                  <a:srgbClr val="FF0000"/>
                </a:solidFill>
              </a:rPr>
              <a:t>direction</a:t>
            </a:r>
            <a:r>
              <a:rPr lang="en-AU" dirty="0" smtClean="0"/>
              <a:t> your research is taking, </a:t>
            </a:r>
          </a:p>
          <a:p>
            <a:endParaRPr lang="en-AU" dirty="0"/>
          </a:p>
          <a:p>
            <a:r>
              <a:rPr lang="en-AU" dirty="0" smtClean="0"/>
              <a:t>Have an idea of the </a:t>
            </a:r>
            <a:r>
              <a:rPr lang="en-AU" dirty="0" smtClean="0">
                <a:solidFill>
                  <a:srgbClr val="FF0000"/>
                </a:solidFill>
              </a:rPr>
              <a:t>argument</a:t>
            </a:r>
            <a:r>
              <a:rPr lang="en-AU" dirty="0" smtClean="0"/>
              <a:t> that you are developing, </a:t>
            </a:r>
          </a:p>
          <a:p>
            <a:endParaRPr lang="en-AU" dirty="0" smtClean="0"/>
          </a:p>
          <a:p>
            <a:r>
              <a:rPr lang="en-AU" dirty="0" smtClean="0"/>
              <a:t>Show that you have a </a:t>
            </a:r>
            <a:r>
              <a:rPr lang="en-AU" dirty="0" smtClean="0">
                <a:solidFill>
                  <a:srgbClr val="FF0000"/>
                </a:solidFill>
              </a:rPr>
              <a:t>sufficient </a:t>
            </a:r>
            <a:r>
              <a:rPr lang="en-AU" dirty="0">
                <a:solidFill>
                  <a:srgbClr val="FF0000"/>
                </a:solidFill>
              </a:rPr>
              <a:t>range of </a:t>
            </a:r>
            <a:r>
              <a:rPr lang="en-AU" dirty="0" smtClean="0">
                <a:solidFill>
                  <a:srgbClr val="FF0000"/>
                </a:solidFill>
              </a:rPr>
              <a:t>resources,</a:t>
            </a:r>
          </a:p>
          <a:p>
            <a:endParaRPr lang="en-AU" dirty="0" smtClean="0"/>
          </a:p>
          <a:p>
            <a:r>
              <a:rPr lang="en-AU" dirty="0" smtClean="0"/>
              <a:t> Have a </a:t>
            </a:r>
            <a:r>
              <a:rPr lang="en-AU" dirty="0" smtClean="0">
                <a:solidFill>
                  <a:srgbClr val="FF0000"/>
                </a:solidFill>
              </a:rPr>
              <a:t>plan </a:t>
            </a:r>
            <a:r>
              <a:rPr lang="en-AU" dirty="0">
                <a:solidFill>
                  <a:srgbClr val="FF0000"/>
                </a:solidFill>
              </a:rPr>
              <a:t>to complete </a:t>
            </a:r>
            <a:r>
              <a:rPr lang="en-AU" dirty="0"/>
              <a:t>the writing process.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78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Final Reflection –Viva Voce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Discuss how you have </a:t>
            </a:r>
            <a:r>
              <a:rPr lang="en-AU" dirty="0" smtClean="0">
                <a:solidFill>
                  <a:srgbClr val="FF0000"/>
                </a:solidFill>
              </a:rPr>
              <a:t>grown as a learner.</a:t>
            </a:r>
          </a:p>
          <a:p>
            <a:endParaRPr lang="en-AU" dirty="0" smtClean="0"/>
          </a:p>
          <a:p>
            <a:r>
              <a:rPr lang="en-AU" dirty="0"/>
              <a:t>S</a:t>
            </a:r>
            <a:r>
              <a:rPr lang="en-AU" dirty="0" smtClean="0"/>
              <a:t>hare your </a:t>
            </a:r>
            <a:r>
              <a:rPr lang="en-AU" dirty="0">
                <a:solidFill>
                  <a:srgbClr val="FF0000"/>
                </a:solidFill>
              </a:rPr>
              <a:t>personal </a:t>
            </a:r>
            <a:r>
              <a:rPr lang="en-AU" dirty="0" smtClean="0">
                <a:solidFill>
                  <a:srgbClr val="FF0000"/>
                </a:solidFill>
              </a:rPr>
              <a:t>experience.  </a:t>
            </a:r>
          </a:p>
          <a:p>
            <a:endParaRPr lang="en-AU" dirty="0" smtClean="0"/>
          </a:p>
          <a:p>
            <a:r>
              <a:rPr lang="en-AU" dirty="0" smtClean="0"/>
              <a:t>Discuss your </a:t>
            </a:r>
            <a:r>
              <a:rPr lang="en-AU" dirty="0" smtClean="0">
                <a:solidFill>
                  <a:srgbClr val="FF0000"/>
                </a:solidFill>
              </a:rPr>
              <a:t>skills development </a:t>
            </a:r>
            <a:r>
              <a:rPr lang="en-AU" dirty="0" smtClean="0"/>
              <a:t>- research skills, referencing, writing , editing, keeping to a timeline – and how important you think has been for the EE process and also for your future.</a:t>
            </a:r>
          </a:p>
          <a:p>
            <a:endParaRPr lang="en-AU" dirty="0" smtClean="0"/>
          </a:p>
          <a:p>
            <a:r>
              <a:rPr lang="en-AU" dirty="0" smtClean="0"/>
              <a:t>Discuss your development </a:t>
            </a:r>
            <a:r>
              <a:rPr lang="en-AU" dirty="0"/>
              <a:t>of </a:t>
            </a:r>
            <a:r>
              <a:rPr lang="en-AU" dirty="0">
                <a:solidFill>
                  <a:srgbClr val="FF0000"/>
                </a:solidFill>
              </a:rPr>
              <a:t>conceptual understandings </a:t>
            </a:r>
            <a:r>
              <a:rPr lang="en-AU" dirty="0"/>
              <a:t>that </a:t>
            </a:r>
            <a:r>
              <a:rPr lang="en-AU" dirty="0" smtClean="0"/>
              <a:t>you </a:t>
            </a:r>
            <a:r>
              <a:rPr lang="en-AU" dirty="0"/>
              <a:t>have </a:t>
            </a:r>
            <a:r>
              <a:rPr lang="en-AU" dirty="0" smtClean="0"/>
              <a:t>acquired.</a:t>
            </a:r>
          </a:p>
          <a:p>
            <a:endParaRPr lang="en-AU" dirty="0" smtClean="0"/>
          </a:p>
          <a:p>
            <a:r>
              <a:rPr lang="en-AU" dirty="0" smtClean="0"/>
              <a:t>Discuss whether you found the whole process </a:t>
            </a:r>
            <a:r>
              <a:rPr lang="en-AU" dirty="0" smtClean="0">
                <a:solidFill>
                  <a:srgbClr val="FF0000"/>
                </a:solidFill>
              </a:rPr>
              <a:t>rewarding and personally significant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78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Reflections on Planning and Progress Form (RPPF)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Make sure you </a:t>
            </a:r>
            <a:r>
              <a:rPr lang="en-AU" dirty="0" smtClean="0">
                <a:solidFill>
                  <a:srgbClr val="FF0000"/>
                </a:solidFill>
              </a:rPr>
              <a:t>keep notes</a:t>
            </a:r>
            <a:r>
              <a:rPr lang="en-AU" dirty="0" smtClean="0"/>
              <a:t> about your perception of the whole EE process</a:t>
            </a:r>
          </a:p>
          <a:p>
            <a:endParaRPr lang="en-AU" dirty="0" smtClean="0"/>
          </a:p>
          <a:p>
            <a:r>
              <a:rPr lang="en-AU" dirty="0" smtClean="0"/>
              <a:t>Keep </a:t>
            </a:r>
            <a:r>
              <a:rPr lang="en-AU" dirty="0" smtClean="0">
                <a:solidFill>
                  <a:srgbClr val="FF0000"/>
                </a:solidFill>
              </a:rPr>
              <a:t>notes from your Reflections session</a:t>
            </a:r>
            <a:r>
              <a:rPr lang="en-AU" dirty="0" smtClean="0"/>
              <a:t>s with the supervisor.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rgbClr val="FF0000"/>
                </a:solidFill>
              </a:rPr>
              <a:t>RPPF entries </a:t>
            </a:r>
            <a:r>
              <a:rPr lang="en-AU" dirty="0" smtClean="0"/>
              <a:t>are written after each Reflection session with the supervisor.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Word count for RPPF is 500 words.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Look at the Samples sheet handed out and mark them against the criteria.</a:t>
            </a:r>
          </a:p>
        </p:txBody>
      </p:sp>
    </p:spTree>
    <p:extLst>
      <p:ext uri="{BB962C8B-B14F-4D97-AF65-F5344CB8AC3E}">
        <p14:creationId xmlns:p14="http://schemas.microsoft.com/office/powerpoint/2010/main" val="27859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Criteria E for assessing RPPF form</a:t>
            </a:r>
            <a:br>
              <a:rPr lang="en-AU" dirty="0" smtClean="0"/>
            </a:br>
            <a:r>
              <a:rPr lang="en-AU" sz="2000" dirty="0" smtClean="0"/>
              <a:t>Guide pp100-101</a:t>
            </a:r>
            <a:endParaRPr lang="en-A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8964487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6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Initial stages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How  do you feel about starting the EE?</a:t>
            </a:r>
          </a:p>
          <a:p>
            <a:endParaRPr lang="en-AU" dirty="0" smtClean="0"/>
          </a:p>
          <a:p>
            <a:r>
              <a:rPr lang="en-AU" dirty="0" smtClean="0"/>
              <a:t>What issues and questions do you have?</a:t>
            </a:r>
          </a:p>
          <a:p>
            <a:endParaRPr lang="en-AU" dirty="0" smtClean="0"/>
          </a:p>
          <a:p>
            <a:r>
              <a:rPr lang="en-AU" dirty="0" smtClean="0"/>
              <a:t>What do you think you will learn from this process?</a:t>
            </a:r>
          </a:p>
        </p:txBody>
      </p:sp>
    </p:spTree>
    <p:extLst>
      <p:ext uri="{BB962C8B-B14F-4D97-AF65-F5344CB8AC3E}">
        <p14:creationId xmlns:p14="http://schemas.microsoft.com/office/powerpoint/2010/main" val="2231674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/>
          </a:bodyPr>
          <a:lstStyle/>
          <a:p>
            <a:r>
              <a:rPr lang="en-AU" dirty="0" smtClean="0"/>
              <a:t>Academic Honesty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Do not  plagiarise </a:t>
            </a:r>
            <a:r>
              <a:rPr lang="en-AU" dirty="0" smtClean="0"/>
              <a:t>– no copying material from books or from the internet, no cut and paste from Wikipedia or other internet sources. 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No cheating</a:t>
            </a:r>
            <a:r>
              <a:rPr lang="en-AU" dirty="0"/>
              <a:t> </a:t>
            </a:r>
            <a:r>
              <a:rPr lang="en-AU" dirty="0" smtClean="0"/>
              <a:t>- copying work from past or present students or friends and relatives.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No one else </a:t>
            </a:r>
            <a:r>
              <a:rPr lang="en-AU" dirty="0" smtClean="0"/>
              <a:t>can write your EE.</a:t>
            </a:r>
          </a:p>
          <a:p>
            <a:endParaRPr lang="en-AU" dirty="0" smtClean="0"/>
          </a:p>
          <a:p>
            <a:r>
              <a:rPr lang="en-AU" dirty="0" smtClean="0"/>
              <a:t>Don’t </a:t>
            </a:r>
            <a:r>
              <a:rPr lang="en-AU" dirty="0" smtClean="0">
                <a:solidFill>
                  <a:srgbClr val="FF0000"/>
                </a:solidFill>
              </a:rPr>
              <a:t>make up</a:t>
            </a:r>
            <a:r>
              <a:rPr lang="en-AU" dirty="0" smtClean="0"/>
              <a:t> stuff.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Always acknowledge your quotations and also ideas or points you get from books that you may write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32064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Referencing and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Acknowledgemen</a:t>
            </a:r>
            <a:r>
              <a:rPr lang="en-AU" dirty="0" smtClean="0"/>
              <a:t>t of your quotations and sources </a:t>
            </a:r>
            <a:r>
              <a:rPr lang="en-AU" dirty="0" smtClean="0">
                <a:solidFill>
                  <a:srgbClr val="FF0000"/>
                </a:solidFill>
              </a:rPr>
              <a:t>is crucial t</a:t>
            </a:r>
            <a:r>
              <a:rPr lang="en-AU" dirty="0" smtClean="0"/>
              <a:t>hroughout the essay. </a:t>
            </a:r>
          </a:p>
          <a:p>
            <a:endParaRPr lang="en-AU" dirty="0"/>
          </a:p>
          <a:p>
            <a:r>
              <a:rPr lang="en-AU" dirty="0"/>
              <a:t>Referencing must be </a:t>
            </a:r>
            <a:r>
              <a:rPr lang="en-AU" dirty="0">
                <a:solidFill>
                  <a:srgbClr val="FF0000"/>
                </a:solidFill>
              </a:rPr>
              <a:t>consistent throughout</a:t>
            </a:r>
            <a:r>
              <a:rPr lang="en-AU" dirty="0"/>
              <a:t> the EE and follow a standard convention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/>
              <a:t>The Bibliography must </a:t>
            </a:r>
            <a:r>
              <a:rPr lang="en-AU" dirty="0">
                <a:solidFill>
                  <a:srgbClr val="FF0000"/>
                </a:solidFill>
              </a:rPr>
              <a:t>include all the sources </a:t>
            </a:r>
            <a:r>
              <a:rPr lang="en-AU" dirty="0"/>
              <a:t>you have used and follow a standard convention.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345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Choosing a topic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Motivation</a:t>
            </a:r>
          </a:p>
          <a:p>
            <a:r>
              <a:rPr lang="en-AU" dirty="0" smtClean="0"/>
              <a:t>Choose a topic that really interests you.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What are you passionate about? </a:t>
            </a:r>
            <a:r>
              <a:rPr lang="en-AU" dirty="0" smtClean="0"/>
              <a:t>Give me some examples.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History examples</a:t>
            </a:r>
          </a:p>
          <a:p>
            <a:r>
              <a:rPr lang="en-AU" dirty="0" smtClean="0"/>
              <a:t>The abolition </a:t>
            </a:r>
            <a:r>
              <a:rPr lang="en-AU" dirty="0"/>
              <a:t>of slavery </a:t>
            </a:r>
            <a:endParaRPr lang="en-AU" dirty="0" smtClean="0"/>
          </a:p>
          <a:p>
            <a:r>
              <a:rPr lang="en-AU" dirty="0" smtClean="0"/>
              <a:t>The film Rabbit Proof Fence </a:t>
            </a:r>
          </a:p>
          <a:p>
            <a:r>
              <a:rPr lang="en-AU" dirty="0" smtClean="0"/>
              <a:t>Lafayette</a:t>
            </a:r>
            <a:r>
              <a:rPr lang="en-AU" dirty="0"/>
              <a:t>, a hero of the </a:t>
            </a:r>
            <a:r>
              <a:rPr lang="en-AU" dirty="0" smtClean="0"/>
              <a:t>American and French Revolution.</a:t>
            </a:r>
          </a:p>
          <a:p>
            <a:r>
              <a:rPr lang="en-AU" dirty="0" smtClean="0"/>
              <a:t>The </a:t>
            </a:r>
            <a:r>
              <a:rPr lang="en-AU" dirty="0"/>
              <a:t>fall of the Inca </a:t>
            </a:r>
            <a:r>
              <a:rPr lang="en-AU" dirty="0" smtClean="0"/>
              <a:t>Empire</a:t>
            </a:r>
          </a:p>
          <a:p>
            <a:r>
              <a:rPr lang="en-AU" dirty="0" smtClean="0"/>
              <a:t>The forts around Port Phillip Bay</a:t>
            </a:r>
          </a:p>
          <a:p>
            <a:r>
              <a:rPr lang="en-AU" dirty="0" smtClean="0"/>
              <a:t>Salem </a:t>
            </a:r>
            <a:r>
              <a:rPr lang="en-AU" dirty="0"/>
              <a:t>w</a:t>
            </a:r>
            <a:r>
              <a:rPr lang="en-AU" dirty="0" smtClean="0"/>
              <a:t>itch trials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081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Narrowing the topic down to a question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Wording of the question</a:t>
            </a:r>
          </a:p>
          <a:p>
            <a:r>
              <a:rPr lang="en-AU" dirty="0" smtClean="0"/>
              <a:t>Use a </a:t>
            </a:r>
            <a:r>
              <a:rPr lang="en-AU" dirty="0" smtClean="0">
                <a:solidFill>
                  <a:srgbClr val="FF0000"/>
                </a:solidFill>
              </a:rPr>
              <a:t>command term </a:t>
            </a:r>
            <a:r>
              <a:rPr lang="en-AU" dirty="0" smtClean="0"/>
              <a:t>that will allow your topic to be explored fully – </a:t>
            </a:r>
            <a:r>
              <a:rPr lang="en-AU" i="1" dirty="0" smtClean="0"/>
              <a:t>How, Why, To what extent</a:t>
            </a:r>
          </a:p>
          <a:p>
            <a:endParaRPr lang="en-AU" i="1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Avoid</a:t>
            </a:r>
            <a:r>
              <a:rPr lang="en-AU" dirty="0" smtClean="0"/>
              <a:t> terminology that will lead to </a:t>
            </a:r>
            <a:r>
              <a:rPr lang="en-AU" dirty="0" smtClean="0">
                <a:solidFill>
                  <a:srgbClr val="FF0000"/>
                </a:solidFill>
              </a:rPr>
              <a:t>narrative/descriptive writing</a:t>
            </a:r>
            <a:r>
              <a:rPr lang="en-AU" dirty="0" smtClean="0"/>
              <a:t>.</a:t>
            </a:r>
          </a:p>
          <a:p>
            <a:r>
              <a:rPr lang="en-AU" dirty="0" smtClean="0"/>
              <a:t> </a:t>
            </a:r>
          </a:p>
          <a:p>
            <a:r>
              <a:rPr lang="en-AU" dirty="0" smtClean="0"/>
              <a:t>Make sure it is a </a:t>
            </a:r>
            <a:r>
              <a:rPr lang="en-AU" dirty="0" smtClean="0">
                <a:solidFill>
                  <a:srgbClr val="FF0000"/>
                </a:solidFill>
              </a:rPr>
              <a:t>manageable</a:t>
            </a:r>
            <a:r>
              <a:rPr lang="en-AU" dirty="0" smtClean="0"/>
              <a:t> topic. Set a timeframe. 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History EEs must be mindful of the 10 year rule – 2008 is the cut off.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/>
              <a:t>Make sure </a:t>
            </a:r>
            <a:r>
              <a:rPr lang="en-AU" dirty="0" smtClean="0">
                <a:solidFill>
                  <a:srgbClr val="FF0000"/>
                </a:solidFill>
              </a:rPr>
              <a:t>it will allow for discussion and analysis</a:t>
            </a:r>
            <a:r>
              <a:rPr lang="en-AU" dirty="0" smtClean="0"/>
              <a:t> of a central issue(s).</a:t>
            </a:r>
          </a:p>
          <a:p>
            <a:endParaRPr lang="en-AU" dirty="0" smtClean="0"/>
          </a:p>
          <a:p>
            <a:r>
              <a:rPr lang="en-AU" dirty="0" smtClean="0"/>
              <a:t>Make sure it will allow you to discuss different perspectives about the chosen issue.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6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unsuitable History topics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Identify why these are unsuitable.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How have Disney Princesses become more feminist over time?</a:t>
            </a:r>
          </a:p>
          <a:p>
            <a:endParaRPr lang="en-AU" dirty="0" smtClean="0"/>
          </a:p>
          <a:p>
            <a:r>
              <a:rPr lang="en-AU" dirty="0" smtClean="0"/>
              <a:t>The history of skateboarding.</a:t>
            </a:r>
          </a:p>
          <a:p>
            <a:endParaRPr lang="en-AU" dirty="0" smtClean="0"/>
          </a:p>
          <a:p>
            <a:r>
              <a:rPr lang="en-AU" dirty="0" smtClean="0"/>
              <a:t>To what extent do the changes in women’s fashion reflect their changing status in society?</a:t>
            </a:r>
          </a:p>
          <a:p>
            <a:endParaRPr lang="en-AU" dirty="0" smtClean="0"/>
          </a:p>
          <a:p>
            <a:r>
              <a:rPr lang="en-AU" dirty="0" smtClean="0"/>
              <a:t>How is the film Saving Private Ryan true to history?</a:t>
            </a:r>
          </a:p>
          <a:p>
            <a:endParaRPr lang="en-AU" dirty="0" smtClean="0"/>
          </a:p>
          <a:p>
            <a:r>
              <a:rPr lang="en-AU" dirty="0" smtClean="0"/>
              <a:t>Explain why Sandringham became a village and then a suburb.</a:t>
            </a:r>
          </a:p>
          <a:p>
            <a:endParaRPr lang="en-AU" dirty="0" smtClean="0"/>
          </a:p>
          <a:p>
            <a:r>
              <a:rPr lang="en-AU" dirty="0" smtClean="0"/>
              <a:t>How has terrorism changed the world?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136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of successful History EE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To </a:t>
            </a:r>
            <a:r>
              <a:rPr lang="en-AU" dirty="0"/>
              <a:t>what extent were successive Australian governments’ policies of forcible removal of Aboriginal children from their families during the twentieth century an act of genocide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r>
              <a:rPr lang="en-AU" dirty="0" smtClean="0"/>
              <a:t>Examine </a:t>
            </a:r>
            <a:r>
              <a:rPr lang="en-AU" dirty="0"/>
              <a:t>whether the economic effects </a:t>
            </a:r>
            <a:r>
              <a:rPr lang="en-AU" dirty="0" smtClean="0"/>
              <a:t>of the abolition of slavery were </a:t>
            </a:r>
            <a:r>
              <a:rPr lang="en-AU" dirty="0"/>
              <a:t>as far reaching as predicted by the </a:t>
            </a:r>
            <a:r>
              <a:rPr lang="en-AU" dirty="0" smtClean="0"/>
              <a:t>anti-abolitionists.</a:t>
            </a:r>
          </a:p>
          <a:p>
            <a:endParaRPr lang="en-AU" dirty="0" smtClean="0"/>
          </a:p>
          <a:p>
            <a:r>
              <a:rPr lang="en-AU" dirty="0" smtClean="0"/>
              <a:t>To </a:t>
            </a:r>
            <a:r>
              <a:rPr lang="en-AU" dirty="0"/>
              <a:t>what extent has A.O. Neville been demonized in his role as Chief Protector of Aborigines (1915-1935) and Native Commissioner of Affairs (1936-1940) due to shifting social values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r>
              <a:rPr lang="en-AU" dirty="0"/>
              <a:t>Explain why Lafayette, a hero of the French Revolution in 1789, was condemned a traitor by 1792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/>
              <a:t>To what extent was the fall of the Inca Empire due to internal weakness rather than Spanish conquest?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70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 from the EE Guide p77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" y="1412776"/>
            <a:ext cx="912259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Final EE should have title derived from your RQ</a:t>
            </a:r>
            <a:br>
              <a:rPr lang="en-AU" dirty="0" smtClean="0"/>
            </a:br>
            <a:r>
              <a:rPr lang="en-AU" sz="2000" dirty="0" smtClean="0"/>
              <a:t>Guide pp78-9</a:t>
            </a:r>
            <a:endParaRPr lang="en-A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0364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fontScale="70000" lnSpcReduction="20000"/>
          </a:bodyPr>
          <a:lstStyle/>
          <a:p>
            <a:endParaRPr lang="en-AU" dirty="0" smtClean="0"/>
          </a:p>
          <a:p>
            <a:r>
              <a:rPr lang="en-AU" dirty="0" smtClean="0"/>
              <a:t>Create a Research Reflection Space (RRS)– </a:t>
            </a:r>
            <a:r>
              <a:rPr lang="en-AU" dirty="0" smtClean="0">
                <a:solidFill>
                  <a:srgbClr val="FF0000"/>
                </a:solidFill>
              </a:rPr>
              <a:t>notes about the EE process.</a:t>
            </a:r>
          </a:p>
          <a:p>
            <a:endParaRPr lang="en-AU" dirty="0" smtClean="0"/>
          </a:p>
          <a:p>
            <a:r>
              <a:rPr lang="en-AU" dirty="0" smtClean="0"/>
              <a:t>Draw a </a:t>
            </a:r>
            <a:r>
              <a:rPr lang="en-AU" dirty="0" smtClean="0">
                <a:solidFill>
                  <a:srgbClr val="FF0000"/>
                </a:solidFill>
              </a:rPr>
              <a:t>mind map </a:t>
            </a:r>
            <a:r>
              <a:rPr lang="en-AU" dirty="0" smtClean="0"/>
              <a:t>of ideas.</a:t>
            </a:r>
          </a:p>
          <a:p>
            <a:endParaRPr lang="en-AU" dirty="0" smtClean="0"/>
          </a:p>
          <a:p>
            <a:r>
              <a:rPr lang="en-AU" dirty="0" smtClean="0"/>
              <a:t>Draw a </a:t>
            </a:r>
            <a:r>
              <a:rPr lang="en-AU" dirty="0" smtClean="0">
                <a:solidFill>
                  <a:srgbClr val="FF0000"/>
                </a:solidFill>
              </a:rPr>
              <a:t>flow chart </a:t>
            </a:r>
            <a:r>
              <a:rPr lang="en-AU" dirty="0" smtClean="0"/>
              <a:t>of how your essay could develop to a conclusion.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FF0000"/>
                </a:solidFill>
              </a:rPr>
              <a:t>Create a plan </a:t>
            </a:r>
            <a:r>
              <a:rPr lang="en-AU" dirty="0" smtClean="0"/>
              <a:t>for your research.</a:t>
            </a:r>
          </a:p>
          <a:p>
            <a:endParaRPr lang="en-AU" dirty="0" smtClean="0"/>
          </a:p>
          <a:p>
            <a:r>
              <a:rPr lang="en-AU" dirty="0" smtClean="0"/>
              <a:t>Look for </a:t>
            </a:r>
            <a:r>
              <a:rPr lang="en-AU" dirty="0" smtClean="0">
                <a:solidFill>
                  <a:srgbClr val="FF0000"/>
                </a:solidFill>
              </a:rPr>
              <a:t>interesting and primary source </a:t>
            </a:r>
            <a:r>
              <a:rPr lang="en-AU" dirty="0" smtClean="0"/>
              <a:t>material as well textbooks.</a:t>
            </a:r>
          </a:p>
          <a:p>
            <a:endParaRPr lang="en-AU" dirty="0" smtClean="0"/>
          </a:p>
          <a:p>
            <a:r>
              <a:rPr lang="en-AU" dirty="0" smtClean="0"/>
              <a:t>Write a timeline for research and writing to </a:t>
            </a:r>
            <a:r>
              <a:rPr lang="en-AU" dirty="0" smtClean="0">
                <a:solidFill>
                  <a:srgbClr val="FF0000"/>
                </a:solidFill>
              </a:rPr>
              <a:t>keep to the school deadlines.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Show and discuss </a:t>
            </a:r>
            <a:r>
              <a:rPr lang="en-AU" dirty="0" smtClean="0"/>
              <a:t>all of the above with your supervisor.</a:t>
            </a:r>
          </a:p>
        </p:txBody>
      </p:sp>
    </p:spTree>
    <p:extLst>
      <p:ext uri="{BB962C8B-B14F-4D97-AF65-F5344CB8AC3E}">
        <p14:creationId xmlns:p14="http://schemas.microsoft.com/office/powerpoint/2010/main" val="21376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581</TotalTime>
  <Words>1194</Words>
  <Application>Microsoft Office PowerPoint</Application>
  <PresentationFormat>On-screen Show (4:3)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Georgia</vt:lpstr>
      <vt:lpstr>Wingdings</vt:lpstr>
      <vt:lpstr>Wingdings 2</vt:lpstr>
      <vt:lpstr>Civic</vt:lpstr>
      <vt:lpstr>Extended Essay Introduction</vt:lpstr>
      <vt:lpstr>Initial stages</vt:lpstr>
      <vt:lpstr>Choosing a topic</vt:lpstr>
      <vt:lpstr>Narrowing the topic down to a question</vt:lpstr>
      <vt:lpstr>Examples of unsuitable History topics</vt:lpstr>
      <vt:lpstr>Examples of successful History EE questions</vt:lpstr>
      <vt:lpstr>Examples from the EE Guide p77</vt:lpstr>
      <vt:lpstr>Final EE should have title derived from your RQ Guide pp78-9</vt:lpstr>
      <vt:lpstr>Planning</vt:lpstr>
      <vt:lpstr>PowerPoint Presentation</vt:lpstr>
      <vt:lpstr>Importance of the Criteria</vt:lpstr>
      <vt:lpstr>Overview of EE criteria Guide p93</vt:lpstr>
      <vt:lpstr>Keeping the Reflection in mind (Guide p40)</vt:lpstr>
      <vt:lpstr>Meeting with the Supervisor</vt:lpstr>
      <vt:lpstr>First Reflection Session</vt:lpstr>
      <vt:lpstr>Interim reflection</vt:lpstr>
      <vt:lpstr>Final Reflection –Viva Voce</vt:lpstr>
      <vt:lpstr>Reflections on Planning and Progress Form (RPPF)</vt:lpstr>
      <vt:lpstr>Criteria E for assessing RPPF form Guide pp100-101</vt:lpstr>
      <vt:lpstr>Academic Honesty</vt:lpstr>
      <vt:lpstr>Referencing and Bibliography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Essay Introduction</dc:title>
  <dc:creator>jmmcarthur</dc:creator>
  <cp:lastModifiedBy>Craig Rodgers</cp:lastModifiedBy>
  <cp:revision>48</cp:revision>
  <dcterms:created xsi:type="dcterms:W3CDTF">2018-08-05T05:13:46Z</dcterms:created>
  <dcterms:modified xsi:type="dcterms:W3CDTF">2018-09-09T22:47:58Z</dcterms:modified>
</cp:coreProperties>
</file>