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0" r:id="rId1"/>
  </p:sldMasterIdLst>
  <p:notesMasterIdLst>
    <p:notesMasterId r:id="rId23"/>
  </p:notesMasterIdLst>
  <p:handoutMasterIdLst>
    <p:handoutMasterId r:id="rId24"/>
  </p:handoutMasterIdLst>
  <p:sldIdLst>
    <p:sldId id="256" r:id="rId2"/>
    <p:sldId id="266" r:id="rId3"/>
    <p:sldId id="267" r:id="rId4"/>
    <p:sldId id="268" r:id="rId5"/>
    <p:sldId id="269" r:id="rId6"/>
    <p:sldId id="273" r:id="rId7"/>
    <p:sldId id="274" r:id="rId8"/>
    <p:sldId id="275" r:id="rId9"/>
    <p:sldId id="276" r:id="rId10"/>
    <p:sldId id="277" r:id="rId11"/>
    <p:sldId id="278" r:id="rId12"/>
    <p:sldId id="257" r:id="rId13"/>
    <p:sldId id="258" r:id="rId14"/>
    <p:sldId id="272" r:id="rId15"/>
    <p:sldId id="260" r:id="rId16"/>
    <p:sldId id="271" r:id="rId17"/>
    <p:sldId id="261" r:id="rId18"/>
    <p:sldId id="265" r:id="rId19"/>
    <p:sldId id="279" r:id="rId20"/>
    <p:sldId id="263" r:id="rId21"/>
    <p:sldId id="264"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EAEAEA"/>
    <a:srgbClr val="C0C0C0"/>
    <a:srgbClr val="5F5F5F"/>
    <a:srgbClr val="969696"/>
    <a:srgbClr val="000000"/>
    <a:srgbClr val="C65D2E"/>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211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211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211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AC940FCB-BAE2-4227-907E-416B095BF1A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013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A2FC4552-24EA-4B80-BD4C-E5AB3404ADA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CE58A-F937-469A-9398-BE38C8BB4033}" type="slidenum">
              <a:rPr lang="en-US"/>
              <a:pPr/>
              <a:t>1</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2ACD0A-2D80-4DCE-8C3E-E595D35935AB}" type="slidenum">
              <a:rPr lang="en-US"/>
              <a:pPr/>
              <a:t>10</a:t>
            </a:fld>
            <a:endParaRPr lang="en-US"/>
          </a:p>
        </p:txBody>
      </p:sp>
      <p:sp>
        <p:nvSpPr>
          <p:cNvPr id="232450" name="Rectangle 2"/>
          <p:cNvSpPr>
            <a:spLocks noRo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2CF781-70A0-4D72-A7CC-E2E858682ACC}" type="slidenum">
              <a:rPr lang="en-US"/>
              <a:pPr/>
              <a:t>11</a:t>
            </a:fld>
            <a:endParaRPr lang="en-US"/>
          </a:p>
        </p:txBody>
      </p:sp>
      <p:sp>
        <p:nvSpPr>
          <p:cNvPr id="233474" name="Rectangle 2"/>
          <p:cNvSpPr>
            <a:spLocks noRo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555BA7-AA42-449C-8E57-E318C4652FFC}" type="slidenum">
              <a:rPr lang="en-US"/>
              <a:pPr/>
              <a:t>12</a:t>
            </a:fld>
            <a:endParaRPr lang="en-US"/>
          </a:p>
        </p:txBody>
      </p:sp>
      <p:sp>
        <p:nvSpPr>
          <p:cNvPr id="234498" name="Rectangle 2"/>
          <p:cNvSpPr>
            <a:spLocks noRo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37572C-670A-40BF-9E27-0A1116206C84}" type="slidenum">
              <a:rPr lang="en-US"/>
              <a:pPr/>
              <a:t>13</a:t>
            </a:fld>
            <a:endParaRPr lang="en-US"/>
          </a:p>
        </p:txBody>
      </p:sp>
      <p:sp>
        <p:nvSpPr>
          <p:cNvPr id="235522" name="Rectangle 2"/>
          <p:cNvSpPr>
            <a:spLocks noRo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FF07AB-2960-4465-AD9A-8F8DE8A26A5A}" type="slidenum">
              <a:rPr lang="en-US"/>
              <a:pPr/>
              <a:t>14</a:t>
            </a:fld>
            <a:endParaRPr lang="en-US"/>
          </a:p>
        </p:txBody>
      </p:sp>
      <p:sp>
        <p:nvSpPr>
          <p:cNvPr id="236546" name="Rectangle 2"/>
          <p:cNvSpPr>
            <a:spLocks noRo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E3856-5975-42C1-82D3-66728BBB1DCE}" type="slidenum">
              <a:rPr lang="en-US"/>
              <a:pPr/>
              <a:t>15</a:t>
            </a:fld>
            <a:endParaRPr lang="en-US"/>
          </a:p>
        </p:txBody>
      </p:sp>
      <p:sp>
        <p:nvSpPr>
          <p:cNvPr id="238594" name="Rectangle 2"/>
          <p:cNvSpPr>
            <a:spLocks noRo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418A9-E8B0-4A00-85E0-15CC9B4FEF42}" type="slidenum">
              <a:rPr lang="en-US"/>
              <a:pPr/>
              <a:t>16</a:t>
            </a:fld>
            <a:endParaRPr lang="en-US"/>
          </a:p>
        </p:txBody>
      </p:sp>
      <p:sp>
        <p:nvSpPr>
          <p:cNvPr id="239618" name="Rectangle 2"/>
          <p:cNvSpPr>
            <a:spLocks noRo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06B38-4CDD-4C54-B8EA-49BCE6755D31}" type="slidenum">
              <a:rPr lang="en-US"/>
              <a:pPr/>
              <a:t>17</a:t>
            </a:fld>
            <a:endParaRPr lang="en-US"/>
          </a:p>
        </p:txBody>
      </p:sp>
      <p:sp>
        <p:nvSpPr>
          <p:cNvPr id="240642" name="Rectangle 2"/>
          <p:cNvSpPr>
            <a:spLocks noRo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CAB62-C3BF-4E12-8E3A-2B2B5D205FD2}" type="slidenum">
              <a:rPr lang="en-US"/>
              <a:pPr/>
              <a:t>18</a:t>
            </a:fld>
            <a:endParaRPr lang="en-US"/>
          </a:p>
        </p:txBody>
      </p:sp>
      <p:sp>
        <p:nvSpPr>
          <p:cNvPr id="242690" name="Rectangle 2"/>
          <p:cNvSpPr>
            <a:spLocks noRo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5FD798-F53E-4194-9920-B44EB5F6B5C0}" type="slidenum">
              <a:rPr lang="en-US"/>
              <a:pPr/>
              <a:t>19</a:t>
            </a:fld>
            <a:endParaRPr lang="en-US"/>
          </a:p>
        </p:txBody>
      </p:sp>
      <p:sp>
        <p:nvSpPr>
          <p:cNvPr id="243714" name="Rectangle 2"/>
          <p:cNvSpPr>
            <a:spLocks noRo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ABDE6D-7DA8-4606-A3F9-1EEC7AF912FC}" type="slidenum">
              <a:rPr lang="en-US"/>
              <a:pPr/>
              <a:t>2</a:t>
            </a:fld>
            <a:endParaRPr lang="en-US"/>
          </a:p>
        </p:txBody>
      </p:sp>
      <p:sp>
        <p:nvSpPr>
          <p:cNvPr id="224258" name="Rectangle 2"/>
          <p:cNvSpPr>
            <a:spLocks noRo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3D2B1-F126-4EE2-94C5-1A3DCCF9EB6D}" type="slidenum">
              <a:rPr lang="en-US"/>
              <a:pPr/>
              <a:t>20</a:t>
            </a:fld>
            <a:endParaRPr lang="en-US"/>
          </a:p>
        </p:txBody>
      </p:sp>
      <p:sp>
        <p:nvSpPr>
          <p:cNvPr id="245762" name="Rectangle 2"/>
          <p:cNvSpPr>
            <a:spLocks noRo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FEC32-4748-40BE-9114-4A9C2B8D67D2}" type="slidenum">
              <a:rPr lang="en-US"/>
              <a:pPr/>
              <a:t>21</a:t>
            </a:fld>
            <a:endParaRPr lang="en-US"/>
          </a:p>
        </p:txBody>
      </p:sp>
      <p:sp>
        <p:nvSpPr>
          <p:cNvPr id="246786" name="Rectangle 2"/>
          <p:cNvSpPr>
            <a:spLocks noRo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0F373-B466-4A8B-AA59-45F8FFA5158E}" type="slidenum">
              <a:rPr lang="en-US"/>
              <a:pPr/>
              <a:t>3</a:t>
            </a:fld>
            <a:endParaRPr lang="en-US"/>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2F89C5-F1C7-4C12-BAAD-C75338B3D94F}" type="slidenum">
              <a:rPr lang="en-US"/>
              <a:pPr/>
              <a:t>4</a:t>
            </a:fld>
            <a:endParaRPr lang="en-US"/>
          </a:p>
        </p:txBody>
      </p:sp>
      <p:sp>
        <p:nvSpPr>
          <p:cNvPr id="226306" name="Rectangle 2"/>
          <p:cNvSpPr>
            <a:spLocks noRo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C25C1D-6A59-4A8D-BB7D-4E4CF427246E}" type="slidenum">
              <a:rPr lang="en-US"/>
              <a:pPr/>
              <a:t>5</a:t>
            </a:fld>
            <a:endParaRPr lang="en-US"/>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801B12-82F6-4353-9500-A880855AA49F}" type="slidenum">
              <a:rPr lang="en-US"/>
              <a:pPr/>
              <a:t>6</a:t>
            </a:fld>
            <a:endParaRPr lang="en-US"/>
          </a:p>
        </p:txBody>
      </p:sp>
      <p:sp>
        <p:nvSpPr>
          <p:cNvPr id="228354" name="Rectangle 2"/>
          <p:cNvSpPr>
            <a:spLocks noRo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6DF548-63B4-434E-97F7-E8B0AC19F7BB}" type="slidenum">
              <a:rPr lang="en-US"/>
              <a:pPr/>
              <a:t>7</a:t>
            </a:fld>
            <a:endParaRPr lang="en-US"/>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07A33-5FBB-4164-981C-A959888BF43F}" type="slidenum">
              <a:rPr lang="en-US"/>
              <a:pPr/>
              <a:t>8</a:t>
            </a:fld>
            <a:endParaRPr lang="en-US"/>
          </a:p>
        </p:txBody>
      </p:sp>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E1F14-FA23-4C91-84F5-5ABBEA725DE4}" type="slidenum">
              <a:rPr lang="en-US"/>
              <a:pPr/>
              <a:t>9</a:t>
            </a:fld>
            <a:endParaRPr lang="en-US"/>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a:xfrm>
            <a:off x="304800" y="5029200"/>
            <a:ext cx="8686800" cy="947738"/>
          </a:xfrm>
        </p:spPr>
        <p:txBody>
          <a:bodyPr/>
          <a:lstStyle>
            <a:lvl1pPr>
              <a:defRPr/>
            </a:lvl1pPr>
          </a:lstStyle>
          <a:p>
            <a:r>
              <a:rPr lang="en-US"/>
              <a:t>Click to edit Master title style</a:t>
            </a:r>
          </a:p>
        </p:txBody>
      </p:sp>
      <p:sp>
        <p:nvSpPr>
          <p:cNvPr id="194563" name="Rectangle 3"/>
          <p:cNvSpPr>
            <a:spLocks noGrp="1" noChangeArrowheads="1"/>
          </p:cNvSpPr>
          <p:nvPr>
            <p:ph type="subTitle" idx="1"/>
          </p:nvPr>
        </p:nvSpPr>
        <p:spPr>
          <a:xfrm>
            <a:off x="304800" y="5886450"/>
            <a:ext cx="8686800" cy="895350"/>
          </a:xfrm>
        </p:spPr>
        <p:txBody>
          <a:bodyPr/>
          <a:lstStyle>
            <a:lvl1pPr marL="0" indent="0" algn="ctr">
              <a:buFont typeface="Wingdings" pitchFamily="2" charset="2"/>
              <a:buNone/>
              <a:defRPr/>
            </a:lvl1pPr>
          </a:lstStyle>
          <a:p>
            <a:r>
              <a:rPr lang="en-US"/>
              <a:t>Click to edit Master subtitle style</a:t>
            </a:r>
          </a:p>
        </p:txBody>
      </p:sp>
      <p:sp>
        <p:nvSpPr>
          <p:cNvPr id="194564" name="Rectangle 4"/>
          <p:cNvSpPr>
            <a:spLocks noGrp="1" noChangeArrowheads="1"/>
          </p:cNvSpPr>
          <p:nvPr>
            <p:ph type="dt" sz="quarter" idx="2"/>
          </p:nvPr>
        </p:nvSpPr>
        <p:spPr/>
        <p:txBody>
          <a:bodyPr/>
          <a:lstStyle>
            <a:lvl1pPr>
              <a:defRPr/>
            </a:lvl1pPr>
          </a:lstStyle>
          <a:p>
            <a:endParaRPr lang="en-US"/>
          </a:p>
        </p:txBody>
      </p:sp>
      <p:sp>
        <p:nvSpPr>
          <p:cNvPr id="194565" name="Rectangle 5"/>
          <p:cNvSpPr>
            <a:spLocks noGrp="1" noChangeArrowheads="1"/>
          </p:cNvSpPr>
          <p:nvPr>
            <p:ph type="ftr" sz="quarter" idx="3"/>
          </p:nvPr>
        </p:nvSpPr>
        <p:spPr/>
        <p:txBody>
          <a:bodyPr/>
          <a:lstStyle>
            <a:lvl1pPr>
              <a:defRPr/>
            </a:lvl1pPr>
          </a:lstStyle>
          <a:p>
            <a:endParaRPr lang="en-US"/>
          </a:p>
        </p:txBody>
      </p:sp>
      <p:sp>
        <p:nvSpPr>
          <p:cNvPr id="194566" name="Rectangle 6"/>
          <p:cNvSpPr>
            <a:spLocks noGrp="1" noChangeArrowheads="1"/>
          </p:cNvSpPr>
          <p:nvPr>
            <p:ph type="sldNum" sz="quarter" idx="4"/>
          </p:nvPr>
        </p:nvSpPr>
        <p:spPr/>
        <p:txBody>
          <a:bodyPr/>
          <a:lstStyle>
            <a:lvl1pPr>
              <a:defRPr/>
            </a:lvl1pPr>
          </a:lstStyle>
          <a:p>
            <a:fld id="{71593C60-25C8-4D68-9BB4-B2B93515B3B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5AC832-1DA2-40E1-83B7-66340AA745C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
            <a:ext cx="2133600" cy="6477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81000" y="76200"/>
            <a:ext cx="62484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68DE9E-9133-41BD-BF7C-B913B42BE8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59A156-506D-4518-B5B7-AC905A0B500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7C4C89-35AE-4548-A828-3A474C9D70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81000" y="12954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24400" y="12954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65FE6F-3330-4089-9BDA-949E7E1C043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E3F254A-111E-46E9-8E09-F2BC0A2D1C5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FFCCDE-7D96-4F37-B314-3A904B15A6F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DAD24C-D393-4F6F-8661-75E334A6DE8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5140EB-176B-41AB-BD1D-7B65872FFA4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AC17DE-F323-4E76-8FE8-1BEDAADCBD4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bwMode="auto">
          <a:xfrm>
            <a:off x="381000" y="76200"/>
            <a:ext cx="85248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193539" name="Rectangle 3"/>
          <p:cNvSpPr>
            <a:spLocks noGrp="1" noChangeArrowheads="1"/>
          </p:cNvSpPr>
          <p:nvPr>
            <p:ph type="body" idx="1"/>
          </p:nvPr>
        </p:nvSpPr>
        <p:spPr bwMode="white">
          <a:xfrm>
            <a:off x="381000" y="1295400"/>
            <a:ext cx="8534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35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193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p>
        </p:txBody>
      </p:sp>
      <p:sp>
        <p:nvSpPr>
          <p:cNvPr id="193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C9E56A9F-21BF-437C-8C16-F35F66367D7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charset="0"/>
        </a:defRPr>
      </a:lvl2pPr>
      <a:lvl3pPr algn="l" rtl="0" eaLnBrk="0" fontAlgn="base" hangingPunct="0">
        <a:spcBef>
          <a:spcPct val="0"/>
        </a:spcBef>
        <a:spcAft>
          <a:spcPct val="0"/>
        </a:spcAft>
        <a:defRPr kumimoji="1" sz="4400">
          <a:solidFill>
            <a:schemeClr val="tx2"/>
          </a:solidFill>
          <a:latin typeface="Tahoma" charset="0"/>
        </a:defRPr>
      </a:lvl3pPr>
      <a:lvl4pPr algn="l" rtl="0" eaLnBrk="0" fontAlgn="base" hangingPunct="0">
        <a:spcBef>
          <a:spcPct val="0"/>
        </a:spcBef>
        <a:spcAft>
          <a:spcPct val="0"/>
        </a:spcAft>
        <a:defRPr kumimoji="1" sz="4400">
          <a:solidFill>
            <a:schemeClr val="tx2"/>
          </a:solidFill>
          <a:latin typeface="Tahoma" charset="0"/>
        </a:defRPr>
      </a:lvl4pPr>
      <a:lvl5pPr algn="l" rtl="0" eaLnBrk="0" fontAlgn="base" hangingPunct="0">
        <a:spcBef>
          <a:spcPct val="0"/>
        </a:spcBef>
        <a:spcAft>
          <a:spcPct val="0"/>
        </a:spcAft>
        <a:defRPr kumimoji="1" sz="4400">
          <a:solidFill>
            <a:schemeClr val="tx2"/>
          </a:solidFill>
          <a:latin typeface="Tahoma" charset="0"/>
        </a:defRPr>
      </a:lvl5pPr>
      <a:lvl6pPr marL="457200" algn="l" rtl="0" eaLnBrk="0" fontAlgn="base" hangingPunct="0">
        <a:spcBef>
          <a:spcPct val="0"/>
        </a:spcBef>
        <a:spcAft>
          <a:spcPct val="0"/>
        </a:spcAft>
        <a:defRPr kumimoji="1" sz="4400">
          <a:solidFill>
            <a:schemeClr val="tx2"/>
          </a:solidFill>
          <a:latin typeface="Tahoma" charset="0"/>
        </a:defRPr>
      </a:lvl6pPr>
      <a:lvl7pPr marL="914400" algn="l" rtl="0" eaLnBrk="0" fontAlgn="base" hangingPunct="0">
        <a:spcBef>
          <a:spcPct val="0"/>
        </a:spcBef>
        <a:spcAft>
          <a:spcPct val="0"/>
        </a:spcAft>
        <a:defRPr kumimoji="1" sz="4400">
          <a:solidFill>
            <a:schemeClr val="tx2"/>
          </a:solidFill>
          <a:latin typeface="Tahoma" charset="0"/>
        </a:defRPr>
      </a:lvl7pPr>
      <a:lvl8pPr marL="1371600" algn="l" rtl="0" eaLnBrk="0" fontAlgn="base" hangingPunct="0">
        <a:spcBef>
          <a:spcPct val="0"/>
        </a:spcBef>
        <a:spcAft>
          <a:spcPct val="0"/>
        </a:spcAft>
        <a:defRPr kumimoji="1" sz="4400">
          <a:solidFill>
            <a:schemeClr val="tx2"/>
          </a:solidFill>
          <a:latin typeface="Tahoma" charset="0"/>
        </a:defRPr>
      </a:lvl8pPr>
      <a:lvl9pPr marL="1828800" algn="l" rtl="0" eaLnBrk="0" fontAlgn="base" hangingPunct="0">
        <a:spcBef>
          <a:spcPct val="0"/>
        </a:spcBef>
        <a:spcAft>
          <a:spcPct val="0"/>
        </a:spcAft>
        <a:defRPr kumimoji="1" sz="4400">
          <a:solidFill>
            <a:schemeClr val="tx2"/>
          </a:solidFill>
          <a:latin typeface="Tahoma" charset="0"/>
        </a:defRPr>
      </a:lvl9pPr>
    </p:titleStyle>
    <p:bodyStyle>
      <a:lvl1pPr marL="342900" indent="-342900" algn="l" rtl="0" eaLnBrk="0" fontAlgn="base" hangingPunct="0">
        <a:spcBef>
          <a:spcPct val="20000"/>
        </a:spcBef>
        <a:spcAft>
          <a:spcPct val="0"/>
        </a:spcAft>
        <a:buClr>
          <a:srgbClr val="000066"/>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66"/>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000066"/>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mpleteplanet.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la.gov.au/pathways/pthw_global.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vlib.or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nsdl.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sil.si.edu/silpublications/online-exhibition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Main_Pag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hatis.techtarget.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brary.rider.edu/scholarly/rlackie/Invisible/Inv_Web.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achertube.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holar.google.com.a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nfomine.ucr.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google.com.a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galaxy.com/" TargetMode="External"/><Relationship Id="rId3" Type="http://schemas.openxmlformats.org/officeDocument/2006/relationships/hyperlink" Target="http://infomine.ucr.edu/" TargetMode="External"/><Relationship Id="rId7" Type="http://schemas.openxmlformats.org/officeDocument/2006/relationships/hyperlink" Target="http://exactseek.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botw.org/" TargetMode="External"/><Relationship Id="rId5" Type="http://schemas.openxmlformats.org/officeDocument/2006/relationships/hyperlink" Target="http://bubl.ac.uk/" TargetMode="External"/><Relationship Id="rId4" Type="http://schemas.openxmlformats.org/officeDocument/2006/relationships/hyperlink" Target="http://www.intute.ac.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cademicinfo.ne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lii.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 TargetMode="External"/><Relationship Id="rId7" Type="http://schemas.openxmlformats.org/officeDocument/2006/relationships/hyperlink" Target="http://www.incywinc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yippy.com.com/" TargetMode="External"/><Relationship Id="rId5" Type="http://schemas.openxmlformats.org/officeDocument/2006/relationships/hyperlink" Target="http://www.exalead.com/search" TargetMode="External"/><Relationship Id="rId4" Type="http://schemas.openxmlformats.org/officeDocument/2006/relationships/hyperlink" Target="http://au.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117475" y="4868863"/>
            <a:ext cx="8883650" cy="1208087"/>
          </a:xfrm>
        </p:spPr>
        <p:txBody>
          <a:bodyPr/>
          <a:lstStyle/>
          <a:p>
            <a:pPr>
              <a:spcAft>
                <a:spcPct val="15000"/>
              </a:spcAft>
            </a:pPr>
            <a:r>
              <a:rPr lang="en-AU" sz="3000" b="1"/>
              <a:t>Discovering the Treasures of the Hidden Web</a:t>
            </a:r>
            <a:endParaRPr lang="en-US" sz="3000" b="1"/>
          </a:p>
        </p:txBody>
      </p:sp>
      <p:sp>
        <p:nvSpPr>
          <p:cNvPr id="100355" name="Rectangle 3"/>
          <p:cNvSpPr>
            <a:spLocks noGrp="1" noChangeArrowheads="1"/>
          </p:cNvSpPr>
          <p:nvPr>
            <p:ph type="subTitle" idx="1"/>
          </p:nvPr>
        </p:nvSpPr>
        <p:spPr>
          <a:xfrm>
            <a:off x="107950" y="5876925"/>
            <a:ext cx="8642350" cy="576263"/>
          </a:xfrm>
        </p:spPr>
        <p:txBody>
          <a:bodyPr/>
          <a:lstStyle/>
          <a:p>
            <a:pPr algn="l"/>
            <a:endParaRPr lang="en-US" sz="24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AU"/>
              <a:t>Databases</a:t>
            </a:r>
            <a:endParaRPr lang="en-US"/>
          </a:p>
        </p:txBody>
      </p:sp>
      <p:sp>
        <p:nvSpPr>
          <p:cNvPr id="220163" name="Rectangle 3"/>
          <p:cNvSpPr>
            <a:spLocks noGrp="1" noChangeArrowheads="1"/>
          </p:cNvSpPr>
          <p:nvPr>
            <p:ph type="body" idx="1"/>
          </p:nvPr>
        </p:nvSpPr>
        <p:spPr>
          <a:xfrm>
            <a:off x="381000" y="1268413"/>
            <a:ext cx="8534400" cy="5257800"/>
          </a:xfrm>
        </p:spPr>
        <p:txBody>
          <a:bodyPr/>
          <a:lstStyle/>
          <a:p>
            <a:pPr marL="609600" indent="-609600">
              <a:buFont typeface="Wingdings" pitchFamily="2" charset="2"/>
              <a:buNone/>
            </a:pPr>
            <a:r>
              <a:rPr lang="en-AU"/>
              <a:t>Q. 	How do we find databases most relevant to our needs if we cannot rely on search engines?</a:t>
            </a:r>
          </a:p>
          <a:p>
            <a:pPr marL="609600" indent="-609600">
              <a:buFont typeface="Wingdings" pitchFamily="2" charset="2"/>
              <a:buNone/>
            </a:pPr>
            <a:endParaRPr lang="en-AU" sz="1400"/>
          </a:p>
          <a:p>
            <a:pPr marL="609600" indent="-609600">
              <a:buFontTx/>
              <a:buNone/>
            </a:pPr>
            <a:r>
              <a:rPr lang="en-AU"/>
              <a:t>A.  By using tools such as:</a:t>
            </a:r>
          </a:p>
          <a:p>
            <a:pPr marL="609600" indent="-609600">
              <a:buSzTx/>
              <a:buFontTx/>
              <a:buChar char="•"/>
            </a:pPr>
            <a:r>
              <a:rPr lang="en-AU"/>
              <a:t>evaluated subject directories such as BUBL and Librarians’ Internet Index</a:t>
            </a:r>
          </a:p>
          <a:p>
            <a:pPr marL="609600" indent="-609600">
              <a:buSzTx/>
              <a:buFontTx/>
              <a:buChar char="•"/>
            </a:pPr>
            <a:r>
              <a:rPr lang="en-AU"/>
              <a:t>subject gateways</a:t>
            </a:r>
          </a:p>
          <a:p>
            <a:pPr marL="609600" indent="-609600">
              <a:buSzTx/>
              <a:buFontTx/>
              <a:buChar char="•"/>
            </a:pPr>
            <a:r>
              <a:rPr lang="en-AU"/>
              <a:t>directories of databases</a:t>
            </a:r>
          </a:p>
          <a:p>
            <a:pPr marL="609600" indent="-609600">
              <a:buFont typeface="Wingdings" pitchFamily="2" charset="2"/>
              <a:buNone/>
            </a:pPr>
            <a:r>
              <a:rPr lang="en-AU" sz="2400"/>
              <a:t>	* tip: put </a:t>
            </a:r>
            <a:r>
              <a:rPr lang="en-AU" sz="2400" i="1"/>
              <a:t>database</a:t>
            </a:r>
            <a:r>
              <a:rPr lang="en-AU" sz="2400"/>
              <a:t> in your search</a:t>
            </a: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AU"/>
              <a:t>A selection of these are….</a:t>
            </a:r>
            <a:endParaRPr lang="en-US"/>
          </a:p>
        </p:txBody>
      </p:sp>
      <p:sp>
        <p:nvSpPr>
          <p:cNvPr id="221187" name="Rectangle 3"/>
          <p:cNvSpPr>
            <a:spLocks noGrp="1" noChangeArrowheads="1"/>
          </p:cNvSpPr>
          <p:nvPr>
            <p:ph type="body" idx="1"/>
          </p:nvPr>
        </p:nvSpPr>
        <p:spPr>
          <a:xfrm>
            <a:off x="34925" y="1484313"/>
            <a:ext cx="8534400" cy="5257800"/>
          </a:xfrm>
        </p:spPr>
        <p:txBody>
          <a:bodyPr/>
          <a:lstStyle/>
          <a:p>
            <a:pPr lvl="1">
              <a:buFont typeface="Wingdings" pitchFamily="2" charset="2"/>
              <a:buNone/>
            </a:pPr>
            <a:r>
              <a:rPr lang="en-AU"/>
              <a:t>Complete planet   	</a:t>
            </a:r>
            <a:r>
              <a:rPr lang="en-AU">
                <a:hlinkClick r:id="rId3"/>
              </a:rPr>
              <a:t>www.completeplanet.com</a:t>
            </a:r>
            <a:endParaRPr lang="en-AU"/>
          </a:p>
          <a:p>
            <a:pPr lvl="1">
              <a:buFont typeface="Wingdings" pitchFamily="2" charset="2"/>
              <a:buNone/>
            </a:pPr>
            <a:endParaRPr lang="en-AU"/>
          </a:p>
          <a:p>
            <a:pPr lvl="1">
              <a:buSzTx/>
              <a:buFontTx/>
              <a:buChar char="•"/>
            </a:pPr>
            <a:r>
              <a:rPr lang="en-AU" sz="3200"/>
              <a:t>Others already mentioned are:</a:t>
            </a:r>
          </a:p>
          <a:p>
            <a:pPr lvl="1">
              <a:buSzTx/>
              <a:buFontTx/>
              <a:buChar char="•"/>
            </a:pPr>
            <a:r>
              <a:rPr lang="en-AU" sz="3200"/>
              <a:t>Academic Info</a:t>
            </a:r>
          </a:p>
          <a:p>
            <a:pPr lvl="1">
              <a:buSzTx/>
              <a:buFontTx/>
              <a:buChar char="•"/>
            </a:pPr>
            <a:r>
              <a:rPr lang="en-AU" sz="3200"/>
              <a:t>BUBL</a:t>
            </a:r>
          </a:p>
          <a:p>
            <a:pPr lvl="1">
              <a:buSzTx/>
              <a:buFontTx/>
              <a:buChar char="•"/>
            </a:pPr>
            <a:r>
              <a:rPr lang="en-AU" sz="3200"/>
              <a:t>Infomine</a:t>
            </a:r>
          </a:p>
          <a:p>
            <a:pPr lvl="1">
              <a:buSzTx/>
              <a:buFontTx/>
              <a:buChar char="•"/>
            </a:pPr>
            <a:r>
              <a:rPr lang="en-AU" sz="3200"/>
              <a:t>Librarians’ Internet Index </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AU"/>
              <a:t>Gateways</a:t>
            </a:r>
            <a:endParaRPr lang="en-US"/>
          </a:p>
        </p:txBody>
      </p:sp>
      <p:sp>
        <p:nvSpPr>
          <p:cNvPr id="105475" name="Rectangle 3"/>
          <p:cNvSpPr>
            <a:spLocks noGrp="1" noChangeArrowheads="1"/>
          </p:cNvSpPr>
          <p:nvPr>
            <p:ph type="body" idx="1"/>
          </p:nvPr>
        </p:nvSpPr>
        <p:spPr/>
        <p:txBody>
          <a:bodyPr/>
          <a:lstStyle/>
          <a:p>
            <a:pPr>
              <a:lnSpc>
                <a:spcPct val="130000"/>
              </a:lnSpc>
              <a:buFont typeface="Wingdings" pitchFamily="2" charset="2"/>
              <a:buNone/>
            </a:pPr>
            <a:endParaRPr lang="en-AU" altLang="ja-JP">
              <a:ea typeface="ＭＳ Ｐゴシック" pitchFamily="34" charset="-128"/>
            </a:endParaRPr>
          </a:p>
          <a:p>
            <a:pPr>
              <a:lnSpc>
                <a:spcPct val="130000"/>
              </a:lnSpc>
              <a:buFont typeface="Wingdings" pitchFamily="2" charset="2"/>
              <a:buNone/>
            </a:pPr>
            <a:r>
              <a:rPr lang="en-AU" altLang="ja-JP">
                <a:ea typeface="ＭＳ Ｐゴシック" pitchFamily="34" charset="-128"/>
              </a:rPr>
              <a:t>  “A Web-based mechanism for accessing a collection of high quality, evaluated resources identified to support research in a particular subject discipline.”</a:t>
            </a:r>
          </a:p>
          <a:p>
            <a:pPr>
              <a:buFont typeface="Wingdings" pitchFamily="2" charset="2"/>
              <a:buNone/>
            </a:pPr>
            <a:r>
              <a:rPr lang="en-AU" altLang="ja-JP">
                <a:ea typeface="ＭＳ Ｐゴシック" pitchFamily="34" charset="-128"/>
              </a:rPr>
              <a:t>	</a:t>
            </a:r>
            <a:r>
              <a:rPr lang="en-AU" altLang="ja-JP" sz="1600" i="1">
                <a:ea typeface="ＭＳ Ｐゴシック" pitchFamily="34" charset="-128"/>
              </a:rPr>
              <a:t>Australian Subject Gateways Forum</a:t>
            </a:r>
            <a:r>
              <a:rPr lang="en-US" altLang="ja-JP">
                <a:ea typeface="ＭＳ Ｐゴシック" pitchFamily="34" charset="-128"/>
              </a:rPr>
              <a:t>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t>Advantages of subject gateways </a:t>
            </a:r>
          </a:p>
        </p:txBody>
      </p:sp>
      <p:sp>
        <p:nvSpPr>
          <p:cNvPr id="195587" name="Rectangle 3"/>
          <p:cNvSpPr>
            <a:spLocks noGrp="1" noChangeArrowheads="1"/>
          </p:cNvSpPr>
          <p:nvPr>
            <p:ph type="body" idx="1"/>
          </p:nvPr>
        </p:nvSpPr>
        <p:spPr/>
        <p:txBody>
          <a:bodyPr/>
          <a:lstStyle/>
          <a:p>
            <a:pPr>
              <a:lnSpc>
                <a:spcPct val="130000"/>
              </a:lnSpc>
              <a:buSzPct val="100000"/>
              <a:buFont typeface="Symbol" pitchFamily="18" charset="2"/>
              <a:buNone/>
            </a:pPr>
            <a:endParaRPr lang="en-AU" sz="2400"/>
          </a:p>
          <a:p>
            <a:pPr>
              <a:lnSpc>
                <a:spcPct val="130000"/>
              </a:lnSpc>
              <a:buSzPct val="100000"/>
              <a:buFont typeface="Symbol" pitchFamily="18" charset="2"/>
              <a:buChar char="·"/>
            </a:pPr>
            <a:r>
              <a:rPr lang="en-AU"/>
              <a:t>Less likely to find sites that are no longer available </a:t>
            </a:r>
          </a:p>
          <a:p>
            <a:pPr>
              <a:lnSpc>
                <a:spcPct val="130000"/>
              </a:lnSpc>
              <a:buSzPct val="100000"/>
              <a:buFont typeface="Symbol" pitchFamily="18" charset="2"/>
              <a:buChar char=""/>
            </a:pPr>
            <a:r>
              <a:rPr lang="en-AU"/>
              <a:t>Finding material on a topic is easier</a:t>
            </a:r>
          </a:p>
          <a:p>
            <a:pPr>
              <a:lnSpc>
                <a:spcPct val="130000"/>
              </a:lnSpc>
              <a:buSzPct val="100000"/>
              <a:buFont typeface="Symbol" pitchFamily="18" charset="2"/>
              <a:buChar char=""/>
            </a:pPr>
            <a:r>
              <a:rPr lang="en-AU"/>
              <a:t>Information is likely to be substantial and relevant </a:t>
            </a:r>
            <a:endParaRPr lang="en-US"/>
          </a:p>
          <a:p>
            <a:pPr>
              <a:buSzPct val="100000"/>
              <a:buFont typeface="Symbol" pitchFamily="18" charset="2"/>
              <a:buNone/>
            </a:pPr>
            <a:endParaRPr lang="en-US"/>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AU"/>
              <a:t>Finding subject gateways</a:t>
            </a:r>
            <a:endParaRPr lang="en-US"/>
          </a:p>
        </p:txBody>
      </p:sp>
      <p:sp>
        <p:nvSpPr>
          <p:cNvPr id="210947" name="Rectangle 3"/>
          <p:cNvSpPr>
            <a:spLocks noGrp="1" noChangeArrowheads="1"/>
          </p:cNvSpPr>
          <p:nvPr>
            <p:ph type="body" idx="1"/>
          </p:nvPr>
        </p:nvSpPr>
        <p:spPr>
          <a:xfrm>
            <a:off x="323850" y="1555750"/>
            <a:ext cx="8534400" cy="5257800"/>
          </a:xfrm>
        </p:spPr>
        <p:txBody>
          <a:bodyPr/>
          <a:lstStyle/>
          <a:p>
            <a:pPr>
              <a:buFont typeface="Wingdings" pitchFamily="2" charset="2"/>
              <a:buNone/>
            </a:pPr>
            <a:endParaRPr lang="en-AU" dirty="0"/>
          </a:p>
          <a:p>
            <a:pPr>
              <a:buFont typeface="Wingdings" pitchFamily="2" charset="2"/>
              <a:buNone/>
            </a:pPr>
            <a:r>
              <a:rPr lang="en-AU" dirty="0"/>
              <a:t>Australian Subject Gateways</a:t>
            </a:r>
            <a:endParaRPr lang="fr-FR" dirty="0"/>
          </a:p>
          <a:p>
            <a:pPr>
              <a:buNone/>
            </a:pPr>
            <a:r>
              <a:rPr lang="en-AU" sz="2800" dirty="0" smtClean="0">
                <a:hlinkClick r:id="rId3"/>
              </a:rPr>
              <a:t>http://www.nla.gov.au/pathways/pthw_global.html</a:t>
            </a:r>
            <a:endParaRPr lang="en-AU" sz="2800" dirty="0" smtClean="0"/>
          </a:p>
          <a:p>
            <a:pPr>
              <a:buNone/>
            </a:pPr>
            <a:endParaRPr lang="en-AU" sz="2800" dirty="0"/>
          </a:p>
          <a:p>
            <a:pPr>
              <a:buFont typeface="Wingdings" pitchFamily="2" charset="2"/>
              <a:buNone/>
            </a:pPr>
            <a:r>
              <a:rPr lang="en-AU" dirty="0"/>
              <a:t>WWW Virtual Library</a:t>
            </a:r>
            <a:endParaRPr lang="fr-FR" dirty="0"/>
          </a:p>
          <a:p>
            <a:pPr>
              <a:lnSpc>
                <a:spcPct val="130000"/>
              </a:lnSpc>
              <a:buSzPct val="100000"/>
              <a:buFont typeface="Symbol" pitchFamily="18" charset="2"/>
              <a:buChar char=""/>
            </a:pPr>
            <a:r>
              <a:rPr lang="en-AU" dirty="0">
                <a:hlinkClick r:id="rId4"/>
              </a:rPr>
              <a:t>//vlib.org/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AU"/>
              <a:t>Digital libraries</a:t>
            </a:r>
            <a:endParaRPr lang="en-US"/>
          </a:p>
        </p:txBody>
      </p:sp>
      <p:sp>
        <p:nvSpPr>
          <p:cNvPr id="197635" name="Rectangle 3"/>
          <p:cNvSpPr>
            <a:spLocks noGrp="1" noChangeArrowheads="1"/>
          </p:cNvSpPr>
          <p:nvPr>
            <p:ph type="body" idx="1"/>
          </p:nvPr>
        </p:nvSpPr>
        <p:spPr>
          <a:xfrm>
            <a:off x="381000" y="1484313"/>
            <a:ext cx="8534400" cy="5068887"/>
          </a:xfrm>
        </p:spPr>
        <p:txBody>
          <a:bodyPr/>
          <a:lstStyle/>
          <a:p>
            <a:pPr>
              <a:lnSpc>
                <a:spcPct val="130000"/>
              </a:lnSpc>
              <a:buFont typeface="Wingdings" pitchFamily="2" charset="2"/>
              <a:buNone/>
            </a:pPr>
            <a:r>
              <a:rPr lang="en-US" altLang="ja-JP" sz="2800">
                <a:ea typeface="ＭＳ Ｐゴシック" pitchFamily="34" charset="-128"/>
              </a:rPr>
              <a:t>   </a:t>
            </a:r>
            <a:r>
              <a:rPr lang="en-US" altLang="ja-JP">
                <a:ea typeface="ＭＳ Ｐゴシック" pitchFamily="34" charset="-128"/>
              </a:rPr>
              <a:t>“A digital library is a library in which collections are stored in digital formats (as opposed to print, microform, or other media) and accessible by computers.  The digital content may be stored locally, or accessed remotely via computer networks.”</a:t>
            </a:r>
          </a:p>
          <a:p>
            <a:pPr>
              <a:lnSpc>
                <a:spcPct val="130000"/>
              </a:lnSpc>
              <a:buFont typeface="Wingdings" pitchFamily="2" charset="2"/>
              <a:buNone/>
            </a:pPr>
            <a:r>
              <a:rPr lang="en-US" altLang="ja-JP" sz="1400" i="1">
                <a:ea typeface="ＭＳ Ｐゴシック" pitchFamily="34" charset="-128"/>
              </a:rPr>
              <a:t>      </a:t>
            </a:r>
            <a:r>
              <a:rPr lang="en-US" altLang="ja-JP" sz="1600" i="1">
                <a:ea typeface="ＭＳ Ｐゴシック" pitchFamily="34" charset="-128"/>
              </a:rPr>
              <a:t>Wikipedia</a:t>
            </a:r>
            <a:r>
              <a:rPr lang="en-US" altLang="ja-JP" sz="2800">
                <a:ea typeface="ＭＳ Ｐゴシック" pitchFamily="34" charset="-128"/>
              </a:rPr>
              <a:t> </a:t>
            </a:r>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AU"/>
              <a:t>Finding digital libraries</a:t>
            </a:r>
            <a:endParaRPr lang="en-US"/>
          </a:p>
        </p:txBody>
      </p:sp>
      <p:sp>
        <p:nvSpPr>
          <p:cNvPr id="209923" name="Rectangle 3"/>
          <p:cNvSpPr>
            <a:spLocks noGrp="1" noChangeArrowheads="1"/>
          </p:cNvSpPr>
          <p:nvPr>
            <p:ph type="body" idx="1"/>
          </p:nvPr>
        </p:nvSpPr>
        <p:spPr/>
        <p:txBody>
          <a:bodyPr/>
          <a:lstStyle/>
          <a:p>
            <a:pPr>
              <a:lnSpc>
                <a:spcPct val="130000"/>
              </a:lnSpc>
              <a:buSzPct val="100000"/>
              <a:buFont typeface="Symbol" pitchFamily="18" charset="2"/>
              <a:buNone/>
            </a:pPr>
            <a:endParaRPr lang="en-AU" sz="2400"/>
          </a:p>
          <a:p>
            <a:pPr>
              <a:lnSpc>
                <a:spcPct val="130000"/>
              </a:lnSpc>
              <a:buSzPct val="100000"/>
              <a:buFont typeface="Symbol" pitchFamily="18" charset="2"/>
              <a:buChar char=""/>
            </a:pPr>
            <a:r>
              <a:rPr lang="en-AU"/>
              <a:t>Subject gateways</a:t>
            </a:r>
          </a:p>
          <a:p>
            <a:pPr>
              <a:lnSpc>
                <a:spcPct val="130000"/>
              </a:lnSpc>
              <a:buSzPct val="100000"/>
              <a:buFont typeface="Symbol" pitchFamily="18" charset="2"/>
              <a:buChar char=""/>
            </a:pPr>
            <a:r>
              <a:rPr lang="en-AU"/>
              <a:t>Directories (eg. Academic Info)</a:t>
            </a:r>
          </a:p>
          <a:p>
            <a:pPr>
              <a:lnSpc>
                <a:spcPct val="13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AU"/>
              <a:t>Digital libraries</a:t>
            </a:r>
            <a:endParaRPr lang="en-US"/>
          </a:p>
        </p:txBody>
      </p:sp>
      <p:sp>
        <p:nvSpPr>
          <p:cNvPr id="198659" name="Rectangle 3"/>
          <p:cNvSpPr>
            <a:spLocks noGrp="1" noChangeArrowheads="1"/>
          </p:cNvSpPr>
          <p:nvPr>
            <p:ph type="body" idx="1"/>
          </p:nvPr>
        </p:nvSpPr>
        <p:spPr>
          <a:xfrm>
            <a:off x="381000" y="1196975"/>
            <a:ext cx="8534400" cy="5257800"/>
          </a:xfrm>
        </p:spPr>
        <p:txBody>
          <a:bodyPr/>
          <a:lstStyle/>
          <a:p>
            <a:pPr>
              <a:buFont typeface="Wingdings" pitchFamily="2" charset="2"/>
              <a:buNone/>
            </a:pPr>
            <a:endParaRPr lang="fr-FR" sz="1200"/>
          </a:p>
          <a:p>
            <a:pPr>
              <a:buFont typeface="Wingdings" pitchFamily="2" charset="2"/>
              <a:buNone/>
            </a:pPr>
            <a:endParaRPr lang="fr-FR" sz="2400"/>
          </a:p>
          <a:p>
            <a:pPr>
              <a:buFont typeface="Wingdings" pitchFamily="2" charset="2"/>
              <a:buNone/>
            </a:pPr>
            <a:r>
              <a:rPr lang="fr-FR"/>
              <a:t>National Science Digital Library</a:t>
            </a:r>
          </a:p>
          <a:p>
            <a:pPr>
              <a:lnSpc>
                <a:spcPct val="130000"/>
              </a:lnSpc>
              <a:buSzPct val="100000"/>
              <a:buFont typeface="Symbol" pitchFamily="18" charset="2"/>
              <a:buChar char=""/>
            </a:pPr>
            <a:r>
              <a:rPr lang="en-AU">
                <a:hlinkClick r:id="rId3"/>
              </a:rPr>
              <a:t>http://nsdl.org/</a:t>
            </a:r>
            <a:endParaRPr lang="fr-FR" sz="1200"/>
          </a:p>
          <a:p>
            <a:pPr>
              <a:buFont typeface="Wingdings" pitchFamily="2" charset="2"/>
              <a:buNone/>
            </a:pPr>
            <a:endParaRPr lang="en-US" sz="1400"/>
          </a:p>
          <a:p>
            <a:pPr>
              <a:buFont typeface="Wingdings" pitchFamily="2" charset="2"/>
              <a:buNone/>
            </a:pPr>
            <a:endParaRPr lang="en-US" sz="1200"/>
          </a:p>
          <a:p>
            <a:pPr>
              <a:buFont typeface="Wingdings" pitchFamily="2" charset="2"/>
              <a:buNone/>
            </a:pPr>
            <a:r>
              <a:rPr lang="en-US"/>
              <a:t>Smithsonian online exhibitions</a:t>
            </a:r>
            <a:endParaRPr lang="fr-FR"/>
          </a:p>
          <a:p>
            <a:pPr>
              <a:lnSpc>
                <a:spcPct val="130000"/>
              </a:lnSpc>
              <a:buSzPct val="100000"/>
              <a:buFont typeface="Symbol" pitchFamily="18" charset="2"/>
              <a:buChar char=""/>
            </a:pPr>
            <a:r>
              <a:rPr lang="en-US">
                <a:hlinkClick r:id="rId4"/>
              </a:rPr>
              <a:t>http://www.sil.si.edu/silpublications/online-exhibitions/</a:t>
            </a:r>
            <a:endParaRPr lang="en-AU"/>
          </a:p>
          <a:p>
            <a:pPr>
              <a:lnSpc>
                <a:spcPct val="130000"/>
              </a:lnSpc>
              <a:buSzPct val="100000"/>
              <a:buFont typeface="Symbol" pitchFamily="18" charset="2"/>
              <a:buNone/>
            </a:pPr>
            <a:endParaRPr lang="en-AU"/>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AU"/>
              <a:t>Wikis</a:t>
            </a:r>
            <a:endParaRPr lang="en-US"/>
          </a:p>
        </p:txBody>
      </p:sp>
      <p:sp>
        <p:nvSpPr>
          <p:cNvPr id="202755" name="Rectangle 3"/>
          <p:cNvSpPr>
            <a:spLocks noGrp="1" noChangeArrowheads="1"/>
          </p:cNvSpPr>
          <p:nvPr>
            <p:ph type="body" idx="1"/>
          </p:nvPr>
        </p:nvSpPr>
        <p:spPr/>
        <p:txBody>
          <a:bodyPr/>
          <a:lstStyle/>
          <a:p>
            <a:pPr>
              <a:lnSpc>
                <a:spcPct val="130000"/>
              </a:lnSpc>
              <a:buSzTx/>
              <a:buFontTx/>
              <a:buNone/>
            </a:pPr>
            <a:r>
              <a:rPr lang="en-US" altLang="ja-JP" dirty="0">
                <a:ea typeface="ＭＳ Ｐゴシック" pitchFamily="34" charset="-128"/>
              </a:rPr>
              <a:t>Wikis are “</a:t>
            </a:r>
            <a:r>
              <a:rPr lang="en-AU" altLang="ja-JP" dirty="0">
                <a:ea typeface="ＭＳ Ｐゴシック" pitchFamily="34" charset="-128"/>
              </a:rPr>
              <a:t>a web-enabled collaborative writing </a:t>
            </a:r>
          </a:p>
          <a:p>
            <a:pPr>
              <a:lnSpc>
                <a:spcPct val="130000"/>
              </a:lnSpc>
              <a:buSzTx/>
              <a:buFontTx/>
              <a:buNone/>
            </a:pPr>
            <a:r>
              <a:rPr lang="en-AU" altLang="ja-JP" dirty="0">
                <a:ea typeface="ＭＳ Ｐゴシック" pitchFamily="34" charset="-128"/>
              </a:rPr>
              <a:t>tool which allow users to create, add, and edit </a:t>
            </a:r>
          </a:p>
          <a:p>
            <a:pPr>
              <a:lnSpc>
                <a:spcPct val="130000"/>
              </a:lnSpc>
              <a:buSzTx/>
              <a:buFontTx/>
              <a:buNone/>
            </a:pPr>
            <a:r>
              <a:rPr lang="en-AU" altLang="ja-JP" dirty="0">
                <a:ea typeface="ＭＳ Ｐゴシック" pitchFamily="34" charset="-128"/>
              </a:rPr>
              <a:t>content</a:t>
            </a:r>
            <a:r>
              <a:rPr lang="en-US" altLang="ja-JP" dirty="0">
                <a:ea typeface="ＭＳ Ｐゴシック" pitchFamily="34" charset="-128"/>
              </a:rPr>
              <a:t>.”</a:t>
            </a:r>
          </a:p>
          <a:p>
            <a:pPr>
              <a:buFont typeface="Wingdings" pitchFamily="2" charset="2"/>
              <a:buNone/>
            </a:pPr>
            <a:r>
              <a:rPr lang="en-US" altLang="ja-JP" sz="1400" i="1" dirty="0">
                <a:ea typeface="ＭＳ Ｐゴシック" pitchFamily="34" charset="-128"/>
              </a:rPr>
              <a:t>      </a:t>
            </a:r>
          </a:p>
          <a:p>
            <a:pPr>
              <a:buFont typeface="Wingdings" pitchFamily="2" charset="2"/>
              <a:buNone/>
            </a:pPr>
            <a:r>
              <a:rPr lang="en-US" altLang="ja-JP" sz="1200" dirty="0" err="1">
                <a:ea typeface="ＭＳ Ｐゴシック" pitchFamily="34" charset="-128"/>
              </a:rPr>
              <a:t>Henninger</a:t>
            </a:r>
            <a:r>
              <a:rPr lang="en-US" altLang="ja-JP" sz="1200" dirty="0">
                <a:ea typeface="ＭＳ Ｐゴシック" pitchFamily="34" charset="-128"/>
              </a:rPr>
              <a:t>, M. 2008. </a:t>
            </a:r>
            <a:r>
              <a:rPr lang="en-US" altLang="ja-JP" sz="1200" i="1" dirty="0">
                <a:ea typeface="ＭＳ Ｐゴシック" pitchFamily="34" charset="-128"/>
              </a:rPr>
              <a:t>The hidden web</a:t>
            </a:r>
            <a:r>
              <a:rPr lang="en-US" altLang="ja-JP" sz="1200" dirty="0">
                <a:ea typeface="ＭＳ Ｐゴシック" pitchFamily="34" charset="-128"/>
              </a:rPr>
              <a:t>. Sydney : University of New South Wales Press, p. 159.</a:t>
            </a:r>
          </a:p>
          <a:p>
            <a:pPr>
              <a:buFont typeface="Wingdings" pitchFamily="2" charset="2"/>
              <a:buNone/>
            </a:pPr>
            <a:endParaRPr lang="en-AU" sz="1200" dirty="0"/>
          </a:p>
          <a:p>
            <a:pPr>
              <a:buSzTx/>
              <a:buFontTx/>
              <a:buNone/>
            </a:pPr>
            <a:r>
              <a:rPr lang="en-AU" dirty="0"/>
              <a:t>Wikipedia</a:t>
            </a:r>
          </a:p>
          <a:p>
            <a:pPr>
              <a:lnSpc>
                <a:spcPct val="130000"/>
              </a:lnSpc>
              <a:buSzPct val="100000"/>
              <a:buFont typeface="Symbol" pitchFamily="18" charset="2"/>
              <a:buNone/>
            </a:pPr>
            <a:r>
              <a:rPr lang="en-AU" dirty="0" smtClean="0">
                <a:hlinkClick r:id="rId3"/>
              </a:rPr>
              <a:t>http://en.wikipedia.org/wiki/Main_Page</a:t>
            </a:r>
            <a:r>
              <a:rPr lang="en-AU" dirty="0" smtClean="0"/>
              <a:t> </a:t>
            </a:r>
          </a:p>
          <a:p>
            <a:pPr>
              <a:lnSpc>
                <a:spcPct val="130000"/>
              </a:lnSpc>
              <a:buSzPct val="100000"/>
              <a:buFont typeface="Symbol" pitchFamily="18" charset="2"/>
              <a:buNone/>
            </a:pPr>
            <a:r>
              <a:rPr lang="en-AU" dirty="0" smtClean="0"/>
              <a:t>Good for cherry picking sites at the bottom of </a:t>
            </a:r>
            <a:r>
              <a:rPr lang="en-AU" smtClean="0"/>
              <a:t>the article.</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AU"/>
              <a:t>Blogs</a:t>
            </a:r>
          </a:p>
        </p:txBody>
      </p:sp>
      <p:sp>
        <p:nvSpPr>
          <p:cNvPr id="222211" name="Rectangle 3"/>
          <p:cNvSpPr>
            <a:spLocks noGrp="1" noChangeArrowheads="1"/>
          </p:cNvSpPr>
          <p:nvPr>
            <p:ph type="body" idx="1"/>
          </p:nvPr>
        </p:nvSpPr>
        <p:spPr/>
        <p:txBody>
          <a:bodyPr/>
          <a:lstStyle/>
          <a:p>
            <a:pPr>
              <a:buFont typeface="Wingdings" pitchFamily="2" charset="2"/>
              <a:buNone/>
            </a:pPr>
            <a:r>
              <a:rPr lang="en-AU"/>
              <a:t>“A blog is a personal online journal that is</a:t>
            </a:r>
          </a:p>
          <a:p>
            <a:pPr>
              <a:buFont typeface="Wingdings" pitchFamily="2" charset="2"/>
              <a:buNone/>
            </a:pPr>
            <a:r>
              <a:rPr lang="en-AU"/>
              <a:t>frequently updated and intended for general </a:t>
            </a:r>
          </a:p>
          <a:p>
            <a:pPr>
              <a:buFont typeface="Wingdings" pitchFamily="2" charset="2"/>
              <a:buNone/>
            </a:pPr>
            <a:r>
              <a:rPr lang="en-AU"/>
              <a:t>public consumption. Blogs are defined by their</a:t>
            </a:r>
          </a:p>
          <a:p>
            <a:pPr>
              <a:buFont typeface="Wingdings" pitchFamily="2" charset="2"/>
              <a:buNone/>
            </a:pPr>
            <a:r>
              <a:rPr lang="en-AU"/>
              <a:t>format: a series of entries posted to a single </a:t>
            </a:r>
          </a:p>
          <a:p>
            <a:pPr>
              <a:buFont typeface="Wingdings" pitchFamily="2" charset="2"/>
              <a:buNone/>
            </a:pPr>
            <a:r>
              <a:rPr lang="en-AU"/>
              <a:t>page in reverse-chronological order. Blogs </a:t>
            </a:r>
          </a:p>
          <a:p>
            <a:pPr>
              <a:buFont typeface="Wingdings" pitchFamily="2" charset="2"/>
              <a:buNone/>
            </a:pPr>
            <a:r>
              <a:rPr lang="en-AU"/>
              <a:t>generally represent the personality of the </a:t>
            </a:r>
          </a:p>
          <a:p>
            <a:pPr>
              <a:buFont typeface="Wingdings" pitchFamily="2" charset="2"/>
              <a:buNone/>
            </a:pPr>
            <a:r>
              <a:rPr lang="en-AU"/>
              <a:t>author or reflect the purpose of the web site </a:t>
            </a:r>
          </a:p>
          <a:p>
            <a:pPr>
              <a:buFont typeface="Wingdings" pitchFamily="2" charset="2"/>
              <a:buNone/>
            </a:pPr>
            <a:r>
              <a:rPr lang="en-AU"/>
              <a:t>that hosts the blog.” </a:t>
            </a:r>
          </a:p>
          <a:p>
            <a:pPr>
              <a:buFont typeface="Wingdings" pitchFamily="2" charset="2"/>
              <a:buNone/>
            </a:pPr>
            <a:endParaRPr lang="en-AU" sz="1200"/>
          </a:p>
          <a:p>
            <a:pPr>
              <a:buFont typeface="Wingdings" pitchFamily="2" charset="2"/>
              <a:buNone/>
            </a:pPr>
            <a:r>
              <a:rPr lang="en-AU" sz="1400">
                <a:hlinkClick r:id="rId3"/>
              </a:rPr>
              <a:t>http://whatis.techtarget.com/</a:t>
            </a:r>
            <a:r>
              <a:rPr lang="en-AU" sz="1400"/>
              <a:t> accessed 30/06/2008</a:t>
            </a:r>
          </a:p>
          <a:p>
            <a:pPr>
              <a:buFont typeface="Wingdings" pitchFamily="2" charset="2"/>
              <a:buNone/>
            </a:pPr>
            <a:endParaRPr lang="en-AU"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AU"/>
              <a:t>What is the hidden web?</a:t>
            </a:r>
            <a:endParaRPr lang="en-US"/>
          </a:p>
        </p:txBody>
      </p:sp>
      <p:sp>
        <p:nvSpPr>
          <p:cNvPr id="204803" name="Rectangle 3"/>
          <p:cNvSpPr>
            <a:spLocks noGrp="1" noChangeArrowheads="1"/>
          </p:cNvSpPr>
          <p:nvPr>
            <p:ph type="body" idx="1"/>
          </p:nvPr>
        </p:nvSpPr>
        <p:spPr>
          <a:xfrm>
            <a:off x="395288" y="1484313"/>
            <a:ext cx="8534400" cy="5257800"/>
          </a:xfrm>
        </p:spPr>
        <p:txBody>
          <a:bodyPr/>
          <a:lstStyle/>
          <a:p>
            <a:pPr>
              <a:lnSpc>
                <a:spcPct val="90000"/>
              </a:lnSpc>
              <a:buSzTx/>
              <a:buFontTx/>
              <a:buChar char="•"/>
            </a:pPr>
            <a:r>
              <a:rPr lang="en-AU" sz="2400"/>
              <a:t>Also known as the invisible web, the deep web or Deepnet.</a:t>
            </a:r>
          </a:p>
          <a:p>
            <a:pPr>
              <a:lnSpc>
                <a:spcPct val="90000"/>
              </a:lnSpc>
              <a:buSzTx/>
              <a:buFontTx/>
              <a:buNone/>
            </a:pPr>
            <a:endParaRPr lang="en-AU" sz="1400"/>
          </a:p>
          <a:p>
            <a:pPr>
              <a:buSzTx/>
              <a:buFontTx/>
              <a:buChar char="•"/>
            </a:pPr>
            <a:r>
              <a:rPr lang="en-US" sz="2400"/>
              <a:t>"The Web," according to Chris Sherman, Internet search expert and Associate Editor of SearchEngineWatch.com, "is increasingly moving away from being a collection of documents and becoming a multidimensional repository for sounds, images, audio, and other formats." </a:t>
            </a:r>
          </a:p>
          <a:p>
            <a:pPr>
              <a:lnSpc>
                <a:spcPct val="90000"/>
              </a:lnSpc>
              <a:buSzTx/>
              <a:buFontTx/>
              <a:buNone/>
            </a:pPr>
            <a:endParaRPr lang="en-US" sz="1400"/>
          </a:p>
          <a:p>
            <a:pPr>
              <a:buSzTx/>
              <a:buFontTx/>
              <a:buChar char="•"/>
            </a:pPr>
            <a:r>
              <a:rPr lang="en-US" sz="2400"/>
              <a:t>Much of this information is not accessible to many general search engines' software spiders, so we need to look for specific search tools that will lead us to this hidden content. </a:t>
            </a:r>
          </a:p>
          <a:p>
            <a:pPr>
              <a:lnSpc>
                <a:spcPct val="90000"/>
              </a:lnSpc>
              <a:buFont typeface="Wingdings" pitchFamily="2" charset="2"/>
              <a:buNone/>
            </a:pPr>
            <a:endParaRPr lang="en-US" sz="1400"/>
          </a:p>
          <a:p>
            <a:pPr>
              <a:lnSpc>
                <a:spcPct val="90000"/>
              </a:lnSpc>
              <a:buFont typeface="Wingdings" pitchFamily="2" charset="2"/>
              <a:buNone/>
            </a:pPr>
            <a:r>
              <a:rPr lang="en-US" sz="1400"/>
              <a:t>	</a:t>
            </a:r>
            <a:r>
              <a:rPr lang="en-US" sz="1400">
                <a:hlinkClick r:id="rId3"/>
              </a:rPr>
              <a:t>http://library.rider.edu/scholarly/rlackie/Invisible/Inv_Web.html</a:t>
            </a:r>
            <a:r>
              <a:rPr lang="en-US" sz="1400"/>
              <a:t> accessed 23/6/08</a:t>
            </a:r>
            <a:endParaRPr lang="en-US" sz="1800"/>
          </a:p>
          <a:p>
            <a:pPr>
              <a:lnSpc>
                <a:spcPct val="90000"/>
              </a:lnSpc>
            </a:pPr>
            <a:endParaRPr lang="en-US"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AU"/>
              <a:t>Videos</a:t>
            </a:r>
            <a:endParaRPr lang="en-US"/>
          </a:p>
        </p:txBody>
      </p:sp>
      <p:sp>
        <p:nvSpPr>
          <p:cNvPr id="200707" name="Rectangle 3"/>
          <p:cNvSpPr>
            <a:spLocks noGrp="1" noChangeArrowheads="1"/>
          </p:cNvSpPr>
          <p:nvPr>
            <p:ph type="body" idx="1"/>
          </p:nvPr>
        </p:nvSpPr>
        <p:spPr/>
        <p:txBody>
          <a:bodyPr/>
          <a:lstStyle/>
          <a:p>
            <a:pPr>
              <a:buFont typeface="Wingdings" pitchFamily="2" charset="2"/>
              <a:buNone/>
            </a:pPr>
            <a:endParaRPr lang="fr-FR" dirty="0"/>
          </a:p>
          <a:p>
            <a:pPr>
              <a:buFont typeface="Wingdings" pitchFamily="2" charset="2"/>
              <a:buNone/>
            </a:pPr>
            <a:r>
              <a:rPr lang="fr-FR" dirty="0" err="1"/>
              <a:t>TeacherTube</a:t>
            </a:r>
            <a:endParaRPr lang="fr-FR" dirty="0"/>
          </a:p>
          <a:p>
            <a:pPr>
              <a:lnSpc>
                <a:spcPct val="130000"/>
              </a:lnSpc>
              <a:buSzPct val="100000"/>
              <a:buFont typeface="Symbol" pitchFamily="18" charset="2"/>
              <a:buChar char=""/>
            </a:pPr>
            <a:r>
              <a:rPr lang="en-US" dirty="0">
                <a:hlinkClick r:id="rId3"/>
              </a:rPr>
              <a:t>http://www.teachertube.com</a:t>
            </a:r>
            <a:r>
              <a:rPr lang="en-US" dirty="0" smtClean="0">
                <a:hlinkClick r:id="rId3"/>
              </a:rPr>
              <a:t>/</a:t>
            </a:r>
            <a:endParaRPr lang="en-US" dirty="0" smtClean="0"/>
          </a:p>
          <a:p>
            <a:pPr>
              <a:lnSpc>
                <a:spcPct val="130000"/>
              </a:lnSpc>
              <a:buSzPct val="100000"/>
              <a:buFont typeface="Symbol" pitchFamily="18" charset="2"/>
              <a:buChar char=""/>
            </a:pPr>
            <a:r>
              <a:rPr lang="en-US" dirty="0" smtClean="0"/>
              <a:t>You Tube</a:t>
            </a:r>
          </a:p>
          <a:p>
            <a:pPr>
              <a:lnSpc>
                <a:spcPct val="130000"/>
              </a:lnSpc>
              <a:buSzPct val="100000"/>
              <a:buFont typeface="Symbol" pitchFamily="18" charset="2"/>
              <a:buChar char=""/>
            </a:pPr>
            <a:endParaRPr lang="en-US" dirty="0"/>
          </a:p>
          <a:p>
            <a:pPr>
              <a:lnSpc>
                <a:spcPct val="130000"/>
              </a:lnSpc>
              <a:buSzPct val="100000"/>
              <a:buFont typeface="Symbol" pitchFamily="18" charset="2"/>
              <a:buNone/>
            </a:pPr>
            <a:endParaRPr lang="en-AU" sz="1200" dirty="0"/>
          </a:p>
          <a:p>
            <a:pPr>
              <a:lnSpc>
                <a:spcPct val="130000"/>
              </a:lnSpc>
              <a:buSzPct val="100000"/>
              <a:buFont typeface="Symbol" pitchFamily="18" charset="2"/>
              <a:buNone/>
            </a:pPr>
            <a:endParaRPr lang="en-US" dirty="0"/>
          </a:p>
          <a:p>
            <a:pPr>
              <a:lnSpc>
                <a:spcPct val="130000"/>
              </a:lnSpc>
              <a:buSzPct val="100000"/>
              <a:buFont typeface="Symbol" pitchFamily="18" charset="2"/>
              <a:buNone/>
            </a:pPr>
            <a:endParaRPr lang="en-US"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AU"/>
              <a:t>Journal and research articles</a:t>
            </a:r>
            <a:endParaRPr lang="en-US"/>
          </a:p>
        </p:txBody>
      </p:sp>
      <p:sp>
        <p:nvSpPr>
          <p:cNvPr id="201731" name="Rectangle 3"/>
          <p:cNvSpPr>
            <a:spLocks noGrp="1" noChangeArrowheads="1"/>
          </p:cNvSpPr>
          <p:nvPr>
            <p:ph type="body" idx="1"/>
          </p:nvPr>
        </p:nvSpPr>
        <p:spPr/>
        <p:txBody>
          <a:bodyPr/>
          <a:lstStyle/>
          <a:p>
            <a:pPr>
              <a:buFont typeface="Wingdings" pitchFamily="2" charset="2"/>
              <a:buNone/>
            </a:pPr>
            <a:endParaRPr lang="en-AU" dirty="0"/>
          </a:p>
          <a:p>
            <a:pPr>
              <a:buFont typeface="Wingdings" pitchFamily="2" charset="2"/>
              <a:buNone/>
            </a:pPr>
            <a:r>
              <a:rPr lang="en-AU" dirty="0" smtClean="0"/>
              <a:t>Google </a:t>
            </a:r>
            <a:r>
              <a:rPr lang="en-AU" dirty="0"/>
              <a:t>Scholar</a:t>
            </a:r>
          </a:p>
          <a:p>
            <a:pPr>
              <a:lnSpc>
                <a:spcPct val="130000"/>
              </a:lnSpc>
              <a:buSzPct val="100000"/>
              <a:buFont typeface="Symbol" pitchFamily="18" charset="2"/>
              <a:buChar char=""/>
            </a:pPr>
            <a:r>
              <a:rPr lang="en-AU" dirty="0">
                <a:hlinkClick r:id="rId3"/>
              </a:rPr>
              <a:t>http://scholar.google.com.au/</a:t>
            </a:r>
            <a:endParaRPr lang="en-AU" dirty="0"/>
          </a:p>
          <a:p>
            <a:pPr>
              <a:lnSpc>
                <a:spcPct val="130000"/>
              </a:lnSpc>
              <a:buSzPct val="100000"/>
              <a:buFont typeface="Symbol" pitchFamily="18" charset="2"/>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AU" sz="3500"/>
              <a:t>Tools to find information in the deep web</a:t>
            </a:r>
            <a:endParaRPr lang="en-US" sz="3500"/>
          </a:p>
        </p:txBody>
      </p:sp>
      <p:sp>
        <p:nvSpPr>
          <p:cNvPr id="205827" name="Rectangle 3"/>
          <p:cNvSpPr>
            <a:spLocks noGrp="1" noChangeArrowheads="1"/>
          </p:cNvSpPr>
          <p:nvPr>
            <p:ph type="body" idx="1"/>
          </p:nvPr>
        </p:nvSpPr>
        <p:spPr>
          <a:xfrm>
            <a:off x="381000" y="1627188"/>
            <a:ext cx="8534400" cy="5257800"/>
          </a:xfrm>
        </p:spPr>
        <p:txBody>
          <a:bodyPr/>
          <a:lstStyle/>
          <a:p>
            <a:pPr>
              <a:lnSpc>
                <a:spcPct val="130000"/>
              </a:lnSpc>
              <a:buSzTx/>
              <a:buFontTx/>
              <a:buChar char="•"/>
            </a:pPr>
            <a:r>
              <a:rPr lang="en-US" sz="3000"/>
              <a:t>Some of these tools include specialised search engines, directories and portals or gateways, databases, digital libraries and web 2.0 conversational spaces such as blogs and wikis.</a:t>
            </a:r>
            <a:r>
              <a:rPr lang="en-US"/>
              <a:t> </a:t>
            </a:r>
          </a:p>
          <a:p>
            <a:pPr>
              <a:lnSpc>
                <a:spcPct val="130000"/>
              </a:lnSpc>
              <a:buFont typeface="Wingdings" pitchFamily="2" charset="2"/>
              <a:buNone/>
            </a:pPr>
            <a:endParaRPr lang="en-US" sz="1600"/>
          </a:p>
          <a:p>
            <a:pPr>
              <a:lnSpc>
                <a:spcPct val="130000"/>
              </a:lnSpc>
              <a:buSzTx/>
              <a:buFontTx/>
              <a:buChar char="•"/>
            </a:pPr>
            <a:r>
              <a:rPr lang="en-AU" sz="3000"/>
              <a:t>The challenge is to find the document you want, not the one Google thinks you want.</a:t>
            </a:r>
            <a:endParaRPr lang="en-US" sz="3000"/>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AU" sz="3800"/>
              <a:t>General searching tips for the internet</a:t>
            </a:r>
            <a:endParaRPr lang="en-US" sz="3800"/>
          </a:p>
        </p:txBody>
      </p:sp>
      <p:sp>
        <p:nvSpPr>
          <p:cNvPr id="206851" name="Rectangle 3"/>
          <p:cNvSpPr>
            <a:spLocks noGrp="1" noChangeArrowheads="1"/>
          </p:cNvSpPr>
          <p:nvPr>
            <p:ph type="body" idx="1"/>
          </p:nvPr>
        </p:nvSpPr>
        <p:spPr>
          <a:xfrm>
            <a:off x="381000" y="1339850"/>
            <a:ext cx="8534400" cy="5257800"/>
          </a:xfrm>
        </p:spPr>
        <p:txBody>
          <a:bodyPr/>
          <a:lstStyle/>
          <a:p>
            <a:pPr>
              <a:lnSpc>
                <a:spcPct val="110000"/>
              </a:lnSpc>
              <a:buSzTx/>
              <a:buFontTx/>
              <a:buChar char="•"/>
            </a:pPr>
            <a:r>
              <a:rPr lang="en-AU" sz="2800" dirty="0"/>
              <a:t>Be clear about what you are looking for! Decide what the question is.</a:t>
            </a:r>
          </a:p>
          <a:p>
            <a:pPr>
              <a:lnSpc>
                <a:spcPct val="110000"/>
              </a:lnSpc>
              <a:buSzTx/>
              <a:buFontTx/>
              <a:buNone/>
            </a:pPr>
            <a:endParaRPr lang="en-AU" sz="1400" dirty="0"/>
          </a:p>
          <a:p>
            <a:pPr>
              <a:lnSpc>
                <a:spcPct val="110000"/>
              </a:lnSpc>
              <a:buSzTx/>
              <a:buFontTx/>
              <a:buChar char="•"/>
            </a:pPr>
            <a:r>
              <a:rPr lang="en-AU" sz="2800" dirty="0"/>
              <a:t>If you are just </a:t>
            </a:r>
            <a:r>
              <a:rPr lang="en-AU" sz="2800" i="1" dirty="0"/>
              <a:t>browsing</a:t>
            </a:r>
            <a:r>
              <a:rPr lang="en-AU" sz="2800" dirty="0"/>
              <a:t> or looking for general information, use a tool that classifies documents such as a directory </a:t>
            </a:r>
            <a:r>
              <a:rPr lang="en-AU" sz="2800" dirty="0" err="1"/>
              <a:t>eg</a:t>
            </a:r>
            <a:r>
              <a:rPr lang="en-AU" sz="2800" dirty="0"/>
              <a:t>. </a:t>
            </a:r>
            <a:r>
              <a:rPr lang="en-AU" sz="2800" dirty="0" err="1"/>
              <a:t>Infomine</a:t>
            </a:r>
            <a:r>
              <a:rPr lang="en-AU" sz="2800" dirty="0"/>
              <a:t> </a:t>
            </a:r>
            <a:r>
              <a:rPr lang="en-AU" sz="2800" dirty="0">
                <a:hlinkClick r:id="rId3"/>
              </a:rPr>
              <a:t>http://infomine.ucr.edu/</a:t>
            </a:r>
            <a:r>
              <a:rPr lang="en-AU" sz="2800" dirty="0"/>
              <a:t>.</a:t>
            </a:r>
          </a:p>
          <a:p>
            <a:pPr>
              <a:lnSpc>
                <a:spcPct val="110000"/>
              </a:lnSpc>
              <a:buSzTx/>
              <a:buFontTx/>
              <a:buNone/>
            </a:pPr>
            <a:endParaRPr lang="en-AU" sz="1200" dirty="0"/>
          </a:p>
          <a:p>
            <a:pPr>
              <a:lnSpc>
                <a:spcPct val="110000"/>
              </a:lnSpc>
              <a:buSzTx/>
              <a:buFontTx/>
              <a:buChar char="•"/>
            </a:pPr>
            <a:r>
              <a:rPr lang="en-AU" sz="2800" dirty="0"/>
              <a:t>If you need </a:t>
            </a:r>
            <a:r>
              <a:rPr lang="en-AU" sz="2800" i="1" dirty="0"/>
              <a:t>specific</a:t>
            </a:r>
            <a:r>
              <a:rPr lang="en-AU" sz="2800" dirty="0"/>
              <a:t> information, use a searching tool such as a search engine </a:t>
            </a:r>
            <a:r>
              <a:rPr lang="en-AU" sz="2800" dirty="0" err="1"/>
              <a:t>e.g</a:t>
            </a:r>
            <a:r>
              <a:rPr lang="en-AU" sz="2800" dirty="0"/>
              <a:t> Google </a:t>
            </a:r>
            <a:r>
              <a:rPr lang="en-AU" sz="2800" dirty="0">
                <a:hlinkClick r:id="rId4"/>
              </a:rPr>
              <a:t>http://www.google.com.au</a:t>
            </a:r>
            <a:r>
              <a:rPr lang="en-AU" sz="2800" dirty="0"/>
              <a:t> </a:t>
            </a:r>
          </a:p>
          <a:p>
            <a:pPr>
              <a:buFont typeface="Wingdings" pitchFamily="2" charset="2"/>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AU"/>
              <a:t>Using directories </a:t>
            </a:r>
            <a:endParaRPr lang="en-US"/>
          </a:p>
        </p:txBody>
      </p:sp>
      <p:sp>
        <p:nvSpPr>
          <p:cNvPr id="207875" name="Rectangle 3"/>
          <p:cNvSpPr>
            <a:spLocks noGrp="1" noChangeArrowheads="1"/>
          </p:cNvSpPr>
          <p:nvPr>
            <p:ph type="body" idx="1"/>
          </p:nvPr>
        </p:nvSpPr>
        <p:spPr/>
        <p:txBody>
          <a:bodyPr/>
          <a:lstStyle/>
          <a:p>
            <a:pPr>
              <a:lnSpc>
                <a:spcPct val="130000"/>
              </a:lnSpc>
              <a:buSzTx/>
              <a:buFontTx/>
              <a:buChar char="•"/>
            </a:pPr>
            <a:r>
              <a:rPr lang="en-AU"/>
              <a:t>These are catalogues of information resources that are arranged by subject. This makes them great for browsing, just like you would in a bookshop.</a:t>
            </a:r>
          </a:p>
          <a:p>
            <a:pPr>
              <a:lnSpc>
                <a:spcPct val="130000"/>
              </a:lnSpc>
              <a:buSzTx/>
              <a:buFontTx/>
              <a:buChar char="•"/>
            </a:pPr>
            <a:endParaRPr lang="en-AU" sz="1400"/>
          </a:p>
          <a:p>
            <a:pPr>
              <a:lnSpc>
                <a:spcPct val="130000"/>
              </a:lnSpc>
              <a:buSzTx/>
              <a:buFontTx/>
              <a:buChar char="•"/>
            </a:pPr>
            <a:r>
              <a:rPr lang="en-AU"/>
              <a:t>Directories are smaller than search engines but information is more relevant and grouped together.</a:t>
            </a:r>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AU"/>
              <a:t>Popular general directories</a:t>
            </a:r>
            <a:endParaRPr lang="en-US"/>
          </a:p>
        </p:txBody>
      </p:sp>
      <p:sp>
        <p:nvSpPr>
          <p:cNvPr id="216067" name="Rectangle 3"/>
          <p:cNvSpPr>
            <a:spLocks noGrp="1" noChangeArrowheads="1"/>
          </p:cNvSpPr>
          <p:nvPr>
            <p:ph type="body" idx="1"/>
          </p:nvPr>
        </p:nvSpPr>
        <p:spPr>
          <a:xfrm>
            <a:off x="381000" y="1484313"/>
            <a:ext cx="8534400" cy="5257800"/>
          </a:xfrm>
        </p:spPr>
        <p:txBody>
          <a:bodyPr/>
          <a:lstStyle/>
          <a:p>
            <a:pPr>
              <a:buSzTx/>
              <a:buFontTx/>
              <a:buChar char="•"/>
            </a:pPr>
            <a:r>
              <a:rPr lang="en-AU"/>
              <a:t>Infomine  		</a:t>
            </a:r>
            <a:r>
              <a:rPr lang="en-AU">
                <a:hlinkClick r:id="rId3"/>
              </a:rPr>
              <a:t>http://infomine.ucr.edu/</a:t>
            </a:r>
            <a:endParaRPr lang="en-AU"/>
          </a:p>
          <a:p>
            <a:pPr>
              <a:buSzTx/>
              <a:buFontTx/>
              <a:buChar char="•"/>
            </a:pPr>
            <a:r>
              <a:rPr lang="en-AU"/>
              <a:t>Intute      	 	</a:t>
            </a:r>
            <a:r>
              <a:rPr lang="en-AU">
                <a:hlinkClick r:id="rId4"/>
              </a:rPr>
              <a:t>http://www.intute.ac.uk</a:t>
            </a:r>
            <a:r>
              <a:rPr lang="en-AU"/>
              <a:t> </a:t>
            </a:r>
          </a:p>
          <a:p>
            <a:pPr>
              <a:buSzTx/>
              <a:buFontTx/>
              <a:buChar char="•"/>
            </a:pPr>
            <a:r>
              <a:rPr lang="en-AU"/>
              <a:t>BUBL      		</a:t>
            </a:r>
            <a:r>
              <a:rPr lang="en-AU">
                <a:hlinkClick r:id="rId5"/>
              </a:rPr>
              <a:t>http://bubl.ac.uk</a:t>
            </a:r>
            <a:r>
              <a:rPr lang="en-AU"/>
              <a:t> </a:t>
            </a:r>
          </a:p>
          <a:p>
            <a:pPr>
              <a:buSzTx/>
              <a:buFontTx/>
              <a:buChar char="•"/>
            </a:pPr>
            <a:endParaRPr lang="en-AU"/>
          </a:p>
          <a:p>
            <a:pPr>
              <a:buSzTx/>
              <a:buFontTx/>
              <a:buChar char="•"/>
            </a:pPr>
            <a:r>
              <a:rPr lang="en-AU"/>
              <a:t>Some others are:</a:t>
            </a:r>
          </a:p>
          <a:p>
            <a:pPr>
              <a:buSzTx/>
              <a:buFontTx/>
              <a:buChar char="•"/>
            </a:pPr>
            <a:r>
              <a:rPr lang="en-AU"/>
              <a:t>Best of the web  	</a:t>
            </a:r>
            <a:r>
              <a:rPr lang="en-AU">
                <a:hlinkClick r:id="rId6"/>
              </a:rPr>
              <a:t>http://botw.org</a:t>
            </a:r>
            <a:r>
              <a:rPr lang="en-AU"/>
              <a:t> </a:t>
            </a:r>
          </a:p>
          <a:p>
            <a:pPr>
              <a:buSzTx/>
              <a:buFontTx/>
              <a:buChar char="•"/>
            </a:pPr>
            <a:r>
              <a:rPr lang="en-AU"/>
              <a:t>ExactSeek.com   	</a:t>
            </a:r>
            <a:r>
              <a:rPr lang="en-AU">
                <a:hlinkClick r:id="rId7"/>
              </a:rPr>
              <a:t>http://exactseek.com</a:t>
            </a:r>
            <a:endParaRPr lang="en-AU"/>
          </a:p>
          <a:p>
            <a:pPr>
              <a:buSzTx/>
              <a:buFontTx/>
              <a:buChar char="•"/>
            </a:pPr>
            <a:r>
              <a:rPr lang="en-AU"/>
              <a:t>Galaxy    		</a:t>
            </a:r>
            <a:r>
              <a:rPr lang="en-AU">
                <a:hlinkClick r:id="rId8"/>
              </a:rPr>
              <a:t>http://www.galaxy.com</a:t>
            </a:r>
            <a:endParaRPr lang="en-AU"/>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AU"/>
              <a:t>Specific directories</a:t>
            </a:r>
            <a:endParaRPr lang="en-US"/>
          </a:p>
        </p:txBody>
      </p:sp>
      <p:sp>
        <p:nvSpPr>
          <p:cNvPr id="217091" name="Rectangle 3"/>
          <p:cNvSpPr>
            <a:spLocks noGrp="1" noChangeArrowheads="1"/>
          </p:cNvSpPr>
          <p:nvPr>
            <p:ph type="body" idx="1"/>
          </p:nvPr>
        </p:nvSpPr>
        <p:spPr>
          <a:xfrm>
            <a:off x="395288" y="1268413"/>
            <a:ext cx="8534400" cy="5257800"/>
          </a:xfrm>
        </p:spPr>
        <p:txBody>
          <a:bodyPr/>
          <a:lstStyle/>
          <a:p>
            <a:pPr>
              <a:lnSpc>
                <a:spcPct val="130000"/>
              </a:lnSpc>
              <a:buSzTx/>
              <a:buFontTx/>
              <a:buNone/>
            </a:pPr>
            <a:r>
              <a:rPr lang="en-AU"/>
              <a:t>AcademicInfo  </a:t>
            </a:r>
          </a:p>
          <a:p>
            <a:pPr>
              <a:lnSpc>
                <a:spcPct val="130000"/>
              </a:lnSpc>
              <a:buSzTx/>
              <a:buFontTx/>
              <a:buChar char="•"/>
            </a:pPr>
            <a:r>
              <a:rPr lang="en-AU">
                <a:hlinkClick r:id="rId3"/>
              </a:rPr>
              <a:t>http://www.academicinfo.net/</a:t>
            </a:r>
            <a:endParaRPr lang="en-AU"/>
          </a:p>
          <a:p>
            <a:pPr>
              <a:lnSpc>
                <a:spcPct val="130000"/>
              </a:lnSpc>
              <a:buSzTx/>
              <a:buFontTx/>
              <a:buNone/>
            </a:pPr>
            <a:endParaRPr lang="en-AU" sz="1400"/>
          </a:p>
          <a:p>
            <a:pPr>
              <a:lnSpc>
                <a:spcPct val="130000"/>
              </a:lnSpc>
              <a:buSzTx/>
              <a:buFontTx/>
              <a:buNone/>
            </a:pPr>
            <a:r>
              <a:rPr lang="en-AU"/>
              <a:t>Librarian’s Internet index  </a:t>
            </a:r>
          </a:p>
          <a:p>
            <a:pPr>
              <a:lnSpc>
                <a:spcPct val="130000"/>
              </a:lnSpc>
              <a:buSzTx/>
              <a:buFontTx/>
              <a:buChar char="•"/>
            </a:pPr>
            <a:r>
              <a:rPr lang="en-AU">
                <a:hlinkClick r:id="rId4"/>
              </a:rPr>
              <a:t>http://lii.org/</a:t>
            </a:r>
            <a:r>
              <a:rPr lang="en-AU"/>
              <a:t> </a:t>
            </a:r>
          </a:p>
          <a:p>
            <a:pPr>
              <a:lnSpc>
                <a:spcPct val="130000"/>
              </a:lnSpc>
              <a:buSzTx/>
              <a:buFontTx/>
              <a:buNone/>
            </a:pPr>
            <a:endParaRPr lang="en-AU"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AU"/>
              <a:t>Searching with search engines</a:t>
            </a:r>
            <a:endParaRPr lang="en-US"/>
          </a:p>
        </p:txBody>
      </p:sp>
      <p:sp>
        <p:nvSpPr>
          <p:cNvPr id="218115" name="Rectangle 3"/>
          <p:cNvSpPr>
            <a:spLocks noGrp="1" noChangeArrowheads="1"/>
          </p:cNvSpPr>
          <p:nvPr>
            <p:ph type="body" idx="1"/>
          </p:nvPr>
        </p:nvSpPr>
        <p:spPr>
          <a:xfrm>
            <a:off x="381000" y="1411288"/>
            <a:ext cx="8534400" cy="5257800"/>
          </a:xfrm>
        </p:spPr>
        <p:txBody>
          <a:bodyPr/>
          <a:lstStyle/>
          <a:p>
            <a:pPr>
              <a:buSzTx/>
              <a:buFontTx/>
              <a:buChar char="•"/>
            </a:pPr>
            <a:r>
              <a:rPr lang="en-AU"/>
              <a:t>Use them for </a:t>
            </a:r>
            <a:r>
              <a:rPr lang="en-AU" i="1"/>
              <a:t>searching </a:t>
            </a:r>
            <a:r>
              <a:rPr lang="en-AU"/>
              <a:t>not browsing</a:t>
            </a:r>
          </a:p>
          <a:p>
            <a:pPr>
              <a:buSzTx/>
              <a:buFontTx/>
              <a:buChar char="•"/>
            </a:pPr>
            <a:r>
              <a:rPr lang="en-AU"/>
              <a:t>Be specific</a:t>
            </a:r>
          </a:p>
          <a:p>
            <a:pPr>
              <a:buSzTx/>
              <a:buFontTx/>
              <a:buChar char="•"/>
            </a:pPr>
            <a:r>
              <a:rPr lang="en-AU"/>
              <a:t>Can search using </a:t>
            </a:r>
            <a:r>
              <a:rPr lang="en-AU" i="1"/>
              <a:t>simple </a:t>
            </a:r>
            <a:r>
              <a:rPr lang="en-AU"/>
              <a:t>or </a:t>
            </a:r>
            <a:r>
              <a:rPr lang="en-AU" i="1"/>
              <a:t>advanced</a:t>
            </a:r>
            <a:r>
              <a:rPr lang="en-AU"/>
              <a:t> search </a:t>
            </a:r>
          </a:p>
          <a:p>
            <a:pPr>
              <a:buSzTx/>
              <a:buFontTx/>
              <a:buChar char="•"/>
            </a:pPr>
            <a:r>
              <a:rPr lang="en-AU"/>
              <a:t>Can use operators such as:</a:t>
            </a:r>
          </a:p>
          <a:p>
            <a:pPr lvl="1">
              <a:buSzTx/>
              <a:buFontTx/>
              <a:buChar char="•"/>
            </a:pPr>
            <a:r>
              <a:rPr lang="en-AU"/>
              <a:t> Boolean searching (and/or/not)</a:t>
            </a:r>
          </a:p>
          <a:p>
            <a:pPr lvl="1">
              <a:buSzTx/>
              <a:buFontTx/>
              <a:buChar char="•"/>
            </a:pPr>
            <a:r>
              <a:rPr lang="en-AU"/>
              <a:t>Truncation:  Austral* searches for Australia, Australian or Australasian</a:t>
            </a:r>
          </a:p>
          <a:p>
            <a:pPr lvl="1">
              <a:buSzTx/>
              <a:buFontTx/>
              <a:buChar char="•"/>
            </a:pPr>
            <a:r>
              <a:rPr lang="en-AU"/>
              <a:t>Field search: intitle:, inurl:, link:</a:t>
            </a:r>
          </a:p>
          <a:p>
            <a:pPr>
              <a:buSzTx/>
              <a:buFontTx/>
              <a:buChar char="•"/>
            </a:pPr>
            <a:r>
              <a:rPr lang="en-AU"/>
              <a:t>Use several keywords, phrases</a:t>
            </a:r>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AU"/>
              <a:t>Major search engines</a:t>
            </a:r>
            <a:endParaRPr lang="en-US"/>
          </a:p>
        </p:txBody>
      </p:sp>
      <p:sp>
        <p:nvSpPr>
          <p:cNvPr id="219139" name="Rectangle 3"/>
          <p:cNvSpPr>
            <a:spLocks noGrp="1" noChangeArrowheads="1"/>
          </p:cNvSpPr>
          <p:nvPr>
            <p:ph type="body" idx="1"/>
          </p:nvPr>
        </p:nvSpPr>
        <p:spPr>
          <a:xfrm>
            <a:off x="381000" y="1411288"/>
            <a:ext cx="8534400" cy="5257800"/>
          </a:xfrm>
        </p:spPr>
        <p:txBody>
          <a:bodyPr/>
          <a:lstStyle/>
          <a:p>
            <a:pPr>
              <a:buSzTx/>
              <a:buFontTx/>
              <a:buChar char="•"/>
            </a:pPr>
            <a:r>
              <a:rPr lang="en-AU" dirty="0"/>
              <a:t>Google  		</a:t>
            </a:r>
            <a:r>
              <a:rPr lang="en-AU" dirty="0">
                <a:hlinkClick r:id="rId3"/>
              </a:rPr>
              <a:t>http://www.google.com/</a:t>
            </a:r>
            <a:endParaRPr lang="en-AU" dirty="0"/>
          </a:p>
          <a:p>
            <a:pPr>
              <a:buSzTx/>
              <a:buFontTx/>
              <a:buChar char="•"/>
            </a:pPr>
            <a:r>
              <a:rPr lang="en-AU" dirty="0"/>
              <a:t>Yahoo          		</a:t>
            </a:r>
            <a:r>
              <a:rPr lang="en-AU" dirty="0">
                <a:hlinkClick r:id="rId4"/>
              </a:rPr>
              <a:t>http://au.yahoo.com/</a:t>
            </a:r>
            <a:endParaRPr lang="en-AU" dirty="0"/>
          </a:p>
          <a:p>
            <a:pPr>
              <a:buSzTx/>
              <a:buFontTx/>
              <a:buChar char="•"/>
            </a:pPr>
            <a:r>
              <a:rPr lang="en-AU" dirty="0" err="1"/>
              <a:t>Exalead</a:t>
            </a:r>
            <a:r>
              <a:rPr lang="en-AU" dirty="0"/>
              <a:t>      		</a:t>
            </a:r>
            <a:r>
              <a:rPr lang="en-AU" dirty="0">
                <a:hlinkClick r:id="rId5"/>
              </a:rPr>
              <a:t>www.exalead.com/search</a:t>
            </a:r>
            <a:endParaRPr lang="en-AU" dirty="0"/>
          </a:p>
          <a:p>
            <a:pPr>
              <a:buSzTx/>
              <a:buFontTx/>
              <a:buChar char="•"/>
            </a:pPr>
            <a:r>
              <a:rPr lang="en-AU" dirty="0" smtClean="0"/>
              <a:t>Yippy  </a:t>
            </a:r>
            <a:r>
              <a:rPr lang="en-AU" dirty="0"/>
              <a:t>			</a:t>
            </a:r>
            <a:r>
              <a:rPr lang="en-AU" dirty="0">
                <a:hlinkClick r:id="rId6"/>
              </a:rPr>
              <a:t>http</a:t>
            </a:r>
            <a:r>
              <a:rPr lang="en-AU" dirty="0" smtClean="0">
                <a:hlinkClick r:id="rId6"/>
              </a:rPr>
              <a:t>://yippy.com.com</a:t>
            </a:r>
            <a:r>
              <a:rPr lang="en-AU" dirty="0" smtClean="0"/>
              <a:t> </a:t>
            </a:r>
            <a:endParaRPr lang="en-AU" dirty="0"/>
          </a:p>
          <a:p>
            <a:pPr>
              <a:buSzTx/>
              <a:buFontTx/>
              <a:buNone/>
            </a:pPr>
            <a:endParaRPr lang="en-AU" sz="1400" dirty="0"/>
          </a:p>
          <a:p>
            <a:pPr>
              <a:buSzTx/>
              <a:buFontTx/>
              <a:buChar char="•"/>
            </a:pPr>
            <a:r>
              <a:rPr lang="en-AU" dirty="0"/>
              <a:t>Other….</a:t>
            </a:r>
          </a:p>
          <a:p>
            <a:pPr lvl="1">
              <a:buSzTx/>
              <a:buFontTx/>
              <a:buChar char="•"/>
            </a:pPr>
            <a:r>
              <a:rPr lang="en-AU" sz="3200" dirty="0" err="1"/>
              <a:t>IncyWincy</a:t>
            </a:r>
            <a:r>
              <a:rPr lang="en-AU" sz="3200" dirty="0"/>
              <a:t>: the invisible search engine </a:t>
            </a:r>
            <a:r>
              <a:rPr lang="en-AU" sz="3200" dirty="0">
                <a:hlinkClick r:id="rId7"/>
              </a:rPr>
              <a:t>http://www.incywincy.com/</a:t>
            </a:r>
            <a:endParaRPr lang="en-AU" sz="3200"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uter monitor design template">
  <a:themeElements>
    <a:clrScheme name="">
      <a:dk1>
        <a:srgbClr val="080808"/>
      </a:dk1>
      <a:lt1>
        <a:srgbClr val="74C8E6"/>
      </a:lt1>
      <a:dk2>
        <a:srgbClr val="FFFFFF"/>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Computer monitor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omputer monitor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58CE9EF0C8A44BB94FF3DE6C79382A" ma:contentTypeVersion="0" ma:contentTypeDescription="Create a new document." ma:contentTypeScope="" ma:versionID="b6f7399707a2aff6d43c411b3be96a7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9C5EBEB-0057-412C-8F1A-42404FA4B2F9}"/>
</file>

<file path=customXml/itemProps2.xml><?xml version="1.0" encoding="utf-8"?>
<ds:datastoreItem xmlns:ds="http://schemas.openxmlformats.org/officeDocument/2006/customXml" ds:itemID="{F32CC871-4253-4A46-85BA-2309A92C79B9}"/>
</file>

<file path=customXml/itemProps3.xml><?xml version="1.0" encoding="utf-8"?>
<ds:datastoreItem xmlns:ds="http://schemas.openxmlformats.org/officeDocument/2006/customXml" ds:itemID="{C4734096-AA0C-4715-B0F3-7A988A2A12EB}"/>
</file>

<file path=docProps/app.xml><?xml version="1.0" encoding="utf-8"?>
<Properties xmlns="http://schemas.openxmlformats.org/officeDocument/2006/extended-properties" xmlns:vt="http://schemas.openxmlformats.org/officeDocument/2006/docPropsVTypes">
  <Template/>
  <TotalTime>753</TotalTime>
  <Words>681</Words>
  <Application>Microsoft Office PowerPoint</Application>
  <PresentationFormat>On-screen Show (4:3)</PresentationFormat>
  <Paragraphs>157</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Times New Roman</vt:lpstr>
      <vt:lpstr>Tahoma</vt:lpstr>
      <vt:lpstr>Wingdings</vt:lpstr>
      <vt:lpstr>Arial</vt:lpstr>
      <vt:lpstr>ＭＳ Ｐゴシック</vt:lpstr>
      <vt:lpstr>Symbol</vt:lpstr>
      <vt:lpstr>Computer monitor design template</vt:lpstr>
      <vt:lpstr>Discovering the Treasures of the Hidden Web</vt:lpstr>
      <vt:lpstr>What is the hidden web?</vt:lpstr>
      <vt:lpstr>Tools to find information in the deep web</vt:lpstr>
      <vt:lpstr>General searching tips for the internet</vt:lpstr>
      <vt:lpstr>Using directories </vt:lpstr>
      <vt:lpstr>Popular general directories</vt:lpstr>
      <vt:lpstr>Specific directories</vt:lpstr>
      <vt:lpstr>Searching with search engines</vt:lpstr>
      <vt:lpstr>Major search engines</vt:lpstr>
      <vt:lpstr>Databases</vt:lpstr>
      <vt:lpstr>A selection of these are….</vt:lpstr>
      <vt:lpstr>Gateways</vt:lpstr>
      <vt:lpstr>Advantages of subject gateways </vt:lpstr>
      <vt:lpstr>Finding subject gateways</vt:lpstr>
      <vt:lpstr>Digital libraries</vt:lpstr>
      <vt:lpstr>Finding digital libraries</vt:lpstr>
      <vt:lpstr>Digital libraries</vt:lpstr>
      <vt:lpstr>Wikis</vt:lpstr>
      <vt:lpstr>Blogs</vt:lpstr>
      <vt:lpstr>Videos</vt:lpstr>
      <vt:lpstr>Journal and research articles</vt:lpstr>
    </vt:vector>
  </TitlesOfParts>
  <Company>St Leonard's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the Treasures of the Hidden Web</dc:title>
  <dc:creator>IT Support</dc:creator>
  <cp:lastModifiedBy>JAWilson</cp:lastModifiedBy>
  <cp:revision>44</cp:revision>
  <dcterms:created xsi:type="dcterms:W3CDTF">2008-06-24T06:28:11Z</dcterms:created>
  <dcterms:modified xsi:type="dcterms:W3CDTF">2010-12-03T02:16:31Z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TC011408351033</vt:lpwstr>
  </property>
  <property fmtid="{D5CDD505-2E9C-101B-9397-08002B2CF9AE}" pid="3" name="ContentTypeId">
    <vt:lpwstr>0x0101007258CE9EF0C8A44BB94FF3DE6C79382A</vt:lpwstr>
  </property>
</Properties>
</file>