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9" r:id="rId2"/>
    <p:sldId id="288" r:id="rId3"/>
    <p:sldId id="360" r:id="rId4"/>
    <p:sldId id="309" r:id="rId5"/>
    <p:sldId id="274" r:id="rId6"/>
    <p:sldId id="363" r:id="rId7"/>
    <p:sldId id="371" r:id="rId8"/>
    <p:sldId id="359" r:id="rId9"/>
    <p:sldId id="364" r:id="rId10"/>
    <p:sldId id="372" r:id="rId11"/>
    <p:sldId id="275" r:id="rId12"/>
    <p:sldId id="365" r:id="rId13"/>
    <p:sldId id="373" r:id="rId14"/>
    <p:sldId id="358" r:id="rId15"/>
    <p:sldId id="370" r:id="rId16"/>
    <p:sldId id="361" r:id="rId17"/>
    <p:sldId id="366" r:id="rId18"/>
    <p:sldId id="367" r:id="rId19"/>
    <p:sldId id="3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3D6CF-FC6E-48E5-B570-BCF366260719}"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en-GB"/>
        </a:p>
      </dgm:t>
    </dgm:pt>
    <dgm:pt modelId="{1D58E031-3AF0-4707-9253-78EB4D27B29E}">
      <dgm:prSet phldrT="[Text]" custT="1"/>
      <dgm:spPr/>
      <dgm:t>
        <a:bodyPr/>
        <a:lstStyle/>
        <a:p>
          <a:r>
            <a:rPr lang="en-GB" sz="2000" dirty="0"/>
            <a:t>First reflection session</a:t>
          </a:r>
        </a:p>
      </dgm:t>
    </dgm:pt>
    <dgm:pt modelId="{813737D1-D32D-477C-925C-C92EAB99714A}" type="parTrans" cxnId="{FB2D798D-CDA8-407B-93ED-02F0D8017D7A}">
      <dgm:prSet/>
      <dgm:spPr/>
      <dgm:t>
        <a:bodyPr/>
        <a:lstStyle/>
        <a:p>
          <a:endParaRPr lang="en-GB"/>
        </a:p>
      </dgm:t>
    </dgm:pt>
    <dgm:pt modelId="{BB7C40B6-27D9-46FF-AE58-2507A21D5B16}" type="sibTrans" cxnId="{FB2D798D-CDA8-407B-93ED-02F0D8017D7A}">
      <dgm:prSet/>
      <dgm:spPr/>
      <dgm:t>
        <a:bodyPr/>
        <a:lstStyle/>
        <a:p>
          <a:endParaRPr lang="en-GB"/>
        </a:p>
      </dgm:t>
    </dgm:pt>
    <dgm:pt modelId="{A97A8171-B4F3-47AA-9BE2-6876AFD653F6}">
      <dgm:prSet phldrT="[Text]"/>
      <dgm:spPr/>
      <dgm:t>
        <a:bodyPr/>
        <a:lstStyle/>
        <a:p>
          <a:r>
            <a:rPr lang="en-GB" dirty="0"/>
            <a:t>This session should take place once the student has undertaken some preliminary research.</a:t>
          </a:r>
        </a:p>
      </dgm:t>
    </dgm:pt>
    <dgm:pt modelId="{362B2D34-E952-4CDD-A5BE-9B147F37ECB1}" type="parTrans" cxnId="{2944C53C-673F-4189-9E50-DBC9AF2CBC79}">
      <dgm:prSet/>
      <dgm:spPr/>
      <dgm:t>
        <a:bodyPr/>
        <a:lstStyle/>
        <a:p>
          <a:endParaRPr lang="en-GB"/>
        </a:p>
      </dgm:t>
    </dgm:pt>
    <dgm:pt modelId="{81355688-B2D7-4C01-A4E3-9AF459DAB252}" type="sibTrans" cxnId="{2944C53C-673F-4189-9E50-DBC9AF2CBC79}">
      <dgm:prSet/>
      <dgm:spPr/>
      <dgm:t>
        <a:bodyPr/>
        <a:lstStyle/>
        <a:p>
          <a:endParaRPr lang="en-GB"/>
        </a:p>
      </dgm:t>
    </dgm:pt>
    <dgm:pt modelId="{DA4BB8F5-2858-4B2A-BCCE-0D846123090D}">
      <dgm:prSet phldrT="[Text]"/>
      <dgm:spPr/>
      <dgm:t>
        <a:bodyPr/>
        <a:lstStyle/>
        <a:p>
          <a:r>
            <a:rPr lang="en-GB" dirty="0"/>
            <a:t>By the end of this session students should begin to formulate a working research question.</a:t>
          </a:r>
        </a:p>
      </dgm:t>
    </dgm:pt>
    <dgm:pt modelId="{434DF202-93BE-4CA2-BAD1-07C455521B6B}" type="parTrans" cxnId="{304B4426-178B-439A-93A6-F0EA5586D8C6}">
      <dgm:prSet/>
      <dgm:spPr/>
      <dgm:t>
        <a:bodyPr/>
        <a:lstStyle/>
        <a:p>
          <a:endParaRPr lang="en-GB"/>
        </a:p>
      </dgm:t>
    </dgm:pt>
    <dgm:pt modelId="{CDC753A3-05F6-4F23-81F7-1CAC29A75520}" type="sibTrans" cxnId="{304B4426-178B-439A-93A6-F0EA5586D8C6}">
      <dgm:prSet/>
      <dgm:spPr/>
      <dgm:t>
        <a:bodyPr/>
        <a:lstStyle/>
        <a:p>
          <a:endParaRPr lang="en-GB"/>
        </a:p>
      </dgm:t>
    </dgm:pt>
    <dgm:pt modelId="{13903D5C-7924-40B7-ACAC-05BC5A2928D8}">
      <dgm:prSet phldrT="[Text]" custT="1"/>
      <dgm:spPr/>
      <dgm:t>
        <a:bodyPr/>
        <a:lstStyle/>
        <a:p>
          <a:r>
            <a:rPr lang="en-GB" sz="2000" dirty="0"/>
            <a:t>Interim reflection session</a:t>
          </a:r>
        </a:p>
      </dgm:t>
    </dgm:pt>
    <dgm:pt modelId="{2A8D10E9-6278-4806-A276-6A30BBA1E725}" type="parTrans" cxnId="{8336D8A2-7F03-4977-AD59-C140F362B1C7}">
      <dgm:prSet/>
      <dgm:spPr/>
      <dgm:t>
        <a:bodyPr/>
        <a:lstStyle/>
        <a:p>
          <a:endParaRPr lang="en-GB"/>
        </a:p>
      </dgm:t>
    </dgm:pt>
    <dgm:pt modelId="{41B31D5F-092D-46D3-92DD-72BCCAE376F5}" type="sibTrans" cxnId="{8336D8A2-7F03-4977-AD59-C140F362B1C7}">
      <dgm:prSet/>
      <dgm:spPr/>
      <dgm:t>
        <a:bodyPr/>
        <a:lstStyle/>
        <a:p>
          <a:endParaRPr lang="en-GB"/>
        </a:p>
      </dgm:t>
    </dgm:pt>
    <dgm:pt modelId="{27D27CAE-50D7-4918-AB8A-414F9854C93F}">
      <dgm:prSet phldrT="[Text]"/>
      <dgm:spPr/>
      <dgm:t>
        <a:bodyPr/>
        <a:lstStyle/>
        <a:p>
          <a:r>
            <a:rPr lang="en-GB" dirty="0"/>
            <a:t>This session should take place once the student has undertaken a significant amount of their research and have begun to formulate an argument in response to their research question.</a:t>
          </a:r>
        </a:p>
      </dgm:t>
    </dgm:pt>
    <dgm:pt modelId="{65FBA220-5501-477D-85C0-9781AE54B032}" type="parTrans" cxnId="{30745649-03A5-4EF5-BCE6-8B8EBC8A8E82}">
      <dgm:prSet/>
      <dgm:spPr/>
      <dgm:t>
        <a:bodyPr/>
        <a:lstStyle/>
        <a:p>
          <a:endParaRPr lang="en-GB"/>
        </a:p>
      </dgm:t>
    </dgm:pt>
    <dgm:pt modelId="{ED129DE1-45CD-4D23-8683-7570333658AF}" type="sibTrans" cxnId="{30745649-03A5-4EF5-BCE6-8B8EBC8A8E82}">
      <dgm:prSet/>
      <dgm:spPr/>
      <dgm:t>
        <a:bodyPr/>
        <a:lstStyle/>
        <a:p>
          <a:endParaRPr lang="en-GB"/>
        </a:p>
      </dgm:t>
    </dgm:pt>
    <dgm:pt modelId="{1A1AF16F-7A5A-43D7-A8E1-A943B23E718C}">
      <dgm:prSet phldrT="[Text]"/>
      <dgm:spPr/>
      <dgm:t>
        <a:bodyPr/>
        <a:lstStyle/>
        <a:p>
          <a:r>
            <a:rPr lang="en-GB" dirty="0"/>
            <a:t>By the end of this session both the student and supervisor should feel confident that there is a clear and refined RQ; a viable argument; sufficient sources; and a clear understanding of the writing process.</a:t>
          </a:r>
        </a:p>
      </dgm:t>
    </dgm:pt>
    <dgm:pt modelId="{0EAF945E-862D-4E8E-9F1C-253F3B999FEE}" type="parTrans" cxnId="{4DA03E73-FF6D-4E2A-B0E8-933C2E85D75D}">
      <dgm:prSet/>
      <dgm:spPr/>
      <dgm:t>
        <a:bodyPr/>
        <a:lstStyle/>
        <a:p>
          <a:endParaRPr lang="en-GB"/>
        </a:p>
      </dgm:t>
    </dgm:pt>
    <dgm:pt modelId="{9275666D-498C-43EF-BA3F-46FFEB14E7FA}" type="sibTrans" cxnId="{4DA03E73-FF6D-4E2A-B0E8-933C2E85D75D}">
      <dgm:prSet/>
      <dgm:spPr/>
      <dgm:t>
        <a:bodyPr/>
        <a:lstStyle/>
        <a:p>
          <a:endParaRPr lang="en-GB"/>
        </a:p>
      </dgm:t>
    </dgm:pt>
    <dgm:pt modelId="{B758E470-A5E9-4C22-A5D7-414412A05081}">
      <dgm:prSet phldrT="[Text]" custT="1"/>
      <dgm:spPr/>
      <dgm:t>
        <a:bodyPr/>
        <a:lstStyle/>
        <a:p>
          <a:r>
            <a:rPr lang="en-GB" sz="2000" dirty="0"/>
            <a:t>Final reflection session </a:t>
          </a:r>
        </a:p>
        <a:p>
          <a:r>
            <a:rPr lang="en-GB" sz="2000" dirty="0"/>
            <a:t>(Viva Voce)</a:t>
          </a:r>
        </a:p>
      </dgm:t>
    </dgm:pt>
    <dgm:pt modelId="{6FE617A6-18DC-46BF-BAE6-857A95EEDB5B}" type="parTrans" cxnId="{F8AE169A-5A53-4DA5-BDD1-99C1AF8ED7D0}">
      <dgm:prSet/>
      <dgm:spPr/>
      <dgm:t>
        <a:bodyPr/>
        <a:lstStyle/>
        <a:p>
          <a:endParaRPr lang="en-GB"/>
        </a:p>
      </dgm:t>
    </dgm:pt>
    <dgm:pt modelId="{4229F087-D375-4AF9-92E7-D88B7F27D186}" type="sibTrans" cxnId="{F8AE169A-5A53-4DA5-BDD1-99C1AF8ED7D0}">
      <dgm:prSet/>
      <dgm:spPr/>
      <dgm:t>
        <a:bodyPr/>
        <a:lstStyle/>
        <a:p>
          <a:endParaRPr lang="en-GB"/>
        </a:p>
      </dgm:t>
    </dgm:pt>
    <dgm:pt modelId="{C03A4144-AE1C-403E-BD33-154AD432426F}">
      <dgm:prSet phldrT="[Text]"/>
      <dgm:spPr/>
      <dgm:t>
        <a:bodyPr/>
        <a:lstStyle/>
        <a:p>
          <a:r>
            <a:rPr lang="en-GB" dirty="0"/>
            <a:t>This session should take place once the final version of the EE has been submitted.</a:t>
          </a:r>
        </a:p>
      </dgm:t>
    </dgm:pt>
    <dgm:pt modelId="{E63B9B7C-2BDB-4BB4-A4DA-42465BD5AC64}" type="parTrans" cxnId="{29A608FB-B7A5-425C-871D-85F1D925DD32}">
      <dgm:prSet/>
      <dgm:spPr/>
      <dgm:t>
        <a:bodyPr/>
        <a:lstStyle/>
        <a:p>
          <a:endParaRPr lang="en-GB"/>
        </a:p>
      </dgm:t>
    </dgm:pt>
    <dgm:pt modelId="{852ECB4E-399B-4DD4-BB63-4B56DD7EA169}" type="sibTrans" cxnId="{29A608FB-B7A5-425C-871D-85F1D925DD32}">
      <dgm:prSet/>
      <dgm:spPr/>
      <dgm:t>
        <a:bodyPr/>
        <a:lstStyle/>
        <a:p>
          <a:endParaRPr lang="en-GB"/>
        </a:p>
      </dgm:t>
    </dgm:pt>
    <dgm:pt modelId="{166F0DA4-C2EF-4500-A58A-035944BA5DE3}">
      <dgm:prSet phldrT="[Text]"/>
      <dgm:spPr/>
      <dgm:t>
        <a:bodyPr/>
        <a:lstStyle/>
        <a:p>
          <a:r>
            <a:rPr lang="en-GB" dirty="0"/>
            <a:t>It is a celebration of the completion of the essay and a reflection on what the student has learned from the process.</a:t>
          </a:r>
        </a:p>
      </dgm:t>
    </dgm:pt>
    <dgm:pt modelId="{C96F6E20-5D4F-44FD-B226-8BE056322F53}" type="parTrans" cxnId="{CDF5EAB7-5EEE-4419-A2C9-E8320DF72B3B}">
      <dgm:prSet/>
      <dgm:spPr/>
      <dgm:t>
        <a:bodyPr/>
        <a:lstStyle/>
        <a:p>
          <a:endParaRPr lang="en-GB"/>
        </a:p>
      </dgm:t>
    </dgm:pt>
    <dgm:pt modelId="{D5B73520-5079-4757-980D-798B4B53CF69}" type="sibTrans" cxnId="{CDF5EAB7-5EEE-4419-A2C9-E8320DF72B3B}">
      <dgm:prSet/>
      <dgm:spPr/>
      <dgm:t>
        <a:bodyPr/>
        <a:lstStyle/>
        <a:p>
          <a:endParaRPr lang="en-GB"/>
        </a:p>
      </dgm:t>
    </dgm:pt>
    <dgm:pt modelId="{A80210A4-8AE5-49DB-8F22-1E6B7B6D69EC}" type="pres">
      <dgm:prSet presAssocID="{C053D6CF-FC6E-48E5-B570-BCF366260719}" presName="Name0" presStyleCnt="0">
        <dgm:presLayoutVars>
          <dgm:dir/>
          <dgm:animLvl val="lvl"/>
          <dgm:resizeHandles val="exact"/>
        </dgm:presLayoutVars>
      </dgm:prSet>
      <dgm:spPr/>
    </dgm:pt>
    <dgm:pt modelId="{7C102AC8-AB81-4AF3-B91A-BEE097DDFB43}" type="pres">
      <dgm:prSet presAssocID="{1D58E031-3AF0-4707-9253-78EB4D27B29E}" presName="linNode" presStyleCnt="0"/>
      <dgm:spPr/>
    </dgm:pt>
    <dgm:pt modelId="{2199093C-C848-4C73-A6DA-C0908347BA50}" type="pres">
      <dgm:prSet presAssocID="{1D58E031-3AF0-4707-9253-78EB4D27B29E}" presName="parentText" presStyleLbl="node1" presStyleIdx="0" presStyleCnt="3" custScaleX="80624" custScaleY="87463">
        <dgm:presLayoutVars>
          <dgm:chMax val="1"/>
          <dgm:bulletEnabled val="1"/>
        </dgm:presLayoutVars>
      </dgm:prSet>
      <dgm:spPr/>
    </dgm:pt>
    <dgm:pt modelId="{923B1413-AFBC-429F-975A-FCE243EA25EF}" type="pres">
      <dgm:prSet presAssocID="{1D58E031-3AF0-4707-9253-78EB4D27B29E}" presName="descendantText" presStyleLbl="alignAccFollowNode1" presStyleIdx="0" presStyleCnt="3">
        <dgm:presLayoutVars>
          <dgm:bulletEnabled val="1"/>
        </dgm:presLayoutVars>
      </dgm:prSet>
      <dgm:spPr/>
    </dgm:pt>
    <dgm:pt modelId="{641A10A7-2C98-446E-9C95-1D93CACF700A}" type="pres">
      <dgm:prSet presAssocID="{BB7C40B6-27D9-46FF-AE58-2507A21D5B16}" presName="sp" presStyleCnt="0"/>
      <dgm:spPr/>
    </dgm:pt>
    <dgm:pt modelId="{D4B03B89-E22B-471D-B9A1-398EB79449CA}" type="pres">
      <dgm:prSet presAssocID="{13903D5C-7924-40B7-ACAC-05BC5A2928D8}" presName="linNode" presStyleCnt="0"/>
      <dgm:spPr/>
    </dgm:pt>
    <dgm:pt modelId="{EF3C30A2-618F-4870-B8B6-63E4A84BF36E}" type="pres">
      <dgm:prSet presAssocID="{13903D5C-7924-40B7-ACAC-05BC5A2928D8}" presName="parentText" presStyleLbl="node1" presStyleIdx="1" presStyleCnt="3" custScaleX="79644" custScaleY="84629">
        <dgm:presLayoutVars>
          <dgm:chMax val="1"/>
          <dgm:bulletEnabled val="1"/>
        </dgm:presLayoutVars>
      </dgm:prSet>
      <dgm:spPr/>
    </dgm:pt>
    <dgm:pt modelId="{7C22AE01-10CD-4FAF-ADDE-EB1052D51C81}" type="pres">
      <dgm:prSet presAssocID="{13903D5C-7924-40B7-ACAC-05BC5A2928D8}" presName="descendantText" presStyleLbl="alignAccFollowNode1" presStyleIdx="1" presStyleCnt="3">
        <dgm:presLayoutVars>
          <dgm:bulletEnabled val="1"/>
        </dgm:presLayoutVars>
      </dgm:prSet>
      <dgm:spPr/>
    </dgm:pt>
    <dgm:pt modelId="{CA457724-78DB-4342-A53A-4FB0DF3A941C}" type="pres">
      <dgm:prSet presAssocID="{41B31D5F-092D-46D3-92DD-72BCCAE376F5}" presName="sp" presStyleCnt="0"/>
      <dgm:spPr/>
    </dgm:pt>
    <dgm:pt modelId="{BA1C9495-0A23-4BC1-88AC-33AE5A58A7F5}" type="pres">
      <dgm:prSet presAssocID="{B758E470-A5E9-4C22-A5D7-414412A05081}" presName="linNode" presStyleCnt="0"/>
      <dgm:spPr/>
    </dgm:pt>
    <dgm:pt modelId="{BEA7C033-DC77-43B0-A509-C5459B57C46B}" type="pres">
      <dgm:prSet presAssocID="{B758E470-A5E9-4C22-A5D7-414412A05081}" presName="parentText" presStyleLbl="node1" presStyleIdx="2" presStyleCnt="3" custScaleX="81604">
        <dgm:presLayoutVars>
          <dgm:chMax val="1"/>
          <dgm:bulletEnabled val="1"/>
        </dgm:presLayoutVars>
      </dgm:prSet>
      <dgm:spPr/>
    </dgm:pt>
    <dgm:pt modelId="{E155C125-3B55-4301-AD6C-247026162860}" type="pres">
      <dgm:prSet presAssocID="{B758E470-A5E9-4C22-A5D7-414412A05081}" presName="descendantText" presStyleLbl="alignAccFollowNode1" presStyleIdx="2" presStyleCnt="3">
        <dgm:presLayoutVars>
          <dgm:bulletEnabled val="1"/>
        </dgm:presLayoutVars>
      </dgm:prSet>
      <dgm:spPr/>
    </dgm:pt>
  </dgm:ptLst>
  <dgm:cxnLst>
    <dgm:cxn modelId="{304B4426-178B-439A-93A6-F0EA5586D8C6}" srcId="{1D58E031-3AF0-4707-9253-78EB4D27B29E}" destId="{DA4BB8F5-2858-4B2A-BCCE-0D846123090D}" srcOrd="1" destOrd="0" parTransId="{434DF202-93BE-4CA2-BAD1-07C455521B6B}" sibTransId="{CDC753A3-05F6-4F23-81F7-1CAC29A75520}"/>
    <dgm:cxn modelId="{2944C53C-673F-4189-9E50-DBC9AF2CBC79}" srcId="{1D58E031-3AF0-4707-9253-78EB4D27B29E}" destId="{A97A8171-B4F3-47AA-9BE2-6876AFD653F6}" srcOrd="0" destOrd="0" parTransId="{362B2D34-E952-4CDD-A5BE-9B147F37ECB1}" sibTransId="{81355688-B2D7-4C01-A4E3-9AF459DAB252}"/>
    <dgm:cxn modelId="{B7802E43-4E69-447F-9DD6-384BB1BDDD69}" type="presOf" srcId="{166F0DA4-C2EF-4500-A58A-035944BA5DE3}" destId="{E155C125-3B55-4301-AD6C-247026162860}" srcOrd="0" destOrd="1" presId="urn:microsoft.com/office/officeart/2005/8/layout/vList5"/>
    <dgm:cxn modelId="{B5872B64-0A7F-4C53-B3E4-AA57996243D3}" type="presOf" srcId="{C053D6CF-FC6E-48E5-B570-BCF366260719}" destId="{A80210A4-8AE5-49DB-8F22-1E6B7B6D69EC}" srcOrd="0" destOrd="0" presId="urn:microsoft.com/office/officeart/2005/8/layout/vList5"/>
    <dgm:cxn modelId="{C76A5864-CA7C-4F9C-91B6-F7B94EC81FFB}" type="presOf" srcId="{B758E470-A5E9-4C22-A5D7-414412A05081}" destId="{BEA7C033-DC77-43B0-A509-C5459B57C46B}" srcOrd="0" destOrd="0" presId="urn:microsoft.com/office/officeart/2005/8/layout/vList5"/>
    <dgm:cxn modelId="{30745649-03A5-4EF5-BCE6-8B8EBC8A8E82}" srcId="{13903D5C-7924-40B7-ACAC-05BC5A2928D8}" destId="{27D27CAE-50D7-4918-AB8A-414F9854C93F}" srcOrd="0" destOrd="0" parTransId="{65FBA220-5501-477D-85C0-9781AE54B032}" sibTransId="{ED129DE1-45CD-4D23-8683-7570333658AF}"/>
    <dgm:cxn modelId="{AAF53F6B-1C69-468A-80C0-5137C345E4E8}" type="presOf" srcId="{1A1AF16F-7A5A-43D7-A8E1-A943B23E718C}" destId="{7C22AE01-10CD-4FAF-ADDE-EB1052D51C81}" srcOrd="0" destOrd="1" presId="urn:microsoft.com/office/officeart/2005/8/layout/vList5"/>
    <dgm:cxn modelId="{4DA03E73-FF6D-4E2A-B0E8-933C2E85D75D}" srcId="{13903D5C-7924-40B7-ACAC-05BC5A2928D8}" destId="{1A1AF16F-7A5A-43D7-A8E1-A943B23E718C}" srcOrd="1" destOrd="0" parTransId="{0EAF945E-862D-4E8E-9F1C-253F3B999FEE}" sibTransId="{9275666D-498C-43EF-BA3F-46FFEB14E7FA}"/>
    <dgm:cxn modelId="{4C026881-1526-46BD-97B7-1E3DD0C1D655}" type="presOf" srcId="{1D58E031-3AF0-4707-9253-78EB4D27B29E}" destId="{2199093C-C848-4C73-A6DA-C0908347BA50}" srcOrd="0" destOrd="0" presId="urn:microsoft.com/office/officeart/2005/8/layout/vList5"/>
    <dgm:cxn modelId="{6CA25B8A-FC1B-495E-A798-8213EE3E44CD}" type="presOf" srcId="{A97A8171-B4F3-47AA-9BE2-6876AFD653F6}" destId="{923B1413-AFBC-429F-975A-FCE243EA25EF}" srcOrd="0" destOrd="0" presId="urn:microsoft.com/office/officeart/2005/8/layout/vList5"/>
    <dgm:cxn modelId="{FB2D798D-CDA8-407B-93ED-02F0D8017D7A}" srcId="{C053D6CF-FC6E-48E5-B570-BCF366260719}" destId="{1D58E031-3AF0-4707-9253-78EB4D27B29E}" srcOrd="0" destOrd="0" parTransId="{813737D1-D32D-477C-925C-C92EAB99714A}" sibTransId="{BB7C40B6-27D9-46FF-AE58-2507A21D5B16}"/>
    <dgm:cxn modelId="{438B4C8E-9B48-4049-A699-3BB5DF17AD15}" type="presOf" srcId="{13903D5C-7924-40B7-ACAC-05BC5A2928D8}" destId="{EF3C30A2-618F-4870-B8B6-63E4A84BF36E}" srcOrd="0" destOrd="0" presId="urn:microsoft.com/office/officeart/2005/8/layout/vList5"/>
    <dgm:cxn modelId="{F8AE169A-5A53-4DA5-BDD1-99C1AF8ED7D0}" srcId="{C053D6CF-FC6E-48E5-B570-BCF366260719}" destId="{B758E470-A5E9-4C22-A5D7-414412A05081}" srcOrd="2" destOrd="0" parTransId="{6FE617A6-18DC-46BF-BAE6-857A95EEDB5B}" sibTransId="{4229F087-D375-4AF9-92E7-D88B7F27D186}"/>
    <dgm:cxn modelId="{848A11A0-19BE-4913-AD80-AE12F56E966C}" type="presOf" srcId="{DA4BB8F5-2858-4B2A-BCCE-0D846123090D}" destId="{923B1413-AFBC-429F-975A-FCE243EA25EF}" srcOrd="0" destOrd="1" presId="urn:microsoft.com/office/officeart/2005/8/layout/vList5"/>
    <dgm:cxn modelId="{8336D8A2-7F03-4977-AD59-C140F362B1C7}" srcId="{C053D6CF-FC6E-48E5-B570-BCF366260719}" destId="{13903D5C-7924-40B7-ACAC-05BC5A2928D8}" srcOrd="1" destOrd="0" parTransId="{2A8D10E9-6278-4806-A276-6A30BBA1E725}" sibTransId="{41B31D5F-092D-46D3-92DD-72BCCAE376F5}"/>
    <dgm:cxn modelId="{CDF5EAB7-5EEE-4419-A2C9-E8320DF72B3B}" srcId="{B758E470-A5E9-4C22-A5D7-414412A05081}" destId="{166F0DA4-C2EF-4500-A58A-035944BA5DE3}" srcOrd="1" destOrd="0" parTransId="{C96F6E20-5D4F-44FD-B226-8BE056322F53}" sibTransId="{D5B73520-5079-4757-980D-798B4B53CF69}"/>
    <dgm:cxn modelId="{1B0FA5B8-1A8B-45D3-A814-CDF923226DB9}" type="presOf" srcId="{C03A4144-AE1C-403E-BD33-154AD432426F}" destId="{E155C125-3B55-4301-AD6C-247026162860}" srcOrd="0" destOrd="0" presId="urn:microsoft.com/office/officeart/2005/8/layout/vList5"/>
    <dgm:cxn modelId="{CC5321BA-665E-4FDA-ACBC-1F4ED1A7057F}" type="presOf" srcId="{27D27CAE-50D7-4918-AB8A-414F9854C93F}" destId="{7C22AE01-10CD-4FAF-ADDE-EB1052D51C81}" srcOrd="0" destOrd="0" presId="urn:microsoft.com/office/officeart/2005/8/layout/vList5"/>
    <dgm:cxn modelId="{29A608FB-B7A5-425C-871D-85F1D925DD32}" srcId="{B758E470-A5E9-4C22-A5D7-414412A05081}" destId="{C03A4144-AE1C-403E-BD33-154AD432426F}" srcOrd="0" destOrd="0" parTransId="{E63B9B7C-2BDB-4BB4-A4DA-42465BD5AC64}" sibTransId="{852ECB4E-399B-4DD4-BB63-4B56DD7EA169}"/>
    <dgm:cxn modelId="{572D5D24-E70A-4EE5-AA55-3C0031601614}" type="presParOf" srcId="{A80210A4-8AE5-49DB-8F22-1E6B7B6D69EC}" destId="{7C102AC8-AB81-4AF3-B91A-BEE097DDFB43}" srcOrd="0" destOrd="0" presId="urn:microsoft.com/office/officeart/2005/8/layout/vList5"/>
    <dgm:cxn modelId="{8A46F9EA-3CF9-4C93-B0B3-91E1F99C8A2E}" type="presParOf" srcId="{7C102AC8-AB81-4AF3-B91A-BEE097DDFB43}" destId="{2199093C-C848-4C73-A6DA-C0908347BA50}" srcOrd="0" destOrd="0" presId="urn:microsoft.com/office/officeart/2005/8/layout/vList5"/>
    <dgm:cxn modelId="{B3461F1B-7CEB-47DF-AA18-43B7EE233171}" type="presParOf" srcId="{7C102AC8-AB81-4AF3-B91A-BEE097DDFB43}" destId="{923B1413-AFBC-429F-975A-FCE243EA25EF}" srcOrd="1" destOrd="0" presId="urn:microsoft.com/office/officeart/2005/8/layout/vList5"/>
    <dgm:cxn modelId="{6467C5B5-E1F4-4DFD-B052-6DC6D2562FA8}" type="presParOf" srcId="{A80210A4-8AE5-49DB-8F22-1E6B7B6D69EC}" destId="{641A10A7-2C98-446E-9C95-1D93CACF700A}" srcOrd="1" destOrd="0" presId="urn:microsoft.com/office/officeart/2005/8/layout/vList5"/>
    <dgm:cxn modelId="{05948CE3-34B3-4941-9F61-83E772A8BB03}" type="presParOf" srcId="{A80210A4-8AE5-49DB-8F22-1E6B7B6D69EC}" destId="{D4B03B89-E22B-471D-B9A1-398EB79449CA}" srcOrd="2" destOrd="0" presId="urn:microsoft.com/office/officeart/2005/8/layout/vList5"/>
    <dgm:cxn modelId="{ACB26F43-9F48-41C6-B1A3-D27407845DA5}" type="presParOf" srcId="{D4B03B89-E22B-471D-B9A1-398EB79449CA}" destId="{EF3C30A2-618F-4870-B8B6-63E4A84BF36E}" srcOrd="0" destOrd="0" presId="urn:microsoft.com/office/officeart/2005/8/layout/vList5"/>
    <dgm:cxn modelId="{D3FE8476-26DA-4095-A422-884B61A85B6E}" type="presParOf" srcId="{D4B03B89-E22B-471D-B9A1-398EB79449CA}" destId="{7C22AE01-10CD-4FAF-ADDE-EB1052D51C81}" srcOrd="1" destOrd="0" presId="urn:microsoft.com/office/officeart/2005/8/layout/vList5"/>
    <dgm:cxn modelId="{77A29051-97A8-4B33-9668-555BC9AFAD03}" type="presParOf" srcId="{A80210A4-8AE5-49DB-8F22-1E6B7B6D69EC}" destId="{CA457724-78DB-4342-A53A-4FB0DF3A941C}" srcOrd="3" destOrd="0" presId="urn:microsoft.com/office/officeart/2005/8/layout/vList5"/>
    <dgm:cxn modelId="{2CF4CC3E-A437-47A1-BE2B-E13574481BF1}" type="presParOf" srcId="{A80210A4-8AE5-49DB-8F22-1E6B7B6D69EC}" destId="{BA1C9495-0A23-4BC1-88AC-33AE5A58A7F5}" srcOrd="4" destOrd="0" presId="urn:microsoft.com/office/officeart/2005/8/layout/vList5"/>
    <dgm:cxn modelId="{E10FB888-F4D6-47F0-9E6C-B35B4DB6A008}" type="presParOf" srcId="{BA1C9495-0A23-4BC1-88AC-33AE5A58A7F5}" destId="{BEA7C033-DC77-43B0-A509-C5459B57C46B}" srcOrd="0" destOrd="0" presId="urn:microsoft.com/office/officeart/2005/8/layout/vList5"/>
    <dgm:cxn modelId="{543AE407-7D54-4DA6-8823-F374E8670262}" type="presParOf" srcId="{BA1C9495-0A23-4BC1-88AC-33AE5A58A7F5}" destId="{E155C125-3B55-4301-AD6C-24702616286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B1413-AFBC-429F-975A-FCE243EA25EF}">
      <dsp:nvSpPr>
        <dsp:cNvPr id="0" name=""/>
        <dsp:cNvSpPr/>
      </dsp:nvSpPr>
      <dsp:spPr>
        <a:xfrm rot="5400000">
          <a:off x="6748068" y="-2918323"/>
          <a:ext cx="1470313" cy="7444152"/>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This session should take place once the student has undertaken some preliminary research.</a:t>
          </a:r>
        </a:p>
        <a:p>
          <a:pPr marL="114300" lvl="1" indent="-114300" algn="l" defTabSz="666750">
            <a:lnSpc>
              <a:spcPct val="90000"/>
            </a:lnSpc>
            <a:spcBef>
              <a:spcPct val="0"/>
            </a:spcBef>
            <a:spcAft>
              <a:spcPct val="15000"/>
            </a:spcAft>
            <a:buChar char="•"/>
          </a:pPr>
          <a:r>
            <a:rPr lang="en-GB" sz="1500" kern="1200" dirty="0"/>
            <a:t>By the end of this session students should begin to formulate a working research question.</a:t>
          </a:r>
        </a:p>
      </dsp:txBody>
      <dsp:txXfrm rot="-5400000">
        <a:off x="3761149" y="140371"/>
        <a:ext cx="7372377" cy="1326763"/>
      </dsp:txXfrm>
    </dsp:sp>
    <dsp:sp modelId="{2199093C-C848-4C73-A6DA-C0908347BA50}">
      <dsp:nvSpPr>
        <dsp:cNvPr id="0" name=""/>
        <dsp:cNvSpPr/>
      </dsp:nvSpPr>
      <dsp:spPr>
        <a:xfrm>
          <a:off x="385151" y="15"/>
          <a:ext cx="3375997" cy="160747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First reflection session</a:t>
          </a:r>
        </a:p>
      </dsp:txBody>
      <dsp:txXfrm>
        <a:off x="463621" y="78485"/>
        <a:ext cx="3219057" cy="1450535"/>
      </dsp:txXfrm>
    </dsp:sp>
    <dsp:sp modelId="{7C22AE01-10CD-4FAF-ADDE-EB1052D51C81}">
      <dsp:nvSpPr>
        <dsp:cNvPr id="0" name=""/>
        <dsp:cNvSpPr/>
      </dsp:nvSpPr>
      <dsp:spPr>
        <a:xfrm rot="5400000">
          <a:off x="6707032" y="-1244996"/>
          <a:ext cx="1470313" cy="7444152"/>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This session should take place once the student has undertaken a significant amount of their research and have begun to formulate an argument in response to their research question.</a:t>
          </a:r>
        </a:p>
        <a:p>
          <a:pPr marL="114300" lvl="1" indent="-114300" algn="l" defTabSz="666750">
            <a:lnSpc>
              <a:spcPct val="90000"/>
            </a:lnSpc>
            <a:spcBef>
              <a:spcPct val="0"/>
            </a:spcBef>
            <a:spcAft>
              <a:spcPct val="15000"/>
            </a:spcAft>
            <a:buChar char="•"/>
          </a:pPr>
          <a:r>
            <a:rPr lang="en-GB" sz="1500" kern="1200" dirty="0"/>
            <a:t>By the end of this session both the student and supervisor should feel confident that there is a clear and refined RQ; a viable argument; sufficient sources; and a clear understanding of the writing process.</a:t>
          </a:r>
        </a:p>
      </dsp:txBody>
      <dsp:txXfrm rot="-5400000">
        <a:off x="3720113" y="1813698"/>
        <a:ext cx="7372377" cy="1326763"/>
      </dsp:txXfrm>
    </dsp:sp>
    <dsp:sp modelId="{EF3C30A2-618F-4870-B8B6-63E4A84BF36E}">
      <dsp:nvSpPr>
        <dsp:cNvPr id="0" name=""/>
        <dsp:cNvSpPr/>
      </dsp:nvSpPr>
      <dsp:spPr>
        <a:xfrm>
          <a:off x="385151" y="1699385"/>
          <a:ext cx="3334961" cy="1555389"/>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Interim reflection session</a:t>
          </a:r>
        </a:p>
      </dsp:txBody>
      <dsp:txXfrm>
        <a:off x="461079" y="1775313"/>
        <a:ext cx="3183105" cy="1403533"/>
      </dsp:txXfrm>
    </dsp:sp>
    <dsp:sp modelId="{E155C125-3B55-4301-AD6C-247026162860}">
      <dsp:nvSpPr>
        <dsp:cNvPr id="0" name=""/>
        <dsp:cNvSpPr/>
      </dsp:nvSpPr>
      <dsp:spPr>
        <a:xfrm rot="5400000">
          <a:off x="6789104" y="543538"/>
          <a:ext cx="1470313" cy="7444152"/>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This session should take place once the final version of the EE has been submitted.</a:t>
          </a:r>
        </a:p>
        <a:p>
          <a:pPr marL="114300" lvl="1" indent="-114300" algn="l" defTabSz="666750">
            <a:lnSpc>
              <a:spcPct val="90000"/>
            </a:lnSpc>
            <a:spcBef>
              <a:spcPct val="0"/>
            </a:spcBef>
            <a:spcAft>
              <a:spcPct val="15000"/>
            </a:spcAft>
            <a:buChar char="•"/>
          </a:pPr>
          <a:r>
            <a:rPr lang="en-GB" sz="1500" kern="1200" dirty="0"/>
            <a:t>It is a celebration of the completion of the essay and a reflection on what the student has learned from the process.</a:t>
          </a:r>
        </a:p>
      </dsp:txBody>
      <dsp:txXfrm rot="-5400000">
        <a:off x="3802185" y="3602233"/>
        <a:ext cx="7372377" cy="1326763"/>
      </dsp:txXfrm>
    </dsp:sp>
    <dsp:sp modelId="{BEA7C033-DC77-43B0-A509-C5459B57C46B}">
      <dsp:nvSpPr>
        <dsp:cNvPr id="0" name=""/>
        <dsp:cNvSpPr/>
      </dsp:nvSpPr>
      <dsp:spPr>
        <a:xfrm>
          <a:off x="385151" y="3346669"/>
          <a:ext cx="3417033" cy="1837891"/>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Final reflection session </a:t>
          </a:r>
        </a:p>
        <a:p>
          <a:pPr marL="0" lvl="0" indent="0" algn="ctr" defTabSz="889000">
            <a:lnSpc>
              <a:spcPct val="90000"/>
            </a:lnSpc>
            <a:spcBef>
              <a:spcPct val="0"/>
            </a:spcBef>
            <a:spcAft>
              <a:spcPct val="35000"/>
            </a:spcAft>
            <a:buNone/>
          </a:pPr>
          <a:r>
            <a:rPr lang="en-GB" sz="2000" kern="1200" dirty="0"/>
            <a:t>(Viva Voce)</a:t>
          </a:r>
        </a:p>
      </dsp:txBody>
      <dsp:txXfrm>
        <a:off x="474869" y="3436387"/>
        <a:ext cx="3237597" cy="165845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195072" y="639165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5C85FA0F-9D7C-48AE-A29F-A7F28BC9652B}" type="datetimeFigureOut">
              <a:rPr lang="en-AU" smtClean="0"/>
              <a:t>22/07/2021</a:t>
            </a:fld>
            <a:endParaRPr lang="en-AU" dirty="0"/>
          </a:p>
        </p:txBody>
      </p:sp>
      <p:sp>
        <p:nvSpPr>
          <p:cNvPr id="17" name="Footer Placeholder 16"/>
          <p:cNvSpPr>
            <a:spLocks noGrp="1"/>
          </p:cNvSpPr>
          <p:nvPr>
            <p:ph type="ftr" sz="quarter" idx="11"/>
          </p:nvPr>
        </p:nvSpPr>
        <p:spPr/>
        <p:txBody>
          <a:bodyPr/>
          <a:lstStyle/>
          <a:p>
            <a:endParaRPr lang="en-AU" dirty="0"/>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a:xfrm>
            <a:off x="5791200" y="2199453"/>
            <a:ext cx="609600" cy="441325"/>
          </a:xfrm>
        </p:spPr>
        <p:txBody>
          <a:bodyPr/>
          <a:lstStyle>
            <a:lvl1pPr>
              <a:defRPr>
                <a:solidFill>
                  <a:schemeClr val="accent3">
                    <a:shade val="75000"/>
                  </a:schemeClr>
                </a:solidFill>
              </a:defRPr>
            </a:lvl1pPr>
          </a:lstStyle>
          <a:p>
            <a:fld id="{FCD84F50-2DB5-4542-8A10-A5A33BD320FD}" type="slidenum">
              <a:rPr lang="en-AU" smtClean="0"/>
              <a:t>‹#›</a:t>
            </a:fld>
            <a:endParaRPr lang="en-AU" dirty="0"/>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0403982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85FA0F-9D7C-48AE-A29F-A7F28BC9652B}" type="datetimeFigureOut">
              <a:rPr lang="en-AU" smtClean="0"/>
              <a:t>22/07/2021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CD84F50-2DB5-4542-8A10-A5A33BD320FD}" type="slidenum">
              <a:rPr lang="en-AU" smtClean="0"/>
              <a:t>‹#›</a:t>
            </a:fld>
            <a:endParaRPr lang="en-AU" dirty="0"/>
          </a:p>
        </p:txBody>
      </p:sp>
    </p:spTree>
    <p:extLst>
      <p:ext uri="{BB962C8B-B14F-4D97-AF65-F5344CB8AC3E}">
        <p14:creationId xmlns:p14="http://schemas.microsoft.com/office/powerpoint/2010/main" val="5534715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Rectangle 10"/>
          <p:cNvSpPr>
            <a:spLocks noChangeArrowheads="1"/>
          </p:cNvSpPr>
          <p:nvPr/>
        </p:nvSpPr>
        <p:spPr bwMode="auto">
          <a:xfrm>
            <a:off x="195072" y="639165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9221216" y="3009904"/>
            <a:ext cx="609600" cy="441325"/>
          </a:xfrm>
        </p:spPr>
        <p:txBody>
          <a:bodyPr/>
          <a:lstStyle/>
          <a:p>
            <a:fld id="{FCD84F50-2DB5-4542-8A10-A5A33BD320FD}" type="slidenum">
              <a:rPr lang="en-AU" smtClean="0"/>
              <a:t>‹#›</a:t>
            </a:fld>
            <a:endParaRPr lang="en-AU" dirty="0"/>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85FA0F-9D7C-48AE-A29F-A7F28BC9652B}" type="datetimeFigureOut">
              <a:rPr lang="en-AU" smtClean="0"/>
              <a:t>22/07/2021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2" name="Vertical Title 1"/>
          <p:cNvSpPr>
            <a:spLocks noGrp="1"/>
          </p:cNvSpPr>
          <p:nvPr>
            <p:ph type="title" orient="vert"/>
          </p:nvPr>
        </p:nvSpPr>
        <p:spPr>
          <a:xfrm>
            <a:off x="9855200" y="304804"/>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86015821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954">
                <a:latin typeface="Myriad Pro" pitchFamily="34" charset="0"/>
              </a:defRPr>
            </a:lvl1pPr>
          </a:lstStyle>
          <a:p>
            <a:r>
              <a:rPr lang="en-US"/>
              <a:t>Click to edit Master title style</a:t>
            </a:r>
            <a:endParaRPr lang="en-GB" dirty="0"/>
          </a:p>
        </p:txBody>
      </p:sp>
      <p:sp>
        <p:nvSpPr>
          <p:cNvPr id="7" name="Text Placeholder 6"/>
          <p:cNvSpPr>
            <a:spLocks noGrp="1"/>
          </p:cNvSpPr>
          <p:nvPr>
            <p:ph type="body" sz="quarter" idx="10"/>
          </p:nvPr>
        </p:nvSpPr>
        <p:spPr>
          <a:xfrm>
            <a:off x="789354" y="1309690"/>
            <a:ext cx="10652369" cy="4408487"/>
          </a:xfrm>
        </p:spPr>
        <p:txBody>
          <a:bodyPr/>
          <a:lstStyle>
            <a:lvl1pPr>
              <a:defRPr>
                <a:latin typeface="Myriad Pro" pitchFamily="34" charset="0"/>
              </a:defRPr>
            </a:lvl1pPr>
            <a:lvl2pPr>
              <a:defRPr>
                <a:latin typeface="Myriad Pro" pitchFamily="34" charset="0"/>
              </a:defRPr>
            </a:lvl2pPr>
            <a:lvl3pPr marL="668232" indent="326789">
              <a:defRPr sz="1662">
                <a:latin typeface="Myriad Pro"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1774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5C85FA0F-9D7C-48AE-A29F-A7F28BC9652B}" type="datetimeFigureOut">
              <a:rPr lang="en-AU" smtClean="0"/>
              <a:t>22/07/2021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5815584" y="1026375"/>
            <a:ext cx="609600" cy="441325"/>
          </a:xfrm>
        </p:spPr>
        <p:txBody>
          <a:bodyPr/>
          <a:lstStyle/>
          <a:p>
            <a:fld id="{FCD84F50-2DB5-4542-8A10-A5A33BD320FD}" type="slidenum">
              <a:rPr lang="en-AU" smtClean="0"/>
              <a:t>‹#›</a:t>
            </a:fld>
            <a:endParaRPr lang="en-AU" dirty="0"/>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6369246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endParaRPr lang="en-AU" dirty="0"/>
          </a:p>
        </p:txBody>
      </p:sp>
      <p:sp>
        <p:nvSpPr>
          <p:cNvPr id="4" name="Date Placeholder 3"/>
          <p:cNvSpPr>
            <a:spLocks noGrp="1"/>
          </p:cNvSpPr>
          <p:nvPr>
            <p:ph type="dt" sz="half" idx="10"/>
          </p:nvPr>
        </p:nvSpPr>
        <p:spPr/>
        <p:txBody>
          <a:bodyPr/>
          <a:lstStyle/>
          <a:p>
            <a:fld id="{5C85FA0F-9D7C-48AE-A29F-A7F28BC9652B}" type="datetimeFigureOut">
              <a:rPr lang="en-AU" smtClean="0"/>
              <a:t>22/07/2021</a:t>
            </a:fld>
            <a:endParaRPr lang="en-AU" dirty="0"/>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5791200" y="2199453"/>
            <a:ext cx="609600" cy="441325"/>
          </a:xfrm>
        </p:spPr>
        <p:txBody>
          <a:bodyPr/>
          <a:lstStyle>
            <a:lvl1pPr>
              <a:defRPr>
                <a:solidFill>
                  <a:schemeClr val="accent3">
                    <a:shade val="75000"/>
                  </a:schemeClr>
                </a:solidFill>
              </a:defRPr>
            </a:lvl1pPr>
          </a:lstStyle>
          <a:p>
            <a:fld id="{FCD84F50-2DB5-4542-8A10-A5A33BD320FD}" type="slidenum">
              <a:rPr lang="en-AU" smtClean="0"/>
              <a:t>‹#›</a:t>
            </a:fld>
            <a:endParaRPr lang="en-AU" dirty="0"/>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7391844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5C85FA0F-9D7C-48AE-A29F-A7F28BC9652B}" type="datetimeFigureOut">
              <a:rPr lang="en-AU" smtClean="0"/>
              <a:t>22/07/2021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CD84F50-2DB5-4542-8A10-A5A33BD320FD}" type="slidenum">
              <a:rPr lang="en-AU" smtClean="0"/>
              <a:t>‹#›</a:t>
            </a:fld>
            <a:endParaRPr lang="en-AU" dirty="0"/>
          </a:p>
        </p:txBody>
      </p:sp>
      <p:sp>
        <p:nvSpPr>
          <p:cNvPr id="8" name="Straight Connector 7"/>
          <p:cNvSpPr>
            <a:spLocks noChangeShapeType="1"/>
          </p:cNvSpPr>
          <p:nvPr/>
        </p:nvSpPr>
        <p:spPr bwMode="auto">
          <a:xfrm flipV="1">
            <a:off x="6084109" y="1575654"/>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6683292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2"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C85FA0F-9D7C-48AE-A29F-A7F28BC9652B}" type="datetimeFigureOut">
              <a:rPr lang="en-AU" smtClean="0"/>
              <a:t>22/07/2021</a:t>
            </a:fld>
            <a:endParaRPr lang="en-AU" dirty="0"/>
          </a:p>
        </p:txBody>
      </p:sp>
      <p:sp>
        <p:nvSpPr>
          <p:cNvPr id="8" name="Footer Placeholder 7"/>
          <p:cNvSpPr>
            <a:spLocks noGrp="1"/>
          </p:cNvSpPr>
          <p:nvPr>
            <p:ph type="ftr" sz="quarter" idx="11"/>
          </p:nvPr>
        </p:nvSpPr>
        <p:spPr>
          <a:xfrm>
            <a:off x="406400" y="6409944"/>
            <a:ext cx="4775200" cy="365760"/>
          </a:xfrm>
        </p:spPr>
        <p:txBody>
          <a:bodyPr/>
          <a:lstStyle/>
          <a:p>
            <a:endParaRPr lang="en-AU" dirty="0"/>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lide Number Placeholder 8"/>
          <p:cNvSpPr>
            <a:spLocks noGrp="1"/>
          </p:cNvSpPr>
          <p:nvPr>
            <p:ph type="sldNum" sz="quarter" idx="12"/>
          </p:nvPr>
        </p:nvSpPr>
        <p:spPr>
          <a:xfrm>
            <a:off x="5791200" y="1042419"/>
            <a:ext cx="609600" cy="441325"/>
          </a:xfrm>
        </p:spPr>
        <p:txBody>
          <a:bodyPr/>
          <a:lstStyle>
            <a:lvl1pPr algn="ctr">
              <a:defRPr/>
            </a:lvl1pPr>
          </a:lstStyle>
          <a:p>
            <a:fld id="{FCD84F50-2DB5-4542-8A10-A5A33BD320FD}" type="slidenum">
              <a:rPr lang="en-AU" smtClean="0"/>
              <a:t>‹#›</a:t>
            </a:fld>
            <a:endParaRPr lang="en-AU"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385899769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C85FA0F-9D7C-48AE-A29F-A7F28BC9652B}" type="datetimeFigureOut">
              <a:rPr lang="en-AU" smtClean="0"/>
              <a:t>22/07/2021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a:xfrm>
            <a:off x="5791200" y="1036023"/>
            <a:ext cx="609600" cy="441325"/>
          </a:xfrm>
        </p:spPr>
        <p:txBody>
          <a:bodyPr/>
          <a:lstStyle/>
          <a:p>
            <a:fld id="{FCD84F50-2DB5-4542-8A10-A5A33BD320FD}" type="slidenum">
              <a:rPr lang="en-AU" smtClean="0"/>
              <a:t>‹#›</a:t>
            </a:fld>
            <a:endParaRPr lang="en-AU" dirty="0"/>
          </a:p>
        </p:txBody>
      </p:sp>
    </p:spTree>
    <p:extLst>
      <p:ext uri="{BB962C8B-B14F-4D97-AF65-F5344CB8AC3E}">
        <p14:creationId xmlns:p14="http://schemas.microsoft.com/office/powerpoint/2010/main" val="284318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Rectangle 4"/>
          <p:cNvSpPr>
            <a:spLocks noChangeArrowheads="1"/>
          </p:cNvSpPr>
          <p:nvPr/>
        </p:nvSpPr>
        <p:spPr bwMode="auto">
          <a:xfrm>
            <a:off x="195072" y="639165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fld id="{5C85FA0F-9D7C-48AE-A29F-A7F28BC9652B}" type="datetimeFigureOut">
              <a:rPr lang="en-AU" smtClean="0"/>
              <a:t>22/07/2021</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FCD84F50-2DB5-4542-8A10-A5A33BD320FD}" type="slidenum">
              <a:rPr lang="en-AU" smtClean="0"/>
              <a:t>‹#›</a:t>
            </a:fld>
            <a:endParaRPr lang="en-AU" dirty="0"/>
          </a:p>
        </p:txBody>
      </p:sp>
    </p:spTree>
    <p:extLst>
      <p:ext uri="{BB962C8B-B14F-4D97-AF65-F5344CB8AC3E}">
        <p14:creationId xmlns:p14="http://schemas.microsoft.com/office/powerpoint/2010/main" val="92906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3"/>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Slide Number Placeholder 6"/>
          <p:cNvSpPr>
            <a:spLocks noGrp="1"/>
          </p:cNvSpPr>
          <p:nvPr>
            <p:ph type="sldNum" sz="quarter" idx="12"/>
          </p:nvPr>
        </p:nvSpPr>
        <p:spPr>
          <a:xfrm>
            <a:off x="1828800" y="312741"/>
            <a:ext cx="609600" cy="441325"/>
          </a:xfrm>
        </p:spPr>
        <p:txBody>
          <a:bodyPr/>
          <a:lstStyle>
            <a:lvl1pPr>
              <a:defRPr>
                <a:solidFill>
                  <a:schemeClr val="accent3">
                    <a:shade val="75000"/>
                  </a:schemeClr>
                </a:solidFill>
              </a:defRPr>
            </a:lvl1pPr>
          </a:lstStyle>
          <a:p>
            <a:fld id="{FCD84F50-2DB5-4542-8A10-A5A33BD320FD}" type="slidenum">
              <a:rPr lang="en-AU" smtClean="0"/>
              <a:t>‹#›</a:t>
            </a:fld>
            <a:endParaRPr lang="en-AU" dirty="0"/>
          </a:p>
        </p:txBody>
      </p:sp>
      <p:sp>
        <p:nvSpPr>
          <p:cNvPr id="21" name="Rectangle 20"/>
          <p:cNvSpPr>
            <a:spLocks noChangeArrowheads="1"/>
          </p:cNvSpPr>
          <p:nvPr/>
        </p:nvSpPr>
        <p:spPr bwMode="auto">
          <a:xfrm>
            <a:off x="199136" y="638838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Date Placeholder 4"/>
          <p:cNvSpPr>
            <a:spLocks noGrp="1"/>
          </p:cNvSpPr>
          <p:nvPr>
            <p:ph type="dt" sz="half" idx="10"/>
          </p:nvPr>
        </p:nvSpPr>
        <p:spPr/>
        <p:txBody>
          <a:bodyPr/>
          <a:lstStyle/>
          <a:p>
            <a:fld id="{5C85FA0F-9D7C-48AE-A29F-A7F28BC9652B}" type="datetimeFigureOut">
              <a:rPr lang="en-AU" smtClean="0"/>
              <a:t>22/07/2021</a:t>
            </a:fld>
            <a:endParaRPr lang="en-AU" dirty="0"/>
          </a:p>
        </p:txBody>
      </p:sp>
      <p:sp>
        <p:nvSpPr>
          <p:cNvPr id="6" name="Footer Placeholder 5"/>
          <p:cNvSpPr>
            <a:spLocks noGrp="1"/>
          </p:cNvSpPr>
          <p:nvPr>
            <p:ph type="ftr" sz="quarter" idx="11"/>
          </p:nvPr>
        </p:nvSpPr>
        <p:spPr>
          <a:xfrm>
            <a:off x="402336" y="6410848"/>
            <a:ext cx="4511040" cy="365760"/>
          </a:xfrm>
        </p:spPr>
        <p:txBody>
          <a:bodyPr/>
          <a:lstStyle/>
          <a:p>
            <a:endParaRPr lang="en-AU" dirty="0"/>
          </a:p>
        </p:txBody>
      </p:sp>
    </p:spTree>
    <p:extLst>
      <p:ext uri="{BB962C8B-B14F-4D97-AF65-F5344CB8AC3E}">
        <p14:creationId xmlns:p14="http://schemas.microsoft.com/office/powerpoint/2010/main" val="284290393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Slide Number Placeholder 6"/>
          <p:cNvSpPr>
            <a:spLocks noGrp="1"/>
          </p:cNvSpPr>
          <p:nvPr>
            <p:ph type="sldNum" sz="quarter" idx="12"/>
          </p:nvPr>
        </p:nvSpPr>
        <p:spPr>
          <a:xfrm>
            <a:off x="1828800" y="312741"/>
            <a:ext cx="609600" cy="441325"/>
          </a:xfrm>
        </p:spPr>
        <p:txBody>
          <a:bodyPr/>
          <a:lstStyle/>
          <a:p>
            <a:fld id="{FCD84F50-2DB5-4542-8A10-A5A33BD320FD}" type="slidenum">
              <a:rPr lang="en-AU" smtClean="0"/>
              <a:t>‹#›</a:t>
            </a:fld>
            <a:endParaRPr lang="en-AU" dirty="0"/>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Date Placeholder 4"/>
          <p:cNvSpPr>
            <a:spLocks noGrp="1"/>
          </p:cNvSpPr>
          <p:nvPr>
            <p:ph type="dt" sz="half" idx="10"/>
          </p:nvPr>
        </p:nvSpPr>
        <p:spPr>
          <a:xfrm>
            <a:off x="7717536" y="6404984"/>
            <a:ext cx="4059936" cy="365760"/>
          </a:xfrm>
        </p:spPr>
        <p:txBody>
          <a:bodyPr/>
          <a:lstStyle/>
          <a:p>
            <a:fld id="{5C85FA0F-9D7C-48AE-A29F-A7F28BC9652B}" type="datetimeFigureOut">
              <a:rPr lang="en-AU" smtClean="0"/>
              <a:t>22/07/2021</a:t>
            </a:fld>
            <a:endParaRPr lang="en-AU" dirty="0"/>
          </a:p>
        </p:txBody>
      </p:sp>
      <p:sp>
        <p:nvSpPr>
          <p:cNvPr id="6" name="Footer Placeholder 5"/>
          <p:cNvSpPr>
            <a:spLocks noGrp="1"/>
          </p:cNvSpPr>
          <p:nvPr>
            <p:ph type="ftr" sz="quarter" idx="11"/>
          </p:nvPr>
        </p:nvSpPr>
        <p:spPr>
          <a:xfrm>
            <a:off x="402336" y="6410848"/>
            <a:ext cx="4779264" cy="365760"/>
          </a:xfrm>
        </p:spPr>
        <p:txBody>
          <a:bodyPr/>
          <a:lstStyle/>
          <a:p>
            <a:endParaRPr lang="en-AU" dirty="0"/>
          </a:p>
        </p:txBody>
      </p:sp>
    </p:spTree>
    <p:extLst>
      <p:ext uri="{BB962C8B-B14F-4D97-AF65-F5344CB8AC3E}">
        <p14:creationId xmlns:p14="http://schemas.microsoft.com/office/powerpoint/2010/main" val="48832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3"/>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auto">
          <a:xfrm>
            <a:off x="199136" y="638838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5C85FA0F-9D7C-48AE-A29F-A7F28BC9652B}" type="datetimeFigureOut">
              <a:rPr lang="en-AU" smtClean="0"/>
              <a:t>22/07/2021</a:t>
            </a:fld>
            <a:endParaRPr lang="en-AU" dirty="0"/>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AU" dirty="0"/>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5791200" y="1040177"/>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CD84F50-2DB5-4542-8A10-A5A33BD320FD}" type="slidenum">
              <a:rPr lang="en-AU" smtClean="0"/>
              <a:t>‹#›</a:t>
            </a:fld>
            <a:endParaRPr lang="en-AU" dirty="0"/>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2161014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FF4F85D-EEAC-49B5-9FE4-4853C78E8294}"/>
              </a:ext>
            </a:extLst>
          </p:cNvPr>
          <p:cNvSpPr>
            <a:spLocks noGrp="1"/>
          </p:cNvSpPr>
          <p:nvPr>
            <p:ph type="subTitle" idx="1"/>
          </p:nvPr>
        </p:nvSpPr>
        <p:spPr/>
        <p:txBody>
          <a:bodyPr/>
          <a:lstStyle/>
          <a:p>
            <a:endParaRPr lang="en-AU"/>
          </a:p>
        </p:txBody>
      </p:sp>
      <p:sp>
        <p:nvSpPr>
          <p:cNvPr id="3" name="Title 2">
            <a:extLst>
              <a:ext uri="{FF2B5EF4-FFF2-40B4-BE49-F238E27FC236}">
                <a16:creationId xmlns:a16="http://schemas.microsoft.com/office/drawing/2014/main" id="{D494C5FF-1C43-441E-953D-EF38494F95C6}"/>
              </a:ext>
            </a:extLst>
          </p:cNvPr>
          <p:cNvSpPr>
            <a:spLocks noGrp="1"/>
          </p:cNvSpPr>
          <p:nvPr>
            <p:ph type="ctrTitle"/>
          </p:nvPr>
        </p:nvSpPr>
        <p:spPr/>
        <p:txBody>
          <a:bodyPr/>
          <a:lstStyle/>
          <a:p>
            <a:endParaRPr lang="en-AU"/>
          </a:p>
        </p:txBody>
      </p:sp>
    </p:spTree>
    <p:extLst>
      <p:ext uri="{BB962C8B-B14F-4D97-AF65-F5344CB8AC3E}">
        <p14:creationId xmlns:p14="http://schemas.microsoft.com/office/powerpoint/2010/main" val="3703099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4A2B-6010-479F-A51C-A24357AD8E13}"/>
              </a:ext>
            </a:extLst>
          </p:cNvPr>
          <p:cNvSpPr>
            <a:spLocks noGrp="1"/>
          </p:cNvSpPr>
          <p:nvPr>
            <p:ph type="title"/>
          </p:nvPr>
        </p:nvSpPr>
        <p:spPr>
          <a:xfrm>
            <a:off x="402336" y="0"/>
            <a:ext cx="11379200" cy="758952"/>
          </a:xfrm>
        </p:spPr>
        <p:txBody>
          <a:bodyPr>
            <a:normAutofit/>
          </a:bodyPr>
          <a:lstStyle/>
          <a:p>
            <a:r>
              <a:rPr lang="en-AU" dirty="0"/>
              <a:t>Example: History</a:t>
            </a:r>
          </a:p>
        </p:txBody>
      </p:sp>
      <p:sp>
        <p:nvSpPr>
          <p:cNvPr id="3" name="Content Placeholder 2">
            <a:extLst>
              <a:ext uri="{FF2B5EF4-FFF2-40B4-BE49-F238E27FC236}">
                <a16:creationId xmlns:a16="http://schemas.microsoft.com/office/drawing/2014/main" id="{2C3408F3-CA96-42AD-A425-0049479F7D0F}"/>
              </a:ext>
            </a:extLst>
          </p:cNvPr>
          <p:cNvSpPr>
            <a:spLocks noGrp="1"/>
          </p:cNvSpPr>
          <p:nvPr>
            <p:ph sz="quarter" idx="1"/>
          </p:nvPr>
        </p:nvSpPr>
        <p:spPr>
          <a:xfrm>
            <a:off x="402336" y="987551"/>
            <a:ext cx="11338560" cy="5708523"/>
          </a:xfrm>
        </p:spPr>
        <p:txBody>
          <a:bodyPr>
            <a:normAutofit fontScale="77500" lnSpcReduction="20000"/>
          </a:bodyPr>
          <a:lstStyle/>
          <a:p>
            <a:pPr marL="0" indent="0">
              <a:buNone/>
            </a:pPr>
            <a:r>
              <a:rPr lang="en-AU" sz="3000" dirty="0"/>
              <a:t>After extensive research, I began to understand the process of Australian settlement as something that occurred up until federation in 1901, meaning that I needed to establish a clear timeline to frame my RQ within. Furthermore, as I read in greater detail, particularly through book sources I realised that settlers’ perceptions differed. My original RQ almost inherently suggested that Terra Nullius was an excuse whereas the research I had done demonstrated the mindset of settlers as something more complex through primary accounts with additional historian commentary. This meant I altered my RQ to “To what extent was the ‘hunter-gatherer’ label assigned to Australian indigenous groups used an excuse in the informing of Terra Nullius and subsequently, the establishment of British colonies in Australia from 1788-1838?”. I am now looking forward to expressing what I have learnt throughout the drafting process, and refining what I have completed thus far.</a:t>
            </a:r>
          </a:p>
          <a:p>
            <a:pPr marL="0" indent="0">
              <a:buNone/>
            </a:pPr>
            <a:endParaRPr lang="en-AU" dirty="0"/>
          </a:p>
          <a:p>
            <a:pPr marL="0" indent="0">
              <a:buNone/>
            </a:pPr>
            <a:r>
              <a:rPr lang="en-AU" b="1" dirty="0">
                <a:solidFill>
                  <a:srgbClr val="0070C0"/>
                </a:solidFill>
              </a:rPr>
              <a:t>Does it include:</a:t>
            </a:r>
          </a:p>
          <a:p>
            <a:r>
              <a:rPr lang="en-AU" sz="2300" dirty="0"/>
              <a:t>Refined research question and title</a:t>
            </a:r>
          </a:p>
          <a:p>
            <a:r>
              <a:rPr lang="en-AU" sz="2300" dirty="0"/>
              <a:t>Comment on direction their research: what is working; what changes have had to be made and why </a:t>
            </a:r>
          </a:p>
          <a:p>
            <a:r>
              <a:rPr lang="en-AU" sz="2300" dirty="0"/>
              <a:t>Discussion of argument that they are developing</a:t>
            </a:r>
          </a:p>
          <a:p>
            <a:r>
              <a:rPr lang="en-AU" sz="2300" dirty="0"/>
              <a:t>Discussion of additional key resources and data – what has been learned?</a:t>
            </a:r>
          </a:p>
          <a:p>
            <a:r>
              <a:rPr lang="en-AU" sz="2300" dirty="0"/>
              <a:t>Have a plan to complete the writing process?</a:t>
            </a:r>
          </a:p>
        </p:txBody>
      </p:sp>
    </p:spTree>
    <p:extLst>
      <p:ext uri="{BB962C8B-B14F-4D97-AF65-F5344CB8AC3E}">
        <p14:creationId xmlns:p14="http://schemas.microsoft.com/office/powerpoint/2010/main" val="398378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Final Reflection –Viva Voce</a:t>
            </a:r>
          </a:p>
        </p:txBody>
      </p:sp>
      <p:sp>
        <p:nvSpPr>
          <p:cNvPr id="3" name="Content Placeholder 2"/>
          <p:cNvSpPr>
            <a:spLocks noGrp="1"/>
          </p:cNvSpPr>
          <p:nvPr>
            <p:ph sz="quarter" idx="1"/>
          </p:nvPr>
        </p:nvSpPr>
        <p:spPr>
          <a:xfrm>
            <a:off x="485775" y="1384918"/>
            <a:ext cx="11295761" cy="4996411"/>
          </a:xfrm>
        </p:spPr>
        <p:txBody>
          <a:bodyPr>
            <a:normAutofit fontScale="92500" lnSpcReduction="20000"/>
          </a:bodyPr>
          <a:lstStyle/>
          <a:p>
            <a:pPr marL="0" indent="0">
              <a:buNone/>
            </a:pPr>
            <a:endParaRPr lang="en-AU" dirty="0"/>
          </a:p>
          <a:p>
            <a:r>
              <a:rPr lang="en-AU" sz="2900" dirty="0"/>
              <a:t>Discuss your </a:t>
            </a:r>
            <a:r>
              <a:rPr lang="en-AU" sz="2900" b="1" dirty="0">
                <a:solidFill>
                  <a:schemeClr val="accent1"/>
                </a:solidFill>
              </a:rPr>
              <a:t>growth as a learner</a:t>
            </a:r>
          </a:p>
          <a:p>
            <a:pPr marL="0" indent="0">
              <a:buNone/>
            </a:pPr>
            <a:endParaRPr lang="en-AU" sz="2900" dirty="0"/>
          </a:p>
          <a:p>
            <a:r>
              <a:rPr lang="en-AU" sz="2900" dirty="0"/>
              <a:t>Discuss your </a:t>
            </a:r>
            <a:r>
              <a:rPr lang="en-AU" sz="2900" b="1" dirty="0">
                <a:solidFill>
                  <a:schemeClr val="accent1"/>
                </a:solidFill>
              </a:rPr>
              <a:t>skills development </a:t>
            </a:r>
            <a:r>
              <a:rPr lang="en-AU" sz="2900" dirty="0"/>
              <a:t>- research skills, referencing, writing , editing, keeping to a timeline – and how important they think these have been for the EE process and also for your future – be specific</a:t>
            </a:r>
          </a:p>
          <a:p>
            <a:endParaRPr lang="en-AU" sz="2900" dirty="0"/>
          </a:p>
          <a:p>
            <a:r>
              <a:rPr lang="en-AU" sz="2900" dirty="0"/>
              <a:t>Discuss your development of </a:t>
            </a:r>
            <a:r>
              <a:rPr lang="en-AU" sz="2900" b="1" dirty="0">
                <a:solidFill>
                  <a:schemeClr val="accent1"/>
                </a:solidFill>
              </a:rPr>
              <a:t>conceptual understandings</a:t>
            </a:r>
            <a:r>
              <a:rPr lang="en-AU" sz="2900" dirty="0">
                <a:solidFill>
                  <a:srgbClr val="FF0000"/>
                </a:solidFill>
              </a:rPr>
              <a:t> </a:t>
            </a:r>
            <a:r>
              <a:rPr lang="en-AU" sz="2900" dirty="0"/>
              <a:t>on your particular title</a:t>
            </a:r>
          </a:p>
          <a:p>
            <a:endParaRPr lang="en-AU" sz="2900" dirty="0"/>
          </a:p>
          <a:p>
            <a:r>
              <a:rPr lang="en-AU" sz="2900" dirty="0"/>
              <a:t>Discuss what was particularly </a:t>
            </a:r>
            <a:r>
              <a:rPr lang="en-AU" sz="2900" b="1" dirty="0">
                <a:solidFill>
                  <a:schemeClr val="accent1"/>
                </a:solidFill>
              </a:rPr>
              <a:t>rewarding and personally significant.</a:t>
            </a:r>
          </a:p>
        </p:txBody>
      </p:sp>
    </p:spTree>
    <p:extLst>
      <p:ext uri="{BB962C8B-B14F-4D97-AF65-F5344CB8AC3E}">
        <p14:creationId xmlns:p14="http://schemas.microsoft.com/office/powerpoint/2010/main" val="3707820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DB05-9A15-4161-8F3A-DC040CE8B8CB}"/>
              </a:ext>
            </a:extLst>
          </p:cNvPr>
          <p:cNvSpPr>
            <a:spLocks noGrp="1"/>
          </p:cNvSpPr>
          <p:nvPr>
            <p:ph type="title"/>
          </p:nvPr>
        </p:nvSpPr>
        <p:spPr/>
        <p:txBody>
          <a:bodyPr/>
          <a:lstStyle/>
          <a:p>
            <a:r>
              <a:rPr lang="en-AU" dirty="0"/>
              <a:t>Final Reflection &amp; Viva Voce (EE Guide p.65)</a:t>
            </a:r>
          </a:p>
        </p:txBody>
      </p:sp>
      <p:sp>
        <p:nvSpPr>
          <p:cNvPr id="3" name="Content Placeholder 2">
            <a:extLst>
              <a:ext uri="{FF2B5EF4-FFF2-40B4-BE49-F238E27FC236}">
                <a16:creationId xmlns:a16="http://schemas.microsoft.com/office/drawing/2014/main" id="{C4448A41-A1F9-4C50-B7B4-0EC9D3692A1F}"/>
              </a:ext>
            </a:extLst>
          </p:cNvPr>
          <p:cNvSpPr>
            <a:spLocks noGrp="1"/>
          </p:cNvSpPr>
          <p:nvPr>
            <p:ph sz="quarter" idx="1"/>
          </p:nvPr>
        </p:nvSpPr>
        <p:spPr>
          <a:xfrm>
            <a:off x="203200" y="1249680"/>
            <a:ext cx="11836400" cy="5379720"/>
          </a:xfrm>
        </p:spPr>
        <p:txBody>
          <a:bodyPr>
            <a:noAutofit/>
          </a:bodyPr>
          <a:lstStyle/>
          <a:p>
            <a:pPr marL="0" indent="0">
              <a:buNone/>
            </a:pPr>
            <a:r>
              <a:rPr lang="en-US" sz="2000" dirty="0"/>
              <a:t>The </a:t>
            </a:r>
            <a:r>
              <a:rPr lang="en-US" sz="2000" i="1" dirty="0"/>
              <a:t>viva voce </a:t>
            </a:r>
            <a:r>
              <a:rPr lang="en-US" sz="2000" dirty="0"/>
              <a:t>is a short interview between the student and the supervisor, and is the mandatory conclusion to the extended essay process. The </a:t>
            </a:r>
            <a:r>
              <a:rPr lang="en-US" sz="2000" i="1" dirty="0"/>
              <a:t>viva voce </a:t>
            </a:r>
            <a:r>
              <a:rPr lang="en-US" sz="2000" dirty="0"/>
              <a:t>is conducted once the student has uploaded the final version of their extended essay to the IB for assessment. At this point in the process no further changes can be made to the essay. The </a:t>
            </a:r>
            <a:r>
              <a:rPr lang="en-US" sz="2000" i="1" dirty="0"/>
              <a:t>viva voce </a:t>
            </a:r>
            <a:r>
              <a:rPr lang="en-US" sz="2000" dirty="0"/>
              <a:t>is a celebration of the completion of the essay and a reflection on what the student has learned from the </a:t>
            </a:r>
            <a:r>
              <a:rPr lang="en-AU" sz="2000" dirty="0"/>
              <a:t>process.</a:t>
            </a:r>
          </a:p>
          <a:p>
            <a:pPr marL="0" indent="0">
              <a:buNone/>
            </a:pPr>
            <a:endParaRPr lang="en-AU" sz="2000" dirty="0"/>
          </a:p>
          <a:p>
            <a:pPr marL="0" indent="0">
              <a:buNone/>
            </a:pPr>
            <a:r>
              <a:rPr lang="en-AU" sz="2000" dirty="0"/>
              <a:t>The </a:t>
            </a:r>
            <a:r>
              <a:rPr lang="en-AU" sz="2000" i="1" dirty="0"/>
              <a:t>viva voce </a:t>
            </a:r>
            <a:r>
              <a:rPr lang="en-AU" sz="2000" dirty="0"/>
              <a:t>is:</a:t>
            </a:r>
          </a:p>
          <a:p>
            <a:pPr marL="0" indent="0">
              <a:buNone/>
            </a:pPr>
            <a:r>
              <a:rPr lang="en-US" sz="2000" dirty="0"/>
              <a:t>• an opportunity to ask the student a variety of open-ended questions to elicit holistic evidence of the </a:t>
            </a:r>
            <a:r>
              <a:rPr lang="en-AU" sz="2000" dirty="0"/>
              <a:t>student’s learning experience.</a:t>
            </a:r>
          </a:p>
          <a:p>
            <a:pPr marL="0" indent="0">
              <a:buNone/>
            </a:pPr>
            <a:r>
              <a:rPr lang="en-US" sz="2000" dirty="0"/>
              <a:t>• an opportunity for the supervisor to confirm the authenticity of the student’s ideas and sources</a:t>
            </a:r>
          </a:p>
          <a:p>
            <a:pPr marL="0" indent="0">
              <a:buNone/>
            </a:pPr>
            <a:r>
              <a:rPr lang="en-US" sz="2000" dirty="0"/>
              <a:t>• an opportunity to reflect on successes and difficulties encountered in the research process</a:t>
            </a:r>
          </a:p>
          <a:p>
            <a:pPr marL="0" indent="0">
              <a:buNone/>
            </a:pPr>
            <a:r>
              <a:rPr lang="en-US" sz="2000" dirty="0"/>
              <a:t>• an aid to the supervisor’s comments on the </a:t>
            </a:r>
            <a:r>
              <a:rPr lang="en-US" sz="2000" i="1" dirty="0"/>
              <a:t>Reflections on planning and progress form</a:t>
            </a:r>
            <a:r>
              <a:rPr lang="en-US" sz="2000" dirty="0"/>
              <a:t>.</a:t>
            </a:r>
          </a:p>
          <a:p>
            <a:pPr marL="0" indent="0">
              <a:buNone/>
            </a:pPr>
            <a:endParaRPr lang="en-US" sz="2000" dirty="0"/>
          </a:p>
          <a:p>
            <a:pPr marL="0" indent="0">
              <a:buNone/>
            </a:pPr>
            <a:r>
              <a:rPr lang="en-US" sz="2000" dirty="0"/>
              <a:t>The </a:t>
            </a:r>
            <a:r>
              <a:rPr lang="en-US" sz="2000" i="1" dirty="0"/>
              <a:t>viva voce </a:t>
            </a:r>
            <a:r>
              <a:rPr lang="en-US" sz="2000" dirty="0"/>
              <a:t>should last 20–30 minutes. This is included in the recommended amount of time a</a:t>
            </a:r>
          </a:p>
          <a:p>
            <a:pPr marL="0" indent="0">
              <a:buNone/>
            </a:pPr>
            <a:r>
              <a:rPr lang="en-US" sz="2000" dirty="0"/>
              <a:t>supervisor should spend with the student.</a:t>
            </a:r>
            <a:r>
              <a:rPr lang="en-US" sz="2000" dirty="0">
                <a:solidFill>
                  <a:srgbClr val="FF0000"/>
                </a:solidFill>
              </a:rPr>
              <a:t>  </a:t>
            </a:r>
            <a:r>
              <a:rPr lang="en-US" sz="2000" dirty="0">
                <a:solidFill>
                  <a:srgbClr val="0070C0"/>
                </a:solidFill>
              </a:rPr>
              <a:t>(Part of the aim is to remind you of the substantial learning and work you have done towards completing your Extended Essay.  Enjoy the meeting.)</a:t>
            </a:r>
            <a:endParaRPr lang="en-AU" sz="2000" dirty="0">
              <a:solidFill>
                <a:srgbClr val="0070C0"/>
              </a:solidFill>
            </a:endParaRPr>
          </a:p>
        </p:txBody>
      </p:sp>
    </p:spTree>
    <p:extLst>
      <p:ext uri="{BB962C8B-B14F-4D97-AF65-F5344CB8AC3E}">
        <p14:creationId xmlns:p14="http://schemas.microsoft.com/office/powerpoint/2010/main" val="2845465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91D3-084B-4E2E-82E2-1B72C894DF6E}"/>
              </a:ext>
            </a:extLst>
          </p:cNvPr>
          <p:cNvSpPr>
            <a:spLocks noGrp="1"/>
          </p:cNvSpPr>
          <p:nvPr>
            <p:ph type="title"/>
          </p:nvPr>
        </p:nvSpPr>
        <p:spPr>
          <a:xfrm>
            <a:off x="402336" y="0"/>
            <a:ext cx="11379200" cy="647700"/>
          </a:xfrm>
        </p:spPr>
        <p:txBody>
          <a:bodyPr/>
          <a:lstStyle/>
          <a:p>
            <a:r>
              <a:rPr lang="en-AU" dirty="0"/>
              <a:t>Example: Biology</a:t>
            </a:r>
          </a:p>
        </p:txBody>
      </p:sp>
      <p:sp>
        <p:nvSpPr>
          <p:cNvPr id="3" name="Content Placeholder 2">
            <a:extLst>
              <a:ext uri="{FF2B5EF4-FFF2-40B4-BE49-F238E27FC236}">
                <a16:creationId xmlns:a16="http://schemas.microsoft.com/office/drawing/2014/main" id="{15D82B63-7126-4E0C-B132-C9657DF19C3A}"/>
              </a:ext>
            </a:extLst>
          </p:cNvPr>
          <p:cNvSpPr>
            <a:spLocks noGrp="1"/>
          </p:cNvSpPr>
          <p:nvPr>
            <p:ph sz="quarter" idx="1"/>
          </p:nvPr>
        </p:nvSpPr>
        <p:spPr>
          <a:xfrm>
            <a:off x="161925" y="742950"/>
            <a:ext cx="11858625" cy="6029325"/>
          </a:xfrm>
        </p:spPr>
        <p:txBody>
          <a:bodyPr>
            <a:normAutofit fontScale="55000" lnSpcReduction="20000"/>
          </a:bodyPr>
          <a:lstStyle/>
          <a:p>
            <a:pPr marL="0" indent="0">
              <a:buNone/>
            </a:pPr>
            <a:r>
              <a:rPr lang="en-AU" sz="4000" dirty="0"/>
              <a:t>I am proud of my final essay and the work I have put into it. Throughout the research process, my critical analysis skills were improved as I learnt how to choose appropriate sources and considering what I needed to know to complete an effective investigation of my own. By completing the research phase early, I had time to reflect on my learning before completing the experiment and decide how to manage my time. However, I found that translating the new information I had learnt into concise language was challenging. Thus, I took my time to ensure I was effectively communicating my knowledge by frequently reviewing my work and comparing it to essential points that I had decided would have to be included. I was challenged during the experimental process given that it did not work three times; once for a lack of nutrients with the bacteria, the second time because of inappropriate growing environment and the final due to out of date materials. Although this was frustrating, without these setbacks I don’t believe I would have evaluated my choices for the essay with such detail, leading to insubstantial analysis of my investigation skills and of the results and method of the experiment itself. Overall, the EE has shown me that scientific research can be a rewarding process and I will consider pursuing it in the future.</a:t>
            </a:r>
          </a:p>
          <a:p>
            <a:pPr marL="0" indent="0">
              <a:buNone/>
            </a:pPr>
            <a:endParaRPr lang="en-AU" dirty="0"/>
          </a:p>
          <a:p>
            <a:pPr marL="0" indent="0">
              <a:buNone/>
            </a:pPr>
            <a:r>
              <a:rPr lang="en-AU" b="1" dirty="0">
                <a:solidFill>
                  <a:srgbClr val="0070C0"/>
                </a:solidFill>
              </a:rPr>
              <a:t>Does it include:</a:t>
            </a:r>
          </a:p>
          <a:p>
            <a:r>
              <a:rPr lang="en-AU" sz="2900" dirty="0"/>
              <a:t>Discuss growth as a learner</a:t>
            </a:r>
          </a:p>
          <a:p>
            <a:r>
              <a:rPr lang="en-AU" sz="2900" dirty="0"/>
              <a:t>Discuss specific skills development - research skills, referencing, writing , editing, keeping to a timeline – and how important they think these have been for the EE process </a:t>
            </a:r>
          </a:p>
          <a:p>
            <a:r>
              <a:rPr lang="en-AU" sz="2900" dirty="0"/>
              <a:t>Discuss development of conceptual understandings on the particular title</a:t>
            </a:r>
          </a:p>
          <a:p>
            <a:r>
              <a:rPr lang="en-AU" sz="2900" dirty="0"/>
              <a:t>Discuss what was particularly rewarding and personally significant?</a:t>
            </a:r>
          </a:p>
          <a:p>
            <a:pPr marL="0" indent="0">
              <a:buNone/>
            </a:pPr>
            <a:endParaRPr lang="en-AU" dirty="0"/>
          </a:p>
          <a:p>
            <a:pPr marL="0" indent="0">
              <a:buNone/>
            </a:pPr>
            <a:endParaRPr lang="en-AU" dirty="0"/>
          </a:p>
          <a:p>
            <a:pPr marL="0" indent="0">
              <a:buNone/>
            </a:pPr>
            <a:endParaRPr lang="en-AU" dirty="0"/>
          </a:p>
        </p:txBody>
      </p:sp>
    </p:spTree>
    <p:extLst>
      <p:ext uri="{BB962C8B-B14F-4D97-AF65-F5344CB8AC3E}">
        <p14:creationId xmlns:p14="http://schemas.microsoft.com/office/powerpoint/2010/main" val="3583469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GB" sz="2720" dirty="0">
                <a:latin typeface="+mj-lt"/>
              </a:rPr>
              <a:t>The viva voce: questions students might consider</a:t>
            </a:r>
          </a:p>
        </p:txBody>
      </p:sp>
      <p:graphicFrame>
        <p:nvGraphicFramePr>
          <p:cNvPr id="4" name="Table 3"/>
          <p:cNvGraphicFramePr>
            <a:graphicFrameLocks noGrp="1"/>
          </p:cNvGraphicFramePr>
          <p:nvPr>
            <p:extLst>
              <p:ext uri="{D42A27DB-BD31-4B8C-83A1-F6EECF244321}">
                <p14:modId xmlns:p14="http://schemas.microsoft.com/office/powerpoint/2010/main" val="413545350"/>
              </p:ext>
            </p:extLst>
          </p:nvPr>
        </p:nvGraphicFramePr>
        <p:xfrm>
          <a:off x="323851" y="0"/>
          <a:ext cx="11572875" cy="6858000"/>
        </p:xfrm>
        <a:graphic>
          <a:graphicData uri="http://schemas.openxmlformats.org/drawingml/2006/table">
            <a:tbl>
              <a:tblPr firstRow="1" bandRow="1">
                <a:tableStyleId>{5C22544A-7EE6-4342-B048-85BDC9FD1C3A}</a:tableStyleId>
              </a:tblPr>
              <a:tblGrid>
                <a:gridCol w="3795987">
                  <a:extLst>
                    <a:ext uri="{9D8B030D-6E8A-4147-A177-3AD203B41FA5}">
                      <a16:colId xmlns:a16="http://schemas.microsoft.com/office/drawing/2014/main" val="20000"/>
                    </a:ext>
                  </a:extLst>
                </a:gridCol>
                <a:gridCol w="3888444">
                  <a:extLst>
                    <a:ext uri="{9D8B030D-6E8A-4147-A177-3AD203B41FA5}">
                      <a16:colId xmlns:a16="http://schemas.microsoft.com/office/drawing/2014/main" val="20001"/>
                    </a:ext>
                  </a:extLst>
                </a:gridCol>
                <a:gridCol w="3888444">
                  <a:extLst>
                    <a:ext uri="{9D8B030D-6E8A-4147-A177-3AD203B41FA5}">
                      <a16:colId xmlns:a16="http://schemas.microsoft.com/office/drawing/2014/main" val="20002"/>
                    </a:ext>
                  </a:extLst>
                </a:gridCol>
              </a:tblGrid>
              <a:tr h="898008">
                <a:tc>
                  <a:txBody>
                    <a:bodyPr/>
                    <a:lstStyle/>
                    <a:p>
                      <a:r>
                        <a:rPr lang="en-GB" sz="1600" dirty="0">
                          <a:latin typeface="+mn-lt"/>
                        </a:rPr>
                        <a:t>Descriptive</a:t>
                      </a:r>
                    </a:p>
                  </a:txBody>
                  <a:tcPr marL="82905" marR="82905" marT="41452" marB="41452"/>
                </a:tc>
                <a:tc>
                  <a:txBody>
                    <a:bodyPr/>
                    <a:lstStyle/>
                    <a:p>
                      <a:r>
                        <a:rPr lang="en-GB" sz="1600" dirty="0">
                          <a:latin typeface="+mn-lt"/>
                        </a:rPr>
                        <a:t>Analytical</a:t>
                      </a:r>
                    </a:p>
                  </a:txBody>
                  <a:tcPr marL="82905" marR="82905" marT="41452" marB="41452"/>
                </a:tc>
                <a:tc>
                  <a:txBody>
                    <a:bodyPr/>
                    <a:lstStyle/>
                    <a:p>
                      <a:r>
                        <a:rPr lang="en-GB" sz="1600" dirty="0">
                          <a:latin typeface="+mn-lt"/>
                        </a:rPr>
                        <a:t>Evaluative</a:t>
                      </a:r>
                    </a:p>
                  </a:txBody>
                  <a:tcPr marL="82905" marR="82905" marT="41452" marB="41452"/>
                </a:tc>
                <a:extLst>
                  <a:ext uri="{0D108BD9-81ED-4DB2-BD59-A6C34878D82A}">
                    <a16:rowId xmlns:a16="http://schemas.microsoft.com/office/drawing/2014/main" val="10000"/>
                  </a:ext>
                </a:extLst>
              </a:tr>
              <a:tr h="5959992">
                <a:tc>
                  <a:txBody>
                    <a:bodyPr/>
                    <a:lstStyle/>
                    <a:p>
                      <a:pPr lvl="0">
                        <a:buFont typeface="Arial" pitchFamily="34" charset="0"/>
                        <a:buChar char="•"/>
                      </a:pPr>
                      <a:r>
                        <a:rPr lang="en-GB" sz="1800" kern="1200" dirty="0">
                          <a:solidFill>
                            <a:schemeClr val="accent1"/>
                          </a:solidFill>
                          <a:latin typeface="+mn-lt"/>
                          <a:ea typeface="+mn-ea"/>
                          <a:cs typeface="+mn-cs"/>
                        </a:rPr>
                        <a:t>What did I do?</a:t>
                      </a:r>
                    </a:p>
                    <a:p>
                      <a:pPr lvl="0">
                        <a:buFont typeface="Arial" pitchFamily="34" charset="0"/>
                        <a:buChar char="•"/>
                      </a:pPr>
                      <a:endParaRPr lang="en-GB" sz="1800" kern="1200" dirty="0">
                        <a:solidFill>
                          <a:schemeClr val="accent3"/>
                        </a:solidFill>
                        <a:latin typeface="+mn-lt"/>
                        <a:ea typeface="+mn-ea"/>
                        <a:cs typeface="+mn-cs"/>
                      </a:endParaRPr>
                    </a:p>
                    <a:p>
                      <a:pPr lvl="0">
                        <a:buFont typeface="Arial" pitchFamily="34" charset="0"/>
                        <a:buChar char="•"/>
                      </a:pPr>
                      <a:r>
                        <a:rPr lang="en-GB" sz="1800" kern="1200" dirty="0">
                          <a:solidFill>
                            <a:schemeClr val="tx2"/>
                          </a:solidFill>
                          <a:latin typeface="+mn-lt"/>
                          <a:ea typeface="+mn-ea"/>
                          <a:cs typeface="+mn-cs"/>
                        </a:rPr>
                        <a:t>How did I undertake my research?</a:t>
                      </a:r>
                    </a:p>
                    <a:p>
                      <a:pPr lvl="0">
                        <a:buFont typeface="Arial" pitchFamily="34" charset="0"/>
                        <a:buChar char="•"/>
                      </a:pPr>
                      <a:endParaRPr lang="en-GB" sz="1800" kern="1200" dirty="0">
                        <a:solidFill>
                          <a:srgbClr val="FF0000"/>
                        </a:solidFill>
                        <a:latin typeface="+mn-lt"/>
                        <a:ea typeface="+mn-ea"/>
                        <a:cs typeface="+mn-cs"/>
                      </a:endParaRPr>
                    </a:p>
                    <a:p>
                      <a:pPr lvl="0">
                        <a:buFont typeface="Arial" pitchFamily="34" charset="0"/>
                        <a:buChar char="•"/>
                      </a:pPr>
                      <a:r>
                        <a:rPr lang="en-GB" sz="1800" kern="1200" dirty="0">
                          <a:solidFill>
                            <a:schemeClr val="accent1"/>
                          </a:solidFill>
                          <a:latin typeface="+mn-lt"/>
                          <a:ea typeface="+mn-ea"/>
                          <a:cs typeface="+mn-cs"/>
                        </a:rPr>
                        <a:t>What were the problems I faced?</a:t>
                      </a:r>
                    </a:p>
                    <a:p>
                      <a:pPr lvl="0">
                        <a:buFont typeface="Arial" pitchFamily="34" charset="0"/>
                        <a:buChar char="•"/>
                      </a:pPr>
                      <a:endParaRPr lang="en-GB" sz="1800" kern="1200" dirty="0">
                        <a:solidFill>
                          <a:schemeClr val="accent1"/>
                        </a:solidFill>
                        <a:latin typeface="+mn-lt"/>
                        <a:ea typeface="+mn-ea"/>
                        <a:cs typeface="+mn-cs"/>
                      </a:endParaRPr>
                    </a:p>
                    <a:p>
                      <a:pPr lvl="0">
                        <a:buFont typeface="Arial" pitchFamily="34" charset="0"/>
                        <a:buChar char="•"/>
                      </a:pPr>
                      <a:r>
                        <a:rPr lang="en-GB" sz="1800" kern="1200" dirty="0">
                          <a:solidFill>
                            <a:schemeClr val="tx2"/>
                          </a:solidFill>
                          <a:latin typeface="+mn-lt"/>
                          <a:ea typeface="+mn-ea"/>
                          <a:cs typeface="+mn-cs"/>
                        </a:rPr>
                        <a:t>Did my approach or strategies change throughout the process?</a:t>
                      </a:r>
                    </a:p>
                    <a:p>
                      <a:pPr lvl="0">
                        <a:buFont typeface="Arial" pitchFamily="34" charset="0"/>
                        <a:buChar char="•"/>
                      </a:pPr>
                      <a:endParaRPr lang="en-GB" sz="1800" kern="1200" dirty="0">
                        <a:solidFill>
                          <a:schemeClr val="accent3"/>
                        </a:solidFill>
                        <a:latin typeface="+mn-lt"/>
                        <a:ea typeface="+mn-ea"/>
                        <a:cs typeface="+mn-cs"/>
                      </a:endParaRPr>
                    </a:p>
                    <a:p>
                      <a:pPr>
                        <a:buFont typeface="Arial" pitchFamily="34" charset="0"/>
                        <a:buChar char="•"/>
                      </a:pPr>
                      <a:r>
                        <a:rPr lang="en-GB" sz="1800" kern="1200" dirty="0">
                          <a:solidFill>
                            <a:srgbClr val="FF0000"/>
                          </a:solidFill>
                          <a:latin typeface="+mn-lt"/>
                          <a:ea typeface="+mn-ea"/>
                          <a:cs typeface="+mn-cs"/>
                        </a:rPr>
                        <a:t>What have been the high and the low points of the research and writing process?</a:t>
                      </a:r>
                    </a:p>
                    <a:p>
                      <a:pPr>
                        <a:buFont typeface="Arial" pitchFamily="34" charset="0"/>
                        <a:buChar char="•"/>
                      </a:pPr>
                      <a:endParaRPr lang="en-GB" sz="1800" kern="1200" dirty="0">
                        <a:solidFill>
                          <a:srgbClr val="FF0000"/>
                        </a:solidFill>
                        <a:latin typeface="+mn-lt"/>
                        <a:ea typeface="+mn-ea"/>
                        <a:cs typeface="+mn-cs"/>
                      </a:endParaRPr>
                    </a:p>
                    <a:p>
                      <a:pPr>
                        <a:buFont typeface="Arial" pitchFamily="34" charset="0"/>
                        <a:buChar char="•"/>
                      </a:pPr>
                      <a:endParaRPr lang="en-GB" sz="1800" kern="1200" dirty="0">
                        <a:solidFill>
                          <a:srgbClr val="FF0000"/>
                        </a:solidFill>
                        <a:latin typeface="+mn-lt"/>
                        <a:ea typeface="+mn-ea"/>
                        <a:cs typeface="+mn-cs"/>
                      </a:endParaRPr>
                    </a:p>
                    <a:p>
                      <a:pPr>
                        <a:buFont typeface="Arial" pitchFamily="34" charset="0"/>
                        <a:buNone/>
                      </a:pPr>
                      <a:r>
                        <a:rPr lang="en-GB" sz="1800" b="1" kern="1200" dirty="0">
                          <a:solidFill>
                            <a:schemeClr val="tx1"/>
                          </a:solidFill>
                          <a:latin typeface="+mn-lt"/>
                          <a:ea typeface="+mn-ea"/>
                          <a:cs typeface="+mn-cs"/>
                        </a:rPr>
                        <a:t>First reflection - OK</a:t>
                      </a:r>
                      <a:endParaRPr lang="en-GB" sz="1800" b="1" dirty="0">
                        <a:solidFill>
                          <a:schemeClr val="tx1"/>
                        </a:solidFill>
                        <a:latin typeface="+mn-lt"/>
                      </a:endParaRPr>
                    </a:p>
                  </a:txBody>
                  <a:tcPr marL="82905" marR="82905" marT="41452" marB="41452"/>
                </a:tc>
                <a:tc>
                  <a:txBody>
                    <a:bodyPr/>
                    <a:lstStyle/>
                    <a:p>
                      <a:pPr lvl="0">
                        <a:buFont typeface="Arial" pitchFamily="34" charset="0"/>
                        <a:buChar char="•"/>
                      </a:pPr>
                      <a:r>
                        <a:rPr lang="en-GB" sz="1800" kern="1200" dirty="0">
                          <a:solidFill>
                            <a:schemeClr val="tx2"/>
                          </a:solidFill>
                          <a:latin typeface="+mn-lt"/>
                          <a:ea typeface="+mn-ea"/>
                          <a:cs typeface="+mn-cs"/>
                        </a:rPr>
                        <a:t>Was my research successful?</a:t>
                      </a:r>
                    </a:p>
                    <a:p>
                      <a:pPr lvl="0">
                        <a:buFont typeface="Arial" pitchFamily="34" charset="0"/>
                        <a:buChar char="•"/>
                      </a:pPr>
                      <a:endParaRPr lang="en-GB" sz="1800" kern="1200" dirty="0">
                        <a:solidFill>
                          <a:schemeClr val="accent3"/>
                        </a:solidFill>
                        <a:latin typeface="+mn-lt"/>
                        <a:ea typeface="+mn-ea"/>
                        <a:cs typeface="+mn-cs"/>
                      </a:endParaRPr>
                    </a:p>
                    <a:p>
                      <a:pPr lvl="0">
                        <a:buFont typeface="Arial" pitchFamily="34" charset="0"/>
                        <a:buChar char="•"/>
                      </a:pPr>
                      <a:r>
                        <a:rPr lang="en-GB" sz="1800" kern="1200" dirty="0">
                          <a:solidFill>
                            <a:srgbClr val="FF0000"/>
                          </a:solidFill>
                          <a:latin typeface="+mn-lt"/>
                          <a:ea typeface="+mn-ea"/>
                          <a:cs typeface="+mn-cs"/>
                        </a:rPr>
                        <a:t>If I changed approach or strategies during the process, why did I do this? </a:t>
                      </a:r>
                    </a:p>
                    <a:p>
                      <a:pPr lvl="0">
                        <a:buFont typeface="Arial" pitchFamily="34" charset="0"/>
                        <a:buChar char="•"/>
                      </a:pPr>
                      <a:endParaRPr lang="en-GB" sz="1800" kern="1200" dirty="0">
                        <a:solidFill>
                          <a:srgbClr val="FF0000"/>
                        </a:solidFill>
                        <a:latin typeface="+mn-lt"/>
                        <a:ea typeface="+mn-ea"/>
                        <a:cs typeface="+mn-cs"/>
                      </a:endParaRPr>
                    </a:p>
                    <a:p>
                      <a:pPr lvl="0">
                        <a:buFont typeface="Arial" pitchFamily="34" charset="0"/>
                        <a:buChar char="•"/>
                      </a:pPr>
                      <a:r>
                        <a:rPr lang="en-GB" sz="1800" kern="1200" dirty="0">
                          <a:solidFill>
                            <a:schemeClr val="tx2"/>
                          </a:solidFill>
                          <a:latin typeface="+mn-lt"/>
                          <a:ea typeface="+mn-ea"/>
                          <a:cs typeface="+mn-cs"/>
                        </a:rPr>
                        <a:t>What did I learn from the experience in terms of my understanding of the subject area and/or the skills needed to undertake research?</a:t>
                      </a:r>
                    </a:p>
                    <a:p>
                      <a:pPr lvl="0">
                        <a:buFont typeface="Arial" pitchFamily="34" charset="0"/>
                        <a:buChar char="•"/>
                      </a:pPr>
                      <a:endParaRPr lang="en-GB" sz="1800" kern="1200" dirty="0">
                        <a:solidFill>
                          <a:schemeClr val="accent1"/>
                        </a:solidFill>
                        <a:latin typeface="+mn-lt"/>
                        <a:ea typeface="+mn-ea"/>
                        <a:cs typeface="+mn-cs"/>
                      </a:endParaRPr>
                    </a:p>
                    <a:p>
                      <a:pPr>
                        <a:buFont typeface="Arial" pitchFamily="34" charset="0"/>
                        <a:buChar char="•"/>
                      </a:pPr>
                      <a:r>
                        <a:rPr lang="en-GB" sz="1800" kern="1200" dirty="0">
                          <a:solidFill>
                            <a:schemeClr val="accent1"/>
                          </a:solidFill>
                          <a:latin typeface="+mn-lt"/>
                          <a:ea typeface="+mn-ea"/>
                          <a:cs typeface="+mn-cs"/>
                        </a:rPr>
                        <a:t>How has my understanding of the topic and research process developed throughout the task?</a:t>
                      </a:r>
                    </a:p>
                    <a:p>
                      <a:pPr>
                        <a:buFont typeface="Arial" pitchFamily="34" charset="0"/>
                        <a:buChar char="•"/>
                      </a:pPr>
                      <a:endParaRPr lang="en-GB" sz="1800" kern="1200" dirty="0">
                        <a:solidFill>
                          <a:schemeClr val="accent1"/>
                        </a:solidFill>
                        <a:latin typeface="+mn-lt"/>
                        <a:ea typeface="+mn-ea"/>
                        <a:cs typeface="+mn-cs"/>
                      </a:endParaRPr>
                    </a:p>
                    <a:p>
                      <a:pPr>
                        <a:buFont typeface="Arial" pitchFamily="34" charset="0"/>
                        <a:buNone/>
                      </a:pPr>
                      <a:r>
                        <a:rPr lang="en-GB" sz="1800" b="1" kern="1200" dirty="0">
                          <a:solidFill>
                            <a:schemeClr val="tx1"/>
                          </a:solidFill>
                          <a:latin typeface="+mn-lt"/>
                          <a:ea typeface="+mn-ea"/>
                          <a:cs typeface="+mn-cs"/>
                        </a:rPr>
                        <a:t>Interim Reflection </a:t>
                      </a:r>
                      <a:r>
                        <a:rPr lang="en-GB" sz="1800" b="1" kern="1200">
                          <a:solidFill>
                            <a:schemeClr val="tx1"/>
                          </a:solidFill>
                          <a:latin typeface="+mn-lt"/>
                          <a:ea typeface="+mn-ea"/>
                          <a:cs typeface="+mn-cs"/>
                        </a:rPr>
                        <a:t>- Focus</a:t>
                      </a:r>
                      <a:endParaRPr lang="en-GB" sz="1800" b="1" dirty="0">
                        <a:solidFill>
                          <a:schemeClr val="tx1"/>
                        </a:solidFill>
                        <a:latin typeface="+mn-lt"/>
                      </a:endParaRPr>
                    </a:p>
                  </a:txBody>
                  <a:tcPr marL="82905" marR="82905" marT="41452" marB="41452"/>
                </a:tc>
                <a:tc>
                  <a:txBody>
                    <a:bodyPr/>
                    <a:lstStyle/>
                    <a:p>
                      <a:pPr lvl="0">
                        <a:buFont typeface="Arial" pitchFamily="34" charset="0"/>
                        <a:buChar char="•"/>
                      </a:pPr>
                      <a:r>
                        <a:rPr lang="en-GB" sz="1400" kern="1200" dirty="0">
                          <a:solidFill>
                            <a:schemeClr val="accent1"/>
                          </a:solidFill>
                          <a:latin typeface="+mn-lt"/>
                          <a:ea typeface="+mn-ea"/>
                          <a:cs typeface="+mn-cs"/>
                        </a:rPr>
                        <a:t>If I were to undertake this research again, would I do it differently – if so, why or why not?</a:t>
                      </a:r>
                    </a:p>
                    <a:p>
                      <a:pPr lvl="0">
                        <a:buFont typeface="Arial" pitchFamily="34" charset="0"/>
                        <a:buChar char="•"/>
                      </a:pPr>
                      <a:endParaRPr lang="en-GB" sz="1400" kern="1200" dirty="0">
                        <a:solidFill>
                          <a:schemeClr val="accent1"/>
                        </a:solidFill>
                        <a:latin typeface="+mn-lt"/>
                        <a:ea typeface="+mn-ea"/>
                        <a:cs typeface="+mn-cs"/>
                      </a:endParaRPr>
                    </a:p>
                    <a:p>
                      <a:pPr lvl="0">
                        <a:buFont typeface="Arial" pitchFamily="34" charset="0"/>
                        <a:buChar char="•"/>
                      </a:pPr>
                      <a:r>
                        <a:rPr lang="en-GB" sz="1400" kern="1200" dirty="0">
                          <a:solidFill>
                            <a:schemeClr val="tx2"/>
                          </a:solidFill>
                          <a:latin typeface="+mn-lt"/>
                          <a:ea typeface="+mn-ea"/>
                          <a:cs typeface="+mn-cs"/>
                        </a:rPr>
                        <a:t>What has affected this?</a:t>
                      </a:r>
                    </a:p>
                    <a:p>
                      <a:pPr lvl="0">
                        <a:buFont typeface="Arial" pitchFamily="34" charset="0"/>
                        <a:buChar char="•"/>
                      </a:pPr>
                      <a:endParaRPr lang="en-GB" sz="1400" kern="1200" dirty="0">
                        <a:solidFill>
                          <a:srgbClr val="FF0000"/>
                        </a:solidFill>
                        <a:latin typeface="+mn-lt"/>
                        <a:ea typeface="+mn-ea"/>
                        <a:cs typeface="+mn-cs"/>
                      </a:endParaRPr>
                    </a:p>
                    <a:p>
                      <a:pPr lvl="0">
                        <a:buFont typeface="Arial" pitchFamily="34" charset="0"/>
                        <a:buChar char="•"/>
                      </a:pPr>
                      <a:r>
                        <a:rPr lang="en-GB" sz="1400" kern="1200" dirty="0">
                          <a:solidFill>
                            <a:schemeClr val="accent1"/>
                          </a:solidFill>
                          <a:latin typeface="+mn-lt"/>
                          <a:ea typeface="+mn-ea"/>
                          <a:cs typeface="+mn-cs"/>
                        </a:rPr>
                        <a:t>If I did do the research again would I change the theories applied, the methodological approach?  </a:t>
                      </a:r>
                    </a:p>
                    <a:p>
                      <a:pPr lvl="0">
                        <a:buFont typeface="Arial" pitchFamily="34" charset="0"/>
                        <a:buChar char="•"/>
                      </a:pPr>
                      <a:endParaRPr lang="en-GB" sz="1400" kern="1200" dirty="0">
                        <a:solidFill>
                          <a:schemeClr val="accent1"/>
                        </a:solidFill>
                        <a:latin typeface="+mn-lt"/>
                        <a:ea typeface="+mn-ea"/>
                        <a:cs typeface="+mn-cs"/>
                      </a:endParaRPr>
                    </a:p>
                    <a:p>
                      <a:pPr lvl="0">
                        <a:buFont typeface="Arial" pitchFamily="34" charset="0"/>
                        <a:buChar char="•"/>
                      </a:pPr>
                      <a:r>
                        <a:rPr lang="en-GB" sz="1400" kern="1200" dirty="0">
                          <a:solidFill>
                            <a:schemeClr val="tx2"/>
                          </a:solidFill>
                          <a:latin typeface="+mn-lt"/>
                          <a:ea typeface="+mn-ea"/>
                          <a:cs typeface="+mn-cs"/>
                        </a:rPr>
                        <a:t>Would this have led to a different outcome?</a:t>
                      </a:r>
                    </a:p>
                    <a:p>
                      <a:pPr lvl="0">
                        <a:buFont typeface="Arial" pitchFamily="34" charset="0"/>
                        <a:buChar char="•"/>
                      </a:pPr>
                      <a:endParaRPr lang="en-GB" sz="1400" kern="1200" dirty="0">
                        <a:solidFill>
                          <a:schemeClr val="accent3"/>
                        </a:solidFill>
                        <a:latin typeface="+mn-lt"/>
                        <a:ea typeface="+mn-ea"/>
                        <a:cs typeface="+mn-cs"/>
                      </a:endParaRPr>
                    </a:p>
                    <a:p>
                      <a:pPr lvl="0">
                        <a:buFont typeface="Arial" pitchFamily="34" charset="0"/>
                        <a:buChar char="•"/>
                      </a:pPr>
                      <a:r>
                        <a:rPr lang="en-GB" sz="1400" kern="1200" dirty="0">
                          <a:solidFill>
                            <a:schemeClr val="accent1"/>
                          </a:solidFill>
                          <a:latin typeface="+mn-lt"/>
                          <a:ea typeface="+mn-ea"/>
                          <a:cs typeface="+mn-cs"/>
                        </a:rPr>
                        <a:t>What can I conclude from this?</a:t>
                      </a:r>
                    </a:p>
                    <a:p>
                      <a:pPr lvl="0">
                        <a:buFont typeface="Arial" pitchFamily="34" charset="0"/>
                        <a:buChar char="•"/>
                      </a:pPr>
                      <a:r>
                        <a:rPr lang="en-GB" sz="1400" kern="1200" dirty="0">
                          <a:solidFill>
                            <a:schemeClr val="accent1"/>
                          </a:solidFill>
                          <a:latin typeface="+mn-lt"/>
                          <a:ea typeface="+mn-ea"/>
                          <a:cs typeface="+mn-cs"/>
                        </a:rPr>
                        <a:t> </a:t>
                      </a:r>
                    </a:p>
                    <a:p>
                      <a:pPr lvl="0">
                        <a:buFont typeface="Arial" pitchFamily="34" charset="0"/>
                        <a:buChar char="•"/>
                      </a:pPr>
                      <a:r>
                        <a:rPr lang="en-GB" sz="1400" kern="1200" dirty="0">
                          <a:solidFill>
                            <a:srgbClr val="FF0000"/>
                          </a:solidFill>
                          <a:latin typeface="+mn-lt"/>
                          <a:ea typeface="+mn-ea"/>
                          <a:cs typeface="+mn-cs"/>
                        </a:rPr>
                        <a:t>Were the strategies I used for undertaking my research the most appropriate for achieving my outcomes? </a:t>
                      </a:r>
                    </a:p>
                    <a:p>
                      <a:pPr lvl="0">
                        <a:buFont typeface="Arial" pitchFamily="34" charset="0"/>
                        <a:buChar char="•"/>
                      </a:pPr>
                      <a:endParaRPr lang="en-GB" sz="1400" kern="1200" dirty="0">
                        <a:solidFill>
                          <a:schemeClr val="tx2"/>
                        </a:solidFill>
                        <a:latin typeface="+mn-lt"/>
                        <a:ea typeface="+mn-ea"/>
                        <a:cs typeface="+mn-cs"/>
                      </a:endParaRPr>
                    </a:p>
                    <a:p>
                      <a:pPr>
                        <a:buFont typeface="Arial" pitchFamily="34" charset="0"/>
                        <a:buChar char="•"/>
                      </a:pPr>
                      <a:r>
                        <a:rPr lang="en-GB" sz="1400" kern="1200" dirty="0">
                          <a:solidFill>
                            <a:schemeClr val="tx2"/>
                          </a:solidFill>
                          <a:latin typeface="+mn-lt"/>
                          <a:ea typeface="+mn-ea"/>
                          <a:cs typeface="+mn-cs"/>
                        </a:rPr>
                        <a:t>What, if any questions emerged as a result of my research that I was not expecting?  Would these questions influence my approach if I were to undertake the research again?</a:t>
                      </a:r>
                    </a:p>
                    <a:p>
                      <a:pPr>
                        <a:buFont typeface="Arial" pitchFamily="34" charset="0"/>
                        <a:buChar char="•"/>
                      </a:pPr>
                      <a:endParaRPr lang="en-GB" sz="1400" kern="1200" dirty="0">
                        <a:solidFill>
                          <a:schemeClr val="tx2"/>
                        </a:solidFill>
                        <a:latin typeface="+mn-lt"/>
                        <a:ea typeface="+mn-ea"/>
                        <a:cs typeface="+mn-cs"/>
                      </a:endParaRPr>
                    </a:p>
                    <a:p>
                      <a:pPr>
                        <a:buFont typeface="Arial" pitchFamily="34" charset="0"/>
                        <a:buNone/>
                      </a:pPr>
                      <a:r>
                        <a:rPr lang="en-GB" sz="1400" b="1" kern="1200" dirty="0">
                          <a:solidFill>
                            <a:schemeClr val="tx1"/>
                          </a:solidFill>
                          <a:latin typeface="+mn-lt"/>
                          <a:ea typeface="+mn-ea"/>
                          <a:cs typeface="+mn-cs"/>
                        </a:rPr>
                        <a:t>Final Reflection - Focus</a:t>
                      </a:r>
                      <a:endParaRPr lang="en-GB" sz="1400" b="1" dirty="0">
                        <a:solidFill>
                          <a:schemeClr val="tx1"/>
                        </a:solidFill>
                        <a:latin typeface="+mn-lt"/>
                      </a:endParaRPr>
                    </a:p>
                  </a:txBody>
                  <a:tcPr marL="82905" marR="82905" marT="41452" marB="41452"/>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2561-AB3B-4B62-A2BE-1A7979FE466F}"/>
              </a:ext>
            </a:extLst>
          </p:cNvPr>
          <p:cNvSpPr>
            <a:spLocks noGrp="1"/>
          </p:cNvSpPr>
          <p:nvPr>
            <p:ph type="title"/>
          </p:nvPr>
        </p:nvSpPr>
        <p:spPr>
          <a:xfrm>
            <a:off x="402336" y="228600"/>
            <a:ext cx="6731889" cy="758952"/>
          </a:xfrm>
        </p:spPr>
        <p:txBody>
          <a:bodyPr/>
          <a:lstStyle/>
          <a:p>
            <a:r>
              <a:rPr lang="en-AU" dirty="0"/>
              <a:t>Reflection Samples</a:t>
            </a:r>
          </a:p>
        </p:txBody>
      </p:sp>
      <p:sp>
        <p:nvSpPr>
          <p:cNvPr id="3" name="Text Placeholder 2">
            <a:extLst>
              <a:ext uri="{FF2B5EF4-FFF2-40B4-BE49-F238E27FC236}">
                <a16:creationId xmlns:a16="http://schemas.microsoft.com/office/drawing/2014/main" id="{0A92F52E-A8CB-41C9-9A3E-7F9228F910A2}"/>
              </a:ext>
            </a:extLst>
          </p:cNvPr>
          <p:cNvSpPr>
            <a:spLocks noGrp="1"/>
          </p:cNvSpPr>
          <p:nvPr>
            <p:ph type="body" sz="quarter" idx="10"/>
          </p:nvPr>
        </p:nvSpPr>
        <p:spPr/>
        <p:txBody>
          <a:bodyPr/>
          <a:lstStyle/>
          <a:p>
            <a:pPr marL="0" indent="0">
              <a:buNone/>
            </a:pPr>
            <a:r>
              <a:rPr lang="en-AU" dirty="0" err="1"/>
              <a:t>StLink</a:t>
            </a:r>
            <a:endParaRPr lang="en-AU" dirty="0"/>
          </a:p>
          <a:p>
            <a:pPr marL="0" indent="0">
              <a:buNone/>
            </a:pPr>
            <a:endParaRPr lang="en-AU" dirty="0"/>
          </a:p>
          <a:p>
            <a:r>
              <a:rPr lang="en-AU" dirty="0"/>
              <a:t>First</a:t>
            </a:r>
          </a:p>
          <a:p>
            <a:pPr marL="0" indent="0">
              <a:buNone/>
            </a:pPr>
            <a:endParaRPr lang="en-AU" dirty="0"/>
          </a:p>
          <a:p>
            <a:r>
              <a:rPr lang="en-AU" dirty="0"/>
              <a:t>Interim</a:t>
            </a:r>
          </a:p>
          <a:p>
            <a:pPr marL="0" indent="0">
              <a:buNone/>
            </a:pPr>
            <a:endParaRPr lang="en-AU" dirty="0"/>
          </a:p>
          <a:p>
            <a:r>
              <a:rPr lang="en-AU" dirty="0"/>
              <a:t>Final (Viva Voce)</a:t>
            </a:r>
          </a:p>
        </p:txBody>
      </p:sp>
      <p:pic>
        <p:nvPicPr>
          <p:cNvPr id="4" name="Picture 3">
            <a:extLst>
              <a:ext uri="{FF2B5EF4-FFF2-40B4-BE49-F238E27FC236}">
                <a16:creationId xmlns:a16="http://schemas.microsoft.com/office/drawing/2014/main" id="{6CE66E85-2943-4BFC-BF63-5E24046C41C3}"/>
              </a:ext>
            </a:extLst>
          </p:cNvPr>
          <p:cNvPicPr>
            <a:picLocks noChangeAspect="1"/>
          </p:cNvPicPr>
          <p:nvPr/>
        </p:nvPicPr>
        <p:blipFill>
          <a:blip r:embed="rId2"/>
          <a:stretch>
            <a:fillRect/>
          </a:stretch>
        </p:blipFill>
        <p:spPr>
          <a:xfrm>
            <a:off x="6762750" y="333375"/>
            <a:ext cx="4876800" cy="5886450"/>
          </a:xfrm>
          <a:prstGeom prst="rect">
            <a:avLst/>
          </a:prstGeom>
        </p:spPr>
      </p:pic>
      <p:sp>
        <p:nvSpPr>
          <p:cNvPr id="5" name="Oval 4">
            <a:extLst>
              <a:ext uri="{FF2B5EF4-FFF2-40B4-BE49-F238E27FC236}">
                <a16:creationId xmlns:a16="http://schemas.microsoft.com/office/drawing/2014/main" id="{495105EA-0432-4595-84F1-C6D6C8D55B44}"/>
              </a:ext>
            </a:extLst>
          </p:cNvPr>
          <p:cNvSpPr/>
          <p:nvPr/>
        </p:nvSpPr>
        <p:spPr>
          <a:xfrm>
            <a:off x="6696075" y="5467350"/>
            <a:ext cx="2943225" cy="1057275"/>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9998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8D8CE-D297-491C-BA59-304D4A6EEFA0}"/>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83903DAD-CF4B-40B2-B0B8-691B30924048}"/>
              </a:ext>
            </a:extLst>
          </p:cNvPr>
          <p:cNvSpPr>
            <a:spLocks noGrp="1"/>
          </p:cNvSpPr>
          <p:nvPr>
            <p:ph type="body" sz="quarter" idx="10"/>
          </p:nvPr>
        </p:nvSpPr>
        <p:spPr/>
        <p:txBody>
          <a:bodyPr/>
          <a:lstStyle/>
          <a:p>
            <a:endParaRPr lang="en-AU"/>
          </a:p>
        </p:txBody>
      </p:sp>
      <p:pic>
        <p:nvPicPr>
          <p:cNvPr id="4" name="Picture 3">
            <a:extLst>
              <a:ext uri="{FF2B5EF4-FFF2-40B4-BE49-F238E27FC236}">
                <a16:creationId xmlns:a16="http://schemas.microsoft.com/office/drawing/2014/main" id="{653C7BB7-DB1D-4857-832E-0B971A018276}"/>
              </a:ext>
            </a:extLst>
          </p:cNvPr>
          <p:cNvPicPr>
            <a:picLocks noChangeAspect="1"/>
          </p:cNvPicPr>
          <p:nvPr/>
        </p:nvPicPr>
        <p:blipFill>
          <a:blip r:embed="rId2"/>
          <a:stretch>
            <a:fillRect/>
          </a:stretch>
        </p:blipFill>
        <p:spPr>
          <a:xfrm>
            <a:off x="0" y="174744"/>
            <a:ext cx="12192000" cy="6508511"/>
          </a:xfrm>
          <a:prstGeom prst="rect">
            <a:avLst/>
          </a:prstGeom>
        </p:spPr>
      </p:pic>
    </p:spTree>
    <p:extLst>
      <p:ext uri="{BB962C8B-B14F-4D97-AF65-F5344CB8AC3E}">
        <p14:creationId xmlns:p14="http://schemas.microsoft.com/office/powerpoint/2010/main" val="57638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8C854-2CF8-4842-98DA-444B2ACDD300}"/>
              </a:ext>
            </a:extLst>
          </p:cNvPr>
          <p:cNvSpPr>
            <a:spLocks noGrp="1"/>
          </p:cNvSpPr>
          <p:nvPr>
            <p:ph type="title"/>
          </p:nvPr>
        </p:nvSpPr>
        <p:spPr/>
        <p:txBody>
          <a:bodyPr/>
          <a:lstStyle/>
          <a:p>
            <a:r>
              <a:rPr lang="en-AU" dirty="0"/>
              <a:t>RPPF on </a:t>
            </a:r>
            <a:r>
              <a:rPr lang="en-AU" dirty="0" err="1"/>
              <a:t>Managebac</a:t>
            </a:r>
            <a:endParaRPr lang="en-AU" dirty="0"/>
          </a:p>
        </p:txBody>
      </p:sp>
      <p:sp>
        <p:nvSpPr>
          <p:cNvPr id="3" name="Text Placeholder 2">
            <a:extLst>
              <a:ext uri="{FF2B5EF4-FFF2-40B4-BE49-F238E27FC236}">
                <a16:creationId xmlns:a16="http://schemas.microsoft.com/office/drawing/2014/main" id="{4F6A23BA-CA84-4E8C-90AC-16C6F88046D9}"/>
              </a:ext>
            </a:extLst>
          </p:cNvPr>
          <p:cNvSpPr>
            <a:spLocks noGrp="1"/>
          </p:cNvSpPr>
          <p:nvPr>
            <p:ph type="body" sz="quarter" idx="10"/>
          </p:nvPr>
        </p:nvSpPr>
        <p:spPr/>
        <p:txBody>
          <a:bodyPr/>
          <a:lstStyle/>
          <a:p>
            <a:endParaRPr lang="en-AU" dirty="0"/>
          </a:p>
        </p:txBody>
      </p:sp>
      <p:pic>
        <p:nvPicPr>
          <p:cNvPr id="4" name="Picture 3">
            <a:extLst>
              <a:ext uri="{FF2B5EF4-FFF2-40B4-BE49-F238E27FC236}">
                <a16:creationId xmlns:a16="http://schemas.microsoft.com/office/drawing/2014/main" id="{2EE418AE-F467-4CC2-9BC5-A4871C8A62DD}"/>
              </a:ext>
            </a:extLst>
          </p:cNvPr>
          <p:cNvPicPr>
            <a:picLocks noChangeAspect="1"/>
          </p:cNvPicPr>
          <p:nvPr/>
        </p:nvPicPr>
        <p:blipFill>
          <a:blip r:embed="rId2"/>
          <a:stretch>
            <a:fillRect/>
          </a:stretch>
        </p:blipFill>
        <p:spPr>
          <a:xfrm>
            <a:off x="402336" y="1309690"/>
            <a:ext cx="7848600" cy="5000625"/>
          </a:xfrm>
          <a:prstGeom prst="rect">
            <a:avLst/>
          </a:prstGeom>
        </p:spPr>
      </p:pic>
      <p:sp>
        <p:nvSpPr>
          <p:cNvPr id="5" name="Oval 4">
            <a:extLst>
              <a:ext uri="{FF2B5EF4-FFF2-40B4-BE49-F238E27FC236}">
                <a16:creationId xmlns:a16="http://schemas.microsoft.com/office/drawing/2014/main" id="{38EE0CED-E7F2-41BC-950E-FEA802C92BC8}"/>
              </a:ext>
            </a:extLst>
          </p:cNvPr>
          <p:cNvSpPr/>
          <p:nvPr/>
        </p:nvSpPr>
        <p:spPr>
          <a:xfrm>
            <a:off x="5394960" y="2854960"/>
            <a:ext cx="3058160" cy="80264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22536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D8A31-4E93-4848-919B-AFC058A4A9E6}"/>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1B72F88E-540A-400B-B7B2-87CBC21BA98E}"/>
              </a:ext>
            </a:extLst>
          </p:cNvPr>
          <p:cNvSpPr>
            <a:spLocks noGrp="1"/>
          </p:cNvSpPr>
          <p:nvPr>
            <p:ph type="body" sz="quarter" idx="10"/>
          </p:nvPr>
        </p:nvSpPr>
        <p:spPr/>
        <p:txBody>
          <a:bodyPr/>
          <a:lstStyle/>
          <a:p>
            <a:endParaRPr lang="en-AU"/>
          </a:p>
        </p:txBody>
      </p:sp>
      <p:pic>
        <p:nvPicPr>
          <p:cNvPr id="4" name="Picture 3">
            <a:extLst>
              <a:ext uri="{FF2B5EF4-FFF2-40B4-BE49-F238E27FC236}">
                <a16:creationId xmlns:a16="http://schemas.microsoft.com/office/drawing/2014/main" id="{96B186B0-951B-4B83-8ED3-90F73DBD8D85}"/>
              </a:ext>
            </a:extLst>
          </p:cNvPr>
          <p:cNvPicPr>
            <a:picLocks noChangeAspect="1"/>
          </p:cNvPicPr>
          <p:nvPr/>
        </p:nvPicPr>
        <p:blipFill>
          <a:blip r:embed="rId2"/>
          <a:stretch>
            <a:fillRect/>
          </a:stretch>
        </p:blipFill>
        <p:spPr>
          <a:xfrm>
            <a:off x="208669" y="113674"/>
            <a:ext cx="11673663" cy="6515725"/>
          </a:xfrm>
          <a:prstGeom prst="rect">
            <a:avLst/>
          </a:prstGeom>
        </p:spPr>
      </p:pic>
      <p:sp>
        <p:nvSpPr>
          <p:cNvPr id="5" name="TextBox 4">
            <a:extLst>
              <a:ext uri="{FF2B5EF4-FFF2-40B4-BE49-F238E27FC236}">
                <a16:creationId xmlns:a16="http://schemas.microsoft.com/office/drawing/2014/main" id="{5FFF1007-FA89-4815-A470-B6E4C1490AF7}"/>
              </a:ext>
            </a:extLst>
          </p:cNvPr>
          <p:cNvSpPr txBox="1"/>
          <p:nvPr/>
        </p:nvSpPr>
        <p:spPr>
          <a:xfrm>
            <a:off x="3820160" y="1506698"/>
            <a:ext cx="5171440" cy="5078313"/>
          </a:xfrm>
          <a:prstGeom prst="rect">
            <a:avLst/>
          </a:prstGeom>
          <a:noFill/>
        </p:spPr>
        <p:txBody>
          <a:bodyPr wrap="square" rtlCol="0">
            <a:spAutoFit/>
          </a:bodyPr>
          <a:lstStyle/>
          <a:p>
            <a:r>
              <a:rPr lang="en-AU" dirty="0">
                <a:solidFill>
                  <a:srgbClr val="00B050"/>
                </a:solidFill>
              </a:rPr>
              <a:t>First Reflection (100-150 words)</a:t>
            </a:r>
          </a:p>
          <a:p>
            <a:endParaRPr lang="en-AU" dirty="0"/>
          </a:p>
          <a:p>
            <a:endParaRPr lang="en-AU" dirty="0"/>
          </a:p>
          <a:p>
            <a:endParaRPr lang="en-AU" dirty="0"/>
          </a:p>
          <a:p>
            <a:endParaRPr lang="en-AU" dirty="0"/>
          </a:p>
          <a:p>
            <a:endParaRPr lang="en-AU" dirty="0"/>
          </a:p>
          <a:p>
            <a:r>
              <a:rPr lang="en-AU" dirty="0">
                <a:solidFill>
                  <a:srgbClr val="00B050"/>
                </a:solidFill>
              </a:rPr>
              <a:t>Interim Reflection (150-200 words)</a:t>
            </a:r>
          </a:p>
          <a:p>
            <a:endParaRPr lang="en-AU" dirty="0"/>
          </a:p>
          <a:p>
            <a:endParaRPr lang="en-AU" dirty="0"/>
          </a:p>
          <a:p>
            <a:endParaRPr lang="en-AU" dirty="0"/>
          </a:p>
          <a:p>
            <a:endParaRPr lang="en-AU" dirty="0"/>
          </a:p>
          <a:p>
            <a:endParaRPr lang="en-AU" dirty="0"/>
          </a:p>
          <a:p>
            <a:r>
              <a:rPr lang="en-AU" dirty="0">
                <a:solidFill>
                  <a:srgbClr val="00B050"/>
                </a:solidFill>
              </a:rPr>
              <a:t>Final Reflection (200 words)</a:t>
            </a:r>
          </a:p>
          <a:p>
            <a:endParaRPr lang="en-AU" dirty="0"/>
          </a:p>
          <a:p>
            <a:endParaRPr lang="en-AU" dirty="0"/>
          </a:p>
          <a:p>
            <a:endParaRPr lang="en-AU" dirty="0"/>
          </a:p>
          <a:p>
            <a:endParaRPr lang="en-AU" dirty="0"/>
          </a:p>
          <a:p>
            <a:pPr algn="r"/>
            <a:r>
              <a:rPr lang="en-AU" dirty="0">
                <a:solidFill>
                  <a:srgbClr val="FF0000"/>
                </a:solidFill>
              </a:rPr>
              <a:t>Word Count </a:t>
            </a:r>
            <a:r>
              <a:rPr lang="en-AU" dirty="0">
                <a:solidFill>
                  <a:srgbClr val="FF0000"/>
                </a:solidFill>
                <a:sym typeface="Symbol" panose="05050102010706020507" pitchFamily="18" charset="2"/>
              </a:rPr>
              <a:t></a:t>
            </a:r>
            <a:endParaRPr lang="en-AU" dirty="0">
              <a:solidFill>
                <a:srgbClr val="FF0000"/>
              </a:solidFill>
            </a:endParaRPr>
          </a:p>
        </p:txBody>
      </p:sp>
    </p:spTree>
    <p:extLst>
      <p:ext uri="{BB962C8B-B14F-4D97-AF65-F5344CB8AC3E}">
        <p14:creationId xmlns:p14="http://schemas.microsoft.com/office/powerpoint/2010/main" val="3386044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B380-2749-48FE-99AB-60D43E52999D}"/>
              </a:ext>
            </a:extLst>
          </p:cNvPr>
          <p:cNvSpPr>
            <a:spLocks noGrp="1"/>
          </p:cNvSpPr>
          <p:nvPr>
            <p:ph type="title"/>
          </p:nvPr>
        </p:nvSpPr>
        <p:spPr>
          <a:xfrm>
            <a:off x="402336" y="0"/>
            <a:ext cx="11379200" cy="660400"/>
          </a:xfrm>
        </p:spPr>
        <p:txBody>
          <a:bodyPr/>
          <a:lstStyle/>
          <a:p>
            <a:r>
              <a:rPr lang="en-AU" dirty="0"/>
              <a:t>Dotting Is; Crossing Ts</a:t>
            </a:r>
          </a:p>
        </p:txBody>
      </p:sp>
      <p:sp>
        <p:nvSpPr>
          <p:cNvPr id="3" name="Content Placeholder 2">
            <a:extLst>
              <a:ext uri="{FF2B5EF4-FFF2-40B4-BE49-F238E27FC236}">
                <a16:creationId xmlns:a16="http://schemas.microsoft.com/office/drawing/2014/main" id="{2890DDA1-FB60-47D8-A7B6-C8FDE9B95775}"/>
              </a:ext>
            </a:extLst>
          </p:cNvPr>
          <p:cNvSpPr>
            <a:spLocks noGrp="1"/>
          </p:cNvSpPr>
          <p:nvPr>
            <p:ph sz="quarter" idx="1"/>
          </p:nvPr>
        </p:nvSpPr>
        <p:spPr>
          <a:xfrm>
            <a:off x="193040" y="812800"/>
            <a:ext cx="11846560" cy="5923280"/>
          </a:xfrm>
        </p:spPr>
        <p:txBody>
          <a:bodyPr>
            <a:normAutofit fontScale="77500" lnSpcReduction="20000"/>
          </a:bodyPr>
          <a:lstStyle/>
          <a:p>
            <a:pPr marL="0" indent="0">
              <a:buNone/>
            </a:pPr>
            <a:r>
              <a:rPr lang="en-AU" b="1" dirty="0"/>
              <a:t>Today = Now = This period</a:t>
            </a:r>
          </a:p>
          <a:p>
            <a:r>
              <a:rPr lang="en-AU" dirty="0"/>
              <a:t>Complete draft of all reflections (even the final one)</a:t>
            </a:r>
          </a:p>
          <a:p>
            <a:r>
              <a:rPr lang="en-AU" dirty="0"/>
              <a:t>Send reflections to your Supervisor</a:t>
            </a:r>
          </a:p>
          <a:p>
            <a:r>
              <a:rPr lang="en-AU" dirty="0"/>
              <a:t>Arrange Viva Voce with your Supervisor; meet and discuss reflections</a:t>
            </a:r>
          </a:p>
          <a:p>
            <a:pPr marL="0" indent="0">
              <a:buNone/>
            </a:pPr>
            <a:endParaRPr lang="en-AU" sz="1500" dirty="0"/>
          </a:p>
          <a:p>
            <a:pPr marL="0" indent="0">
              <a:buNone/>
            </a:pPr>
            <a:r>
              <a:rPr lang="en-AU" b="1" dirty="0"/>
              <a:t>Soon after</a:t>
            </a:r>
          </a:p>
          <a:p>
            <a:r>
              <a:rPr lang="en-AU" dirty="0"/>
              <a:t>Have your Viva Voce meeting with your supervisor</a:t>
            </a:r>
          </a:p>
          <a:p>
            <a:pPr marL="0" indent="0">
              <a:buNone/>
            </a:pPr>
            <a:endParaRPr lang="en-AU" sz="1200" dirty="0"/>
          </a:p>
          <a:p>
            <a:pPr marL="0" indent="0">
              <a:buNone/>
            </a:pPr>
            <a:r>
              <a:rPr lang="en-AU" b="1" dirty="0"/>
              <a:t>Thursday 29 July </a:t>
            </a:r>
          </a:p>
          <a:p>
            <a:r>
              <a:rPr lang="en-AU" dirty="0"/>
              <a:t>Upload all 3 reflections to </a:t>
            </a:r>
            <a:r>
              <a:rPr lang="en-AU" dirty="0" err="1"/>
              <a:t>Managebac</a:t>
            </a:r>
            <a:endParaRPr lang="en-AU" dirty="0"/>
          </a:p>
          <a:p>
            <a:r>
              <a:rPr lang="en-AU" dirty="0"/>
              <a:t>Check and complete TOK forms: TK/PPD (oral) and TK/PPF (essay)</a:t>
            </a:r>
          </a:p>
          <a:p>
            <a:r>
              <a:rPr lang="en-AU" dirty="0"/>
              <a:t>Complete and sign TOK Candidate Consent and Authentication Form</a:t>
            </a:r>
          </a:p>
          <a:p>
            <a:r>
              <a:rPr lang="en-AU" dirty="0"/>
              <a:t>Complete CAS reflections</a:t>
            </a:r>
          </a:p>
          <a:p>
            <a:pPr marL="0" indent="0">
              <a:buNone/>
            </a:pPr>
            <a:endParaRPr lang="en-AU" sz="1200" dirty="0"/>
          </a:p>
          <a:p>
            <a:pPr marL="0" indent="0">
              <a:buNone/>
            </a:pPr>
            <a:r>
              <a:rPr lang="en-AU" b="1" dirty="0"/>
              <a:t>TOK Periods from August</a:t>
            </a:r>
          </a:p>
          <a:p>
            <a:r>
              <a:rPr lang="en-AU" dirty="0"/>
              <a:t>Only students who have not completed CAS, TOK, EE or outstanding IAs are required to attend.  A list of students required will be shared with Dr. McArthur and Ms. Sheehan each Wednesday afternoon. </a:t>
            </a:r>
          </a:p>
          <a:p>
            <a:r>
              <a:rPr lang="en-AU" dirty="0"/>
              <a:t>Those not required may arrive at recess on Thursdays, signing in at SS office.</a:t>
            </a:r>
          </a:p>
        </p:txBody>
      </p:sp>
    </p:spTree>
    <p:extLst>
      <p:ext uri="{BB962C8B-B14F-4D97-AF65-F5344CB8AC3E}">
        <p14:creationId xmlns:p14="http://schemas.microsoft.com/office/powerpoint/2010/main" val="3005688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4349" y="228600"/>
            <a:ext cx="11287125" cy="666750"/>
          </a:xfrm>
        </p:spPr>
        <p:txBody>
          <a:bodyPr>
            <a:normAutofit/>
          </a:bodyPr>
          <a:lstStyle/>
          <a:p>
            <a:r>
              <a:rPr lang="en-AU" dirty="0"/>
              <a:t>Reflections on Planning and Progress Form (RPPF)</a:t>
            </a:r>
          </a:p>
        </p:txBody>
      </p:sp>
      <p:sp>
        <p:nvSpPr>
          <p:cNvPr id="3" name="Content Placeholder 2"/>
          <p:cNvSpPr>
            <a:spLocks noGrp="1"/>
          </p:cNvSpPr>
          <p:nvPr>
            <p:ph sz="quarter" idx="1"/>
          </p:nvPr>
        </p:nvSpPr>
        <p:spPr>
          <a:xfrm>
            <a:off x="361950" y="1076325"/>
            <a:ext cx="11582399" cy="5305003"/>
          </a:xfrm>
        </p:spPr>
        <p:txBody>
          <a:bodyPr>
            <a:normAutofit fontScale="85000" lnSpcReduction="10000"/>
          </a:bodyPr>
          <a:lstStyle/>
          <a:p>
            <a:endParaRPr lang="en-AU" dirty="0"/>
          </a:p>
          <a:p>
            <a:r>
              <a:rPr lang="en-AU" dirty="0"/>
              <a:t>The RPPF is two-page writable PDF for student and supervisor comments </a:t>
            </a:r>
            <a:r>
              <a:rPr lang="en-AU" b="1" dirty="0"/>
              <a:t>on MANAGEBAC</a:t>
            </a:r>
            <a:r>
              <a:rPr lang="en-AU" dirty="0"/>
              <a:t>.</a:t>
            </a:r>
          </a:p>
          <a:p>
            <a:endParaRPr lang="en-AU" dirty="0"/>
          </a:p>
          <a:p>
            <a:r>
              <a:rPr lang="en-AU" dirty="0"/>
              <a:t>The student </a:t>
            </a:r>
            <a:r>
              <a:rPr lang="en-AU" b="1" dirty="0">
                <a:solidFill>
                  <a:schemeClr val="accent1"/>
                </a:solidFill>
              </a:rPr>
              <a:t>RPPF entries are written after each Reflection session </a:t>
            </a:r>
            <a:r>
              <a:rPr lang="en-AU" dirty="0"/>
              <a:t>Share drafts with your supervisor.  Second Reflection should be submitted with your draft.</a:t>
            </a:r>
          </a:p>
          <a:p>
            <a:pPr marL="0" indent="0">
              <a:buNone/>
            </a:pPr>
            <a:endParaRPr lang="en-AU" dirty="0"/>
          </a:p>
          <a:p>
            <a:r>
              <a:rPr lang="en-AU" dirty="0"/>
              <a:t>Word count for RPPF is </a:t>
            </a:r>
            <a:r>
              <a:rPr lang="en-AU" b="1" dirty="0">
                <a:solidFill>
                  <a:schemeClr val="accent1"/>
                </a:solidFill>
              </a:rPr>
              <a:t>500 words.</a:t>
            </a:r>
            <a:r>
              <a:rPr lang="en-AU" dirty="0"/>
              <a:t>  </a:t>
            </a:r>
            <a:r>
              <a:rPr lang="en-AU" b="1" dirty="0"/>
              <a:t>This is the total for ALL 3 reflections.</a:t>
            </a:r>
            <a:endParaRPr lang="en-AU" b="1" dirty="0">
              <a:solidFill>
                <a:schemeClr val="accent1"/>
              </a:solidFill>
            </a:endParaRPr>
          </a:p>
          <a:p>
            <a:endParaRPr lang="en-AU" dirty="0"/>
          </a:p>
          <a:p>
            <a:r>
              <a:rPr lang="en-AU" dirty="0"/>
              <a:t>The supervisor writes comment at the end after the viva voce. The supervisor comment is not part of the assessment, but provides </a:t>
            </a:r>
            <a:r>
              <a:rPr lang="en-AU" b="1" dirty="0">
                <a:solidFill>
                  <a:schemeClr val="accent1"/>
                </a:solidFill>
              </a:rPr>
              <a:t>context for the examiner</a:t>
            </a:r>
            <a:r>
              <a:rPr lang="en-AU" dirty="0"/>
              <a:t>.</a:t>
            </a:r>
          </a:p>
          <a:p>
            <a:pPr marL="0" indent="0">
              <a:buNone/>
            </a:pPr>
            <a:endParaRPr lang="en-AU" dirty="0"/>
          </a:p>
          <a:p>
            <a:r>
              <a:rPr lang="en-AU" dirty="0"/>
              <a:t>Submitted with your essay for external assessment </a:t>
            </a:r>
            <a:r>
              <a:rPr lang="en-AU" b="1" dirty="0"/>
              <a:t>– Criterion E (6 marks) </a:t>
            </a:r>
          </a:p>
        </p:txBody>
      </p:sp>
      <p:pic>
        <p:nvPicPr>
          <p:cNvPr id="4" name="Picture 3">
            <a:extLst>
              <a:ext uri="{FF2B5EF4-FFF2-40B4-BE49-F238E27FC236}">
                <a16:creationId xmlns:a16="http://schemas.microsoft.com/office/drawing/2014/main" id="{866969DC-8276-4DB4-993C-35ABA995E4DC}"/>
              </a:ext>
            </a:extLst>
          </p:cNvPr>
          <p:cNvPicPr>
            <a:picLocks noChangeAspect="1"/>
          </p:cNvPicPr>
          <p:nvPr/>
        </p:nvPicPr>
        <p:blipFill>
          <a:blip r:embed="rId2">
            <a:alphaModFix amt="20000"/>
          </a:blip>
          <a:stretch>
            <a:fillRect/>
          </a:stretch>
        </p:blipFill>
        <p:spPr>
          <a:xfrm>
            <a:off x="6353814" y="-66675"/>
            <a:ext cx="5447661" cy="6858000"/>
          </a:xfrm>
          <a:prstGeom prst="rect">
            <a:avLst/>
          </a:prstGeom>
        </p:spPr>
      </p:pic>
    </p:spTree>
    <p:extLst>
      <p:ext uri="{BB962C8B-B14F-4D97-AF65-F5344CB8AC3E}">
        <p14:creationId xmlns:p14="http://schemas.microsoft.com/office/powerpoint/2010/main" val="86260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6D5E-D618-4790-AFDB-6ADFF46A107F}"/>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B23313C2-1F89-4C24-8B44-540FFDDE8A5B}"/>
              </a:ext>
            </a:extLst>
          </p:cNvPr>
          <p:cNvSpPr>
            <a:spLocks noGrp="1"/>
          </p:cNvSpPr>
          <p:nvPr>
            <p:ph sz="quarter" idx="1"/>
          </p:nvPr>
        </p:nvSpPr>
        <p:spPr/>
        <p:txBody>
          <a:bodyPr/>
          <a:lstStyle/>
          <a:p>
            <a:endParaRPr lang="en-AU"/>
          </a:p>
        </p:txBody>
      </p:sp>
      <p:pic>
        <p:nvPicPr>
          <p:cNvPr id="4" name="Picture 3">
            <a:extLst>
              <a:ext uri="{FF2B5EF4-FFF2-40B4-BE49-F238E27FC236}">
                <a16:creationId xmlns:a16="http://schemas.microsoft.com/office/drawing/2014/main" id="{E928FE62-86B9-4FF7-9795-A7759C53039B}"/>
              </a:ext>
            </a:extLst>
          </p:cNvPr>
          <p:cNvPicPr>
            <a:picLocks noChangeAspect="1"/>
          </p:cNvPicPr>
          <p:nvPr/>
        </p:nvPicPr>
        <p:blipFill>
          <a:blip r:embed="rId2"/>
          <a:stretch>
            <a:fillRect/>
          </a:stretch>
        </p:blipFill>
        <p:spPr>
          <a:xfrm>
            <a:off x="758952" y="120789"/>
            <a:ext cx="10674096" cy="6327636"/>
          </a:xfrm>
          <a:prstGeom prst="rect">
            <a:avLst/>
          </a:prstGeom>
        </p:spPr>
      </p:pic>
      <p:sp>
        <p:nvSpPr>
          <p:cNvPr id="5" name="TextBox 4">
            <a:extLst>
              <a:ext uri="{FF2B5EF4-FFF2-40B4-BE49-F238E27FC236}">
                <a16:creationId xmlns:a16="http://schemas.microsoft.com/office/drawing/2014/main" id="{CFBFBC78-5799-4F25-9CC0-B45E4795CB04}"/>
              </a:ext>
            </a:extLst>
          </p:cNvPr>
          <p:cNvSpPr txBox="1"/>
          <p:nvPr/>
        </p:nvSpPr>
        <p:spPr>
          <a:xfrm>
            <a:off x="942975" y="314325"/>
            <a:ext cx="4486275" cy="369332"/>
          </a:xfrm>
          <a:prstGeom prst="rect">
            <a:avLst/>
          </a:prstGeom>
          <a:noFill/>
        </p:spPr>
        <p:txBody>
          <a:bodyPr wrap="square" rtlCol="0">
            <a:spAutoFit/>
          </a:bodyPr>
          <a:lstStyle/>
          <a:p>
            <a:r>
              <a:rPr lang="en-AU" dirty="0"/>
              <a:t>EE Guide p.102</a:t>
            </a:r>
          </a:p>
        </p:txBody>
      </p:sp>
      <p:sp>
        <p:nvSpPr>
          <p:cNvPr id="6" name="TextBox 5">
            <a:extLst>
              <a:ext uri="{FF2B5EF4-FFF2-40B4-BE49-F238E27FC236}">
                <a16:creationId xmlns:a16="http://schemas.microsoft.com/office/drawing/2014/main" id="{D75647C7-A75D-48CE-8B75-7CEEA159DBF9}"/>
              </a:ext>
            </a:extLst>
          </p:cNvPr>
          <p:cNvSpPr txBox="1"/>
          <p:nvPr/>
        </p:nvSpPr>
        <p:spPr>
          <a:xfrm>
            <a:off x="6191250" y="5739241"/>
            <a:ext cx="4991100" cy="369332"/>
          </a:xfrm>
          <a:prstGeom prst="rect">
            <a:avLst/>
          </a:prstGeom>
          <a:noFill/>
        </p:spPr>
        <p:txBody>
          <a:bodyPr wrap="square" rtlCol="0">
            <a:spAutoFit/>
          </a:bodyPr>
          <a:lstStyle/>
          <a:p>
            <a:r>
              <a:rPr lang="en-AU" dirty="0">
                <a:solidFill>
                  <a:srgbClr val="FF0000"/>
                </a:solidFill>
              </a:rPr>
              <a:t>This bold section should guide your reflections</a:t>
            </a:r>
          </a:p>
        </p:txBody>
      </p:sp>
    </p:spTree>
    <p:extLst>
      <p:ext uri="{BB962C8B-B14F-4D97-AF65-F5344CB8AC3E}">
        <p14:creationId xmlns:p14="http://schemas.microsoft.com/office/powerpoint/2010/main" val="968451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vert="horz" lIns="82909" tIns="41454" rIns="82909" bIns="41454" anchor="b">
            <a:normAutofit fontScale="90000"/>
          </a:bodyPr>
          <a:lstStyle/>
          <a:p>
            <a:pPr eaLnBrk="1" hangingPunct="1"/>
            <a:r>
              <a:rPr lang="en-GB" dirty="0"/>
              <a:t>Mandatory reflection sessions</a:t>
            </a:r>
            <a:br>
              <a:rPr lang="en-GB" dirty="0"/>
            </a:br>
            <a:r>
              <a:rPr lang="en-GB" sz="1800" dirty="0"/>
              <a:t>Guide p55</a:t>
            </a:r>
          </a:p>
        </p:txBody>
      </p:sp>
      <p:graphicFrame>
        <p:nvGraphicFramePr>
          <p:cNvPr id="4" name="Content Placeholder 3"/>
          <p:cNvGraphicFramePr>
            <a:graphicFrameLocks/>
          </p:cNvGraphicFramePr>
          <p:nvPr>
            <p:extLst>
              <p:ext uri="{D42A27DB-BD31-4B8C-83A1-F6EECF244321}">
                <p14:modId xmlns:p14="http://schemas.microsoft.com/office/powerpoint/2010/main" val="2542562943"/>
              </p:ext>
            </p:extLst>
          </p:nvPr>
        </p:nvGraphicFramePr>
        <p:xfrm>
          <a:off x="293812" y="1340768"/>
          <a:ext cx="1163148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0404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First reflection</a:t>
            </a:r>
          </a:p>
        </p:txBody>
      </p:sp>
      <p:sp>
        <p:nvSpPr>
          <p:cNvPr id="3" name="Content Placeholder 2"/>
          <p:cNvSpPr>
            <a:spLocks noGrp="1"/>
          </p:cNvSpPr>
          <p:nvPr>
            <p:ph sz="quarter" idx="1"/>
          </p:nvPr>
        </p:nvSpPr>
        <p:spPr>
          <a:xfrm>
            <a:off x="638175" y="1527048"/>
            <a:ext cx="11249025" cy="4926288"/>
          </a:xfrm>
        </p:spPr>
        <p:txBody>
          <a:bodyPr>
            <a:normAutofit/>
          </a:bodyPr>
          <a:lstStyle/>
          <a:p>
            <a:pPr marL="0" indent="0">
              <a:buNone/>
            </a:pPr>
            <a:r>
              <a:rPr lang="en-AU" b="1" dirty="0"/>
              <a:t>Should include:</a:t>
            </a:r>
          </a:p>
          <a:p>
            <a:r>
              <a:rPr lang="en-AU" b="1" dirty="0">
                <a:solidFill>
                  <a:schemeClr val="accent4">
                    <a:lumMod val="75000"/>
                  </a:schemeClr>
                </a:solidFill>
              </a:rPr>
              <a:t>Draft</a:t>
            </a:r>
            <a:r>
              <a:rPr lang="en-AU" dirty="0"/>
              <a:t> </a:t>
            </a:r>
            <a:r>
              <a:rPr lang="en-AU" b="1" dirty="0">
                <a:solidFill>
                  <a:schemeClr val="accent4">
                    <a:lumMod val="75000"/>
                  </a:schemeClr>
                </a:solidFill>
              </a:rPr>
              <a:t>research</a:t>
            </a:r>
            <a:r>
              <a:rPr lang="en-AU" b="1" dirty="0">
                <a:solidFill>
                  <a:schemeClr val="accent1"/>
                </a:solidFill>
              </a:rPr>
              <a:t> question and title</a:t>
            </a:r>
          </a:p>
          <a:p>
            <a:pPr marL="0" indent="0">
              <a:buNone/>
            </a:pPr>
            <a:r>
              <a:rPr lang="en-AU" dirty="0"/>
              <a:t> </a:t>
            </a:r>
          </a:p>
          <a:p>
            <a:r>
              <a:rPr lang="en-AU" b="1" dirty="0">
                <a:solidFill>
                  <a:schemeClr val="accent4">
                    <a:lumMod val="75000"/>
                  </a:schemeClr>
                </a:solidFill>
              </a:rPr>
              <a:t>Initial readings/research/data </a:t>
            </a:r>
            <a:r>
              <a:rPr lang="en-AU" dirty="0"/>
              <a:t>found or to be collected</a:t>
            </a:r>
          </a:p>
          <a:p>
            <a:pPr marL="0" indent="0">
              <a:buNone/>
            </a:pPr>
            <a:endParaRPr lang="en-AU" dirty="0"/>
          </a:p>
          <a:p>
            <a:r>
              <a:rPr lang="en-AU" dirty="0"/>
              <a:t>Be able to identify the </a:t>
            </a:r>
            <a:r>
              <a:rPr lang="en-AU" b="1" dirty="0">
                <a:solidFill>
                  <a:schemeClr val="accent1"/>
                </a:solidFill>
              </a:rPr>
              <a:t>direction</a:t>
            </a:r>
            <a:r>
              <a:rPr lang="en-AU" dirty="0"/>
              <a:t> their research is taking, </a:t>
            </a:r>
          </a:p>
          <a:p>
            <a:endParaRPr lang="en-AU" dirty="0"/>
          </a:p>
          <a:p>
            <a:r>
              <a:rPr lang="en-AU" dirty="0"/>
              <a:t>Have an idea of the </a:t>
            </a:r>
            <a:r>
              <a:rPr lang="en-AU" b="1" dirty="0">
                <a:solidFill>
                  <a:schemeClr val="accent1"/>
                </a:solidFill>
              </a:rPr>
              <a:t>argument </a:t>
            </a:r>
            <a:r>
              <a:rPr lang="en-AU" dirty="0"/>
              <a:t>that they are developing, what you are hoping to show through your research and writing</a:t>
            </a:r>
          </a:p>
          <a:p>
            <a:endParaRPr lang="en-AU" dirty="0"/>
          </a:p>
          <a:p>
            <a:endParaRPr lang="en-AU" dirty="0"/>
          </a:p>
        </p:txBody>
      </p:sp>
    </p:spTree>
    <p:extLst>
      <p:ext uri="{BB962C8B-B14F-4D97-AF65-F5344CB8AC3E}">
        <p14:creationId xmlns:p14="http://schemas.microsoft.com/office/powerpoint/2010/main" val="48783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DAAF-4BD6-4FEB-8C57-826D02A43EBF}"/>
              </a:ext>
            </a:extLst>
          </p:cNvPr>
          <p:cNvSpPr>
            <a:spLocks noGrp="1"/>
          </p:cNvSpPr>
          <p:nvPr>
            <p:ph type="title"/>
          </p:nvPr>
        </p:nvSpPr>
        <p:spPr/>
        <p:txBody>
          <a:bodyPr/>
          <a:lstStyle/>
          <a:p>
            <a:r>
              <a:rPr lang="en-AU" dirty="0"/>
              <a:t>First Formal Reflection (EE Guide p.61)</a:t>
            </a:r>
          </a:p>
        </p:txBody>
      </p:sp>
      <p:sp>
        <p:nvSpPr>
          <p:cNvPr id="3" name="Content Placeholder 2">
            <a:extLst>
              <a:ext uri="{FF2B5EF4-FFF2-40B4-BE49-F238E27FC236}">
                <a16:creationId xmlns:a16="http://schemas.microsoft.com/office/drawing/2014/main" id="{66BB4806-EF58-4DB1-B474-426FBDF465D1}"/>
              </a:ext>
            </a:extLst>
          </p:cNvPr>
          <p:cNvSpPr>
            <a:spLocks noGrp="1"/>
          </p:cNvSpPr>
          <p:nvPr>
            <p:ph sz="quarter" idx="1"/>
          </p:nvPr>
        </p:nvSpPr>
        <p:spPr>
          <a:xfrm>
            <a:off x="193040" y="1198880"/>
            <a:ext cx="11846560" cy="5430520"/>
          </a:xfrm>
        </p:spPr>
        <p:txBody>
          <a:bodyPr>
            <a:noAutofit/>
          </a:bodyPr>
          <a:lstStyle/>
          <a:p>
            <a:pPr marL="0" indent="0">
              <a:buNone/>
            </a:pPr>
            <a:r>
              <a:rPr lang="en-US" sz="2000" dirty="0"/>
              <a:t>This initial reflection session should be a dialogue between the student and the supervisor based on the</a:t>
            </a:r>
          </a:p>
          <a:p>
            <a:pPr marL="0" indent="0">
              <a:buNone/>
            </a:pPr>
            <a:r>
              <a:rPr lang="en-US" sz="2000" dirty="0"/>
              <a:t>student’s initial explorations. It is recommended that the student sends their supervisor an outline of their research proposal ahead of the meeting in order to give the supervisor the opportunity to review their work. This will ensure that the reflection session is focused and productive.</a:t>
            </a:r>
          </a:p>
          <a:p>
            <a:pPr marL="0" indent="0">
              <a:buNone/>
            </a:pPr>
            <a:endParaRPr lang="en-US" sz="2000" dirty="0"/>
          </a:p>
          <a:p>
            <a:pPr marL="0" indent="0">
              <a:buNone/>
            </a:pPr>
            <a:r>
              <a:rPr lang="en-US" sz="2000" dirty="0"/>
              <a:t>Topics of discussion that should arise during this session include:</a:t>
            </a:r>
          </a:p>
          <a:p>
            <a:pPr marL="0" indent="0">
              <a:buNone/>
            </a:pPr>
            <a:r>
              <a:rPr lang="en-US" sz="2000" dirty="0"/>
              <a:t>• a review of the requirements and assessment criteria for the subject</a:t>
            </a:r>
          </a:p>
          <a:p>
            <a:pPr marL="0" indent="0">
              <a:buNone/>
            </a:pPr>
            <a:r>
              <a:rPr lang="en-US" sz="2000" dirty="0"/>
              <a:t>• a review of ethical and legal implications, if applicable</a:t>
            </a:r>
          </a:p>
          <a:p>
            <a:pPr marL="0" indent="0">
              <a:buNone/>
            </a:pPr>
            <a:r>
              <a:rPr lang="en-US" sz="2000" dirty="0"/>
              <a:t>• a dialogue about possible approaches and any potential problems that might arise</a:t>
            </a:r>
          </a:p>
          <a:p>
            <a:pPr marL="0" indent="0">
              <a:buNone/>
            </a:pPr>
            <a:r>
              <a:rPr lang="en-US" sz="2000" dirty="0"/>
              <a:t>• a discussion of strategies for developing the student’s ideas for the essay and expanding the research so that the essay starts to take form</a:t>
            </a:r>
          </a:p>
          <a:p>
            <a:pPr marL="0" indent="0">
              <a:buNone/>
            </a:pPr>
            <a:r>
              <a:rPr lang="en-US" sz="2000" dirty="0"/>
              <a:t>• probing and challenging questions that will help the student focus their thinking; this should lead to</a:t>
            </a:r>
          </a:p>
          <a:p>
            <a:pPr marL="0" indent="0">
              <a:buNone/>
            </a:pPr>
            <a:r>
              <a:rPr lang="en-US" sz="2000" dirty="0"/>
              <a:t>the development of the student’s working research question</a:t>
            </a:r>
          </a:p>
          <a:p>
            <a:pPr marL="0" indent="0">
              <a:buNone/>
            </a:pPr>
            <a:r>
              <a:rPr lang="en-US" sz="2000" dirty="0"/>
              <a:t>• an outline of the next steps that the student should undertake in order to refine their question; this</a:t>
            </a:r>
          </a:p>
          <a:p>
            <a:pPr marL="0" indent="0">
              <a:buNone/>
            </a:pPr>
            <a:r>
              <a:rPr lang="en-US" sz="2000" dirty="0"/>
              <a:t>should take the form of a research and writing timeline.</a:t>
            </a:r>
            <a:endParaRPr lang="en-AU" sz="2000" dirty="0"/>
          </a:p>
        </p:txBody>
      </p:sp>
    </p:spTree>
    <p:extLst>
      <p:ext uri="{BB962C8B-B14F-4D97-AF65-F5344CB8AC3E}">
        <p14:creationId xmlns:p14="http://schemas.microsoft.com/office/powerpoint/2010/main" val="244147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83EA-F4AD-462C-B0C6-683478B12061}"/>
              </a:ext>
            </a:extLst>
          </p:cNvPr>
          <p:cNvSpPr>
            <a:spLocks noGrp="1"/>
          </p:cNvSpPr>
          <p:nvPr>
            <p:ph type="title"/>
          </p:nvPr>
        </p:nvSpPr>
        <p:spPr/>
        <p:txBody>
          <a:bodyPr/>
          <a:lstStyle/>
          <a:p>
            <a:r>
              <a:rPr lang="en-AU" dirty="0"/>
              <a:t>Example: Theatre</a:t>
            </a:r>
          </a:p>
        </p:txBody>
      </p:sp>
      <p:sp>
        <p:nvSpPr>
          <p:cNvPr id="3" name="Content Placeholder 2">
            <a:extLst>
              <a:ext uri="{FF2B5EF4-FFF2-40B4-BE49-F238E27FC236}">
                <a16:creationId xmlns:a16="http://schemas.microsoft.com/office/drawing/2014/main" id="{2DAEB094-49A1-4777-BE54-6B14E806C34F}"/>
              </a:ext>
            </a:extLst>
          </p:cNvPr>
          <p:cNvSpPr>
            <a:spLocks noGrp="1"/>
          </p:cNvSpPr>
          <p:nvPr>
            <p:ph sz="quarter" idx="1"/>
          </p:nvPr>
        </p:nvSpPr>
        <p:spPr>
          <a:xfrm>
            <a:off x="402336" y="1333500"/>
            <a:ext cx="11338560" cy="5391150"/>
          </a:xfrm>
        </p:spPr>
        <p:txBody>
          <a:bodyPr>
            <a:normAutofit fontScale="92500" lnSpcReduction="20000"/>
          </a:bodyPr>
          <a:lstStyle/>
          <a:p>
            <a:pPr marL="0" indent="0">
              <a:buNone/>
            </a:pPr>
            <a:r>
              <a:rPr lang="en-AU" dirty="0"/>
              <a:t>I was drawn to physical theatre as in class I was introduced to it through Kabuki. I initially considered writing about physical imagery but quickly realised that it was too broad of a topic, so I decided to relate it to a style of theatre I have seen performed on numerous occasions called Cirque Du Soleil. I am interested to find out how they use physical theatre in one of their most recent productions. The challenges appear to be finding enough video content to back up evidence. Through contacts and written articles, understanding how Cirque du Soleil incorporates physical theatre into the production of Kurios should be achievable.</a:t>
            </a:r>
          </a:p>
          <a:p>
            <a:pPr marL="0" indent="0">
              <a:buNone/>
            </a:pPr>
            <a:endParaRPr lang="en-AU" dirty="0"/>
          </a:p>
          <a:p>
            <a:pPr marL="0" indent="0">
              <a:buNone/>
            </a:pPr>
            <a:r>
              <a:rPr lang="en-AU" b="1" dirty="0">
                <a:solidFill>
                  <a:srgbClr val="0070C0"/>
                </a:solidFill>
              </a:rPr>
              <a:t>Does it include: </a:t>
            </a:r>
          </a:p>
          <a:p>
            <a:r>
              <a:rPr lang="en-AU" sz="2400" dirty="0"/>
              <a:t>Draft research question/title</a:t>
            </a:r>
          </a:p>
          <a:p>
            <a:r>
              <a:rPr lang="en-AU" sz="2400" dirty="0"/>
              <a:t>Initial readings/research/data found or to be collected</a:t>
            </a:r>
          </a:p>
          <a:p>
            <a:r>
              <a:rPr lang="en-AU" sz="2400" dirty="0"/>
              <a:t>Identify the direction their research is taking, </a:t>
            </a:r>
          </a:p>
          <a:p>
            <a:r>
              <a:rPr lang="en-AU" sz="2400" dirty="0"/>
              <a:t>Suggest an argument that they are developing through your research / writing?</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4282044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425B-A168-4CED-8A74-0D99B97B9C9F}"/>
              </a:ext>
            </a:extLst>
          </p:cNvPr>
          <p:cNvSpPr>
            <a:spLocks noGrp="1"/>
          </p:cNvSpPr>
          <p:nvPr>
            <p:ph type="title"/>
          </p:nvPr>
        </p:nvSpPr>
        <p:spPr/>
        <p:txBody>
          <a:bodyPr/>
          <a:lstStyle/>
          <a:p>
            <a:r>
              <a:rPr lang="en-AU" dirty="0"/>
              <a:t>Interim Reflection</a:t>
            </a:r>
          </a:p>
        </p:txBody>
      </p:sp>
      <p:sp>
        <p:nvSpPr>
          <p:cNvPr id="3" name="Content Placeholder 2">
            <a:extLst>
              <a:ext uri="{FF2B5EF4-FFF2-40B4-BE49-F238E27FC236}">
                <a16:creationId xmlns:a16="http://schemas.microsoft.com/office/drawing/2014/main" id="{B91548DA-BA4C-474B-BEED-2C48CCAD3803}"/>
              </a:ext>
            </a:extLst>
          </p:cNvPr>
          <p:cNvSpPr>
            <a:spLocks noGrp="1"/>
          </p:cNvSpPr>
          <p:nvPr>
            <p:ph sz="quarter" idx="1"/>
          </p:nvPr>
        </p:nvSpPr>
        <p:spPr/>
        <p:txBody>
          <a:bodyPr>
            <a:normAutofit fontScale="92500"/>
          </a:bodyPr>
          <a:lstStyle/>
          <a:p>
            <a:r>
              <a:rPr lang="en-AU" b="1" dirty="0">
                <a:solidFill>
                  <a:schemeClr val="accent1"/>
                </a:solidFill>
              </a:rPr>
              <a:t>Refined research question and title</a:t>
            </a:r>
          </a:p>
          <a:p>
            <a:pPr marL="0" indent="0">
              <a:buNone/>
            </a:pPr>
            <a:r>
              <a:rPr lang="en-AU" dirty="0"/>
              <a:t> </a:t>
            </a:r>
          </a:p>
          <a:p>
            <a:r>
              <a:rPr lang="en-AU" dirty="0"/>
              <a:t>Comment on </a:t>
            </a:r>
            <a:r>
              <a:rPr lang="en-AU" b="1" dirty="0">
                <a:solidFill>
                  <a:schemeClr val="accent1"/>
                </a:solidFill>
              </a:rPr>
              <a:t>direction</a:t>
            </a:r>
            <a:r>
              <a:rPr lang="en-AU" dirty="0"/>
              <a:t> their research is taking – what is working; what changes have had to be made and why </a:t>
            </a:r>
          </a:p>
          <a:p>
            <a:endParaRPr lang="en-AU" dirty="0"/>
          </a:p>
          <a:p>
            <a:r>
              <a:rPr lang="en-AU" dirty="0"/>
              <a:t>Discussion of </a:t>
            </a:r>
            <a:r>
              <a:rPr lang="en-AU" b="1" dirty="0">
                <a:solidFill>
                  <a:schemeClr val="accent1"/>
                </a:solidFill>
              </a:rPr>
              <a:t>argument </a:t>
            </a:r>
            <a:r>
              <a:rPr lang="en-AU" dirty="0"/>
              <a:t>that you are developing</a:t>
            </a:r>
          </a:p>
          <a:p>
            <a:endParaRPr lang="en-AU" dirty="0"/>
          </a:p>
          <a:p>
            <a:r>
              <a:rPr lang="en-AU" dirty="0"/>
              <a:t>Discussion of additional key </a:t>
            </a:r>
            <a:r>
              <a:rPr lang="en-AU" b="1" dirty="0">
                <a:solidFill>
                  <a:schemeClr val="accent1"/>
                </a:solidFill>
              </a:rPr>
              <a:t>resources and data</a:t>
            </a:r>
            <a:r>
              <a:rPr lang="en-AU" dirty="0"/>
              <a:t> – what have you learned?</a:t>
            </a:r>
            <a:endParaRPr lang="en-AU" b="1" dirty="0">
              <a:solidFill>
                <a:schemeClr val="accent1"/>
              </a:solidFill>
            </a:endParaRPr>
          </a:p>
          <a:p>
            <a:endParaRPr lang="en-AU" dirty="0"/>
          </a:p>
          <a:p>
            <a:r>
              <a:rPr lang="en-AU" dirty="0"/>
              <a:t>Have a </a:t>
            </a:r>
            <a:r>
              <a:rPr lang="en-AU" b="1" dirty="0">
                <a:solidFill>
                  <a:schemeClr val="accent1"/>
                </a:solidFill>
              </a:rPr>
              <a:t>plan to complete </a:t>
            </a:r>
            <a:r>
              <a:rPr lang="en-AU" dirty="0"/>
              <a:t>the writing process.</a:t>
            </a:r>
          </a:p>
          <a:p>
            <a:endParaRPr lang="en-AU" dirty="0"/>
          </a:p>
        </p:txBody>
      </p:sp>
    </p:spTree>
    <p:extLst>
      <p:ext uri="{BB962C8B-B14F-4D97-AF65-F5344CB8AC3E}">
        <p14:creationId xmlns:p14="http://schemas.microsoft.com/office/powerpoint/2010/main" val="96892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2CB3-DAD9-472E-926C-720DDF3E202D}"/>
              </a:ext>
            </a:extLst>
          </p:cNvPr>
          <p:cNvSpPr>
            <a:spLocks noGrp="1"/>
          </p:cNvSpPr>
          <p:nvPr>
            <p:ph type="title"/>
          </p:nvPr>
        </p:nvSpPr>
        <p:spPr>
          <a:xfrm>
            <a:off x="402336" y="0"/>
            <a:ext cx="11379200" cy="812800"/>
          </a:xfrm>
        </p:spPr>
        <p:txBody>
          <a:bodyPr/>
          <a:lstStyle/>
          <a:p>
            <a:r>
              <a:rPr lang="en-AU" dirty="0"/>
              <a:t>Interim Reflection (EE Guide p.62)</a:t>
            </a:r>
          </a:p>
        </p:txBody>
      </p:sp>
      <p:sp>
        <p:nvSpPr>
          <p:cNvPr id="3" name="Content Placeholder 2">
            <a:extLst>
              <a:ext uri="{FF2B5EF4-FFF2-40B4-BE49-F238E27FC236}">
                <a16:creationId xmlns:a16="http://schemas.microsoft.com/office/drawing/2014/main" id="{97734AE1-8C43-405A-BF2A-D9C06A2A6A1D}"/>
              </a:ext>
            </a:extLst>
          </p:cNvPr>
          <p:cNvSpPr>
            <a:spLocks noGrp="1"/>
          </p:cNvSpPr>
          <p:nvPr>
            <p:ph sz="quarter" idx="1"/>
          </p:nvPr>
        </p:nvSpPr>
        <p:spPr>
          <a:xfrm>
            <a:off x="142240" y="894080"/>
            <a:ext cx="11968480" cy="5735320"/>
          </a:xfrm>
        </p:spPr>
        <p:txBody>
          <a:bodyPr>
            <a:noAutofit/>
          </a:bodyPr>
          <a:lstStyle/>
          <a:p>
            <a:pPr marL="0" indent="0">
              <a:buNone/>
            </a:pPr>
            <a:r>
              <a:rPr lang="en-US" sz="2000" dirty="0"/>
              <a:t>This session is a continuation of the dialogue between supervisor and student in which the student must demonstrate the progress they have made in their research. They must also be able to discuss any challenges they have encountered, offer their own potential solutions and seek advice as necessary.</a:t>
            </a:r>
          </a:p>
          <a:p>
            <a:pPr marL="0" indent="0">
              <a:buNone/>
            </a:pPr>
            <a:endParaRPr lang="en-US" sz="800" dirty="0"/>
          </a:p>
          <a:p>
            <a:pPr marL="0" indent="0">
              <a:buNone/>
            </a:pPr>
            <a:r>
              <a:rPr lang="en-US" sz="2000" dirty="0"/>
              <a:t>During this session the supervisor might discuss:</a:t>
            </a:r>
          </a:p>
          <a:p>
            <a:pPr marL="0" indent="0">
              <a:buNone/>
            </a:pPr>
            <a:endParaRPr lang="en-US" sz="800" dirty="0"/>
          </a:p>
          <a:p>
            <a:pPr marL="0" indent="0">
              <a:buNone/>
            </a:pPr>
            <a:r>
              <a:rPr lang="en-US" sz="2000" dirty="0"/>
              <a:t>• a completed piece of sustained writing from the student in order to ensure that they understand the</a:t>
            </a:r>
          </a:p>
          <a:p>
            <a:pPr marL="0" indent="0">
              <a:buNone/>
            </a:pPr>
            <a:r>
              <a:rPr lang="en-US" sz="2000" dirty="0"/>
              <a:t>academic writing requirements, including referencing formats</a:t>
            </a:r>
          </a:p>
          <a:p>
            <a:pPr marL="0" indent="0">
              <a:buNone/>
            </a:pPr>
            <a:r>
              <a:rPr lang="en-US" sz="2000" dirty="0"/>
              <a:t>• whether an appropriate range of sources has been accessed and how the student is critically evaluating</a:t>
            </a:r>
          </a:p>
          <a:p>
            <a:pPr marL="0" indent="0">
              <a:buNone/>
            </a:pPr>
            <a:r>
              <a:rPr lang="en-US" sz="2000" dirty="0"/>
              <a:t>the origin of those sources</a:t>
            </a:r>
          </a:p>
          <a:p>
            <a:pPr marL="0" indent="0">
              <a:buNone/>
            </a:pPr>
            <a:r>
              <a:rPr lang="en-US" sz="2000" dirty="0"/>
              <a:t>• what the student now has to do in order to produce the full draft of their essay, and ways and means of</a:t>
            </a:r>
          </a:p>
          <a:p>
            <a:pPr marL="0" indent="0">
              <a:buNone/>
            </a:pPr>
            <a:r>
              <a:rPr lang="en-US" sz="2000" dirty="0"/>
              <a:t>breaking down the task into manageable steps.</a:t>
            </a:r>
          </a:p>
          <a:p>
            <a:pPr marL="0" indent="0">
              <a:buNone/>
            </a:pPr>
            <a:r>
              <a:rPr lang="en-US" sz="2000" dirty="0"/>
              <a:t>By the end of the interim reflection session both student and supervisor should feel satisfied that there is:</a:t>
            </a:r>
          </a:p>
          <a:p>
            <a:pPr marL="274320" lvl="1" indent="0">
              <a:buNone/>
            </a:pPr>
            <a:r>
              <a:rPr lang="en-US" sz="2000" dirty="0">
                <a:solidFill>
                  <a:schemeClr val="tx1"/>
                </a:solidFill>
              </a:rPr>
              <a:t>• a clear and refined research question</a:t>
            </a:r>
          </a:p>
          <a:p>
            <a:pPr marL="274320" lvl="1" indent="0">
              <a:buNone/>
            </a:pPr>
            <a:r>
              <a:rPr lang="en-US" sz="2000" dirty="0">
                <a:solidFill>
                  <a:schemeClr val="tx1"/>
                </a:solidFill>
              </a:rPr>
              <a:t>• a viable argument on which to base the essay</a:t>
            </a:r>
          </a:p>
          <a:p>
            <a:pPr marL="274320" lvl="1" indent="0">
              <a:buNone/>
            </a:pPr>
            <a:r>
              <a:rPr lang="en-AU" sz="2000" dirty="0">
                <a:solidFill>
                  <a:schemeClr val="tx1"/>
                </a:solidFill>
              </a:rPr>
              <a:t>• a sufficient range of appropriate sources</a:t>
            </a:r>
          </a:p>
          <a:p>
            <a:pPr marL="274320" lvl="1" indent="0">
              <a:buNone/>
            </a:pPr>
            <a:r>
              <a:rPr lang="en-US" sz="2000" dirty="0">
                <a:solidFill>
                  <a:schemeClr val="tx1"/>
                </a:solidFill>
              </a:rPr>
              <a:t>• a clear vision for the final steps in the writing process.</a:t>
            </a:r>
            <a:endParaRPr lang="en-AU" sz="2000" dirty="0">
              <a:solidFill>
                <a:schemeClr val="tx1"/>
              </a:solidFill>
            </a:endParaRPr>
          </a:p>
        </p:txBody>
      </p:sp>
    </p:spTree>
    <p:extLst>
      <p:ext uri="{BB962C8B-B14F-4D97-AF65-F5344CB8AC3E}">
        <p14:creationId xmlns:p14="http://schemas.microsoft.com/office/powerpoint/2010/main" val="7387545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2200</Words>
  <Application>Microsoft Office PowerPoint</Application>
  <PresentationFormat>Widescreen</PresentationFormat>
  <Paragraphs>203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Georgia</vt:lpstr>
      <vt:lpstr>Myriad Pro</vt:lpstr>
      <vt:lpstr>Wingdings</vt:lpstr>
      <vt:lpstr>Wingdings 2</vt:lpstr>
      <vt:lpstr>Civic</vt:lpstr>
      <vt:lpstr>PowerPoint Presentation</vt:lpstr>
      <vt:lpstr>Reflections on Planning and Progress Form (RPPF)</vt:lpstr>
      <vt:lpstr>PowerPoint Presentation</vt:lpstr>
      <vt:lpstr>Mandatory reflection sessions Guide p55</vt:lpstr>
      <vt:lpstr>First reflection</vt:lpstr>
      <vt:lpstr>First Formal Reflection (EE Guide p.61)</vt:lpstr>
      <vt:lpstr>Example: Theatre</vt:lpstr>
      <vt:lpstr>Interim Reflection</vt:lpstr>
      <vt:lpstr>Interim Reflection (EE Guide p.62)</vt:lpstr>
      <vt:lpstr>Example: History</vt:lpstr>
      <vt:lpstr>Final Reflection –Viva Voce</vt:lpstr>
      <vt:lpstr>Final Reflection &amp; Viva Voce (EE Guide p.65)</vt:lpstr>
      <vt:lpstr>Example: Biology</vt:lpstr>
      <vt:lpstr>The viva voce: questions students might consider</vt:lpstr>
      <vt:lpstr>Reflection Samples</vt:lpstr>
      <vt:lpstr>PowerPoint Presentation</vt:lpstr>
      <vt:lpstr>RPPF on Managebac</vt:lpstr>
      <vt:lpstr>PowerPoint Presentation</vt:lpstr>
      <vt:lpstr>Dotting Is; Crossing 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Planning and Progress Form (RPPF)</dc:title>
  <dc:creator>Craig Rodgers</dc:creator>
  <cp:lastModifiedBy>Craig Rodgers</cp:lastModifiedBy>
  <cp:revision>12</cp:revision>
  <dcterms:created xsi:type="dcterms:W3CDTF">2021-03-23T01:59:46Z</dcterms:created>
  <dcterms:modified xsi:type="dcterms:W3CDTF">2021-07-21T21:43:17Z</dcterms:modified>
</cp:coreProperties>
</file>