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 id="2147483804" r:id="rId2"/>
  </p:sldMasterIdLst>
  <p:notesMasterIdLst>
    <p:notesMasterId r:id="rId38"/>
  </p:notesMasterIdLst>
  <p:sldIdLst>
    <p:sldId id="257" r:id="rId3"/>
    <p:sldId id="258" r:id="rId4"/>
    <p:sldId id="263" r:id="rId5"/>
    <p:sldId id="264" r:id="rId6"/>
    <p:sldId id="293" r:id="rId7"/>
    <p:sldId id="299" r:id="rId8"/>
    <p:sldId id="307" r:id="rId9"/>
    <p:sldId id="292" r:id="rId10"/>
    <p:sldId id="303" r:id="rId11"/>
    <p:sldId id="270" r:id="rId12"/>
    <p:sldId id="271" r:id="rId13"/>
    <p:sldId id="261" r:id="rId14"/>
    <p:sldId id="272" r:id="rId15"/>
    <p:sldId id="276" r:id="rId16"/>
    <p:sldId id="277" r:id="rId17"/>
    <p:sldId id="278" r:id="rId18"/>
    <p:sldId id="279" r:id="rId19"/>
    <p:sldId id="304" r:id="rId20"/>
    <p:sldId id="275" r:id="rId21"/>
    <p:sldId id="280" r:id="rId22"/>
    <p:sldId id="281" r:id="rId23"/>
    <p:sldId id="282" r:id="rId24"/>
    <p:sldId id="284" r:id="rId25"/>
    <p:sldId id="283" r:id="rId26"/>
    <p:sldId id="288" r:id="rId27"/>
    <p:sldId id="297" r:id="rId28"/>
    <p:sldId id="311" r:id="rId29"/>
    <p:sldId id="312" r:id="rId30"/>
    <p:sldId id="313" r:id="rId31"/>
    <p:sldId id="360" r:id="rId32"/>
    <p:sldId id="359" r:id="rId33"/>
    <p:sldId id="361" r:id="rId34"/>
    <p:sldId id="362" r:id="rId35"/>
    <p:sldId id="363" r:id="rId36"/>
    <p:sldId id="358"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B531"/>
    <a:srgbClr val="82C8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9" autoAdjust="0"/>
    <p:restoredTop sz="94660"/>
  </p:normalViewPr>
  <p:slideViewPr>
    <p:cSldViewPr>
      <p:cViewPr varScale="1">
        <p:scale>
          <a:sx n="62" d="100"/>
          <a:sy n="62" d="100"/>
        </p:scale>
        <p:origin x="1232" y="56"/>
      </p:cViewPr>
      <p:guideLst>
        <p:guide orient="horz" pos="2160"/>
        <p:guide pos="2880"/>
      </p:guideLst>
    </p:cSldViewPr>
  </p:slideViewPr>
  <p:notesTextViewPr>
    <p:cViewPr>
      <p:scale>
        <a:sx n="1" d="1"/>
        <a:sy n="1" d="1"/>
      </p:scale>
      <p:origin x="0" y="0"/>
    </p:cViewPr>
  </p:notesTextViewPr>
  <p:sorterViewPr>
    <p:cViewPr>
      <p:scale>
        <a:sx n="100" d="100"/>
        <a:sy n="100" d="100"/>
      </p:scale>
      <p:origin x="0" y="444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53D6CF-FC6E-48E5-B570-BCF366260719}" type="doc">
      <dgm:prSet loTypeId="urn:microsoft.com/office/officeart/2005/8/layout/vList5" loCatId="list" qsTypeId="urn:microsoft.com/office/officeart/2005/8/quickstyle/simple1#2" qsCatId="simple" csTypeId="urn:microsoft.com/office/officeart/2005/8/colors/accent1_2#2" csCatId="accent1" phldr="1"/>
      <dgm:spPr/>
      <dgm:t>
        <a:bodyPr/>
        <a:lstStyle/>
        <a:p>
          <a:endParaRPr lang="en-GB"/>
        </a:p>
      </dgm:t>
    </dgm:pt>
    <dgm:pt modelId="{1D58E031-3AF0-4707-9253-78EB4D27B29E}">
      <dgm:prSet phldrT="[Text]" custT="1"/>
      <dgm:spPr/>
      <dgm:t>
        <a:bodyPr/>
        <a:lstStyle/>
        <a:p>
          <a:r>
            <a:rPr lang="en-GB" sz="2000" dirty="0"/>
            <a:t>First reflection session</a:t>
          </a:r>
        </a:p>
      </dgm:t>
    </dgm:pt>
    <dgm:pt modelId="{813737D1-D32D-477C-925C-C92EAB99714A}" type="parTrans" cxnId="{FB2D798D-CDA8-407B-93ED-02F0D8017D7A}">
      <dgm:prSet/>
      <dgm:spPr/>
      <dgm:t>
        <a:bodyPr/>
        <a:lstStyle/>
        <a:p>
          <a:endParaRPr lang="en-GB"/>
        </a:p>
      </dgm:t>
    </dgm:pt>
    <dgm:pt modelId="{BB7C40B6-27D9-46FF-AE58-2507A21D5B16}" type="sibTrans" cxnId="{FB2D798D-CDA8-407B-93ED-02F0D8017D7A}">
      <dgm:prSet/>
      <dgm:spPr/>
      <dgm:t>
        <a:bodyPr/>
        <a:lstStyle/>
        <a:p>
          <a:endParaRPr lang="en-GB"/>
        </a:p>
      </dgm:t>
    </dgm:pt>
    <dgm:pt modelId="{A97A8171-B4F3-47AA-9BE2-6876AFD653F6}">
      <dgm:prSet phldrT="[Text]"/>
      <dgm:spPr/>
      <dgm:t>
        <a:bodyPr/>
        <a:lstStyle/>
        <a:p>
          <a:r>
            <a:rPr lang="en-GB" dirty="0"/>
            <a:t>This session should take place once the student has undertaken some preliminary research.</a:t>
          </a:r>
        </a:p>
      </dgm:t>
    </dgm:pt>
    <dgm:pt modelId="{362B2D34-E952-4CDD-A5BE-9B147F37ECB1}" type="parTrans" cxnId="{2944C53C-673F-4189-9E50-DBC9AF2CBC79}">
      <dgm:prSet/>
      <dgm:spPr/>
      <dgm:t>
        <a:bodyPr/>
        <a:lstStyle/>
        <a:p>
          <a:endParaRPr lang="en-GB"/>
        </a:p>
      </dgm:t>
    </dgm:pt>
    <dgm:pt modelId="{81355688-B2D7-4C01-A4E3-9AF459DAB252}" type="sibTrans" cxnId="{2944C53C-673F-4189-9E50-DBC9AF2CBC79}">
      <dgm:prSet/>
      <dgm:spPr/>
      <dgm:t>
        <a:bodyPr/>
        <a:lstStyle/>
        <a:p>
          <a:endParaRPr lang="en-GB"/>
        </a:p>
      </dgm:t>
    </dgm:pt>
    <dgm:pt modelId="{DA4BB8F5-2858-4B2A-BCCE-0D846123090D}">
      <dgm:prSet phldrT="[Text]"/>
      <dgm:spPr/>
      <dgm:t>
        <a:bodyPr/>
        <a:lstStyle/>
        <a:p>
          <a:r>
            <a:rPr lang="en-GB" dirty="0"/>
            <a:t>By the end of this session students should begin to formulate a working research question.</a:t>
          </a:r>
        </a:p>
      </dgm:t>
    </dgm:pt>
    <dgm:pt modelId="{434DF202-93BE-4CA2-BAD1-07C455521B6B}" type="parTrans" cxnId="{304B4426-178B-439A-93A6-F0EA5586D8C6}">
      <dgm:prSet/>
      <dgm:spPr/>
      <dgm:t>
        <a:bodyPr/>
        <a:lstStyle/>
        <a:p>
          <a:endParaRPr lang="en-GB"/>
        </a:p>
      </dgm:t>
    </dgm:pt>
    <dgm:pt modelId="{CDC753A3-05F6-4F23-81F7-1CAC29A75520}" type="sibTrans" cxnId="{304B4426-178B-439A-93A6-F0EA5586D8C6}">
      <dgm:prSet/>
      <dgm:spPr/>
      <dgm:t>
        <a:bodyPr/>
        <a:lstStyle/>
        <a:p>
          <a:endParaRPr lang="en-GB"/>
        </a:p>
      </dgm:t>
    </dgm:pt>
    <dgm:pt modelId="{13903D5C-7924-40B7-ACAC-05BC5A2928D8}">
      <dgm:prSet phldrT="[Text]" custT="1"/>
      <dgm:spPr/>
      <dgm:t>
        <a:bodyPr/>
        <a:lstStyle/>
        <a:p>
          <a:r>
            <a:rPr lang="en-GB" sz="2000" dirty="0"/>
            <a:t>Interim reflection session</a:t>
          </a:r>
        </a:p>
      </dgm:t>
    </dgm:pt>
    <dgm:pt modelId="{2A8D10E9-6278-4806-A276-6A30BBA1E725}" type="parTrans" cxnId="{8336D8A2-7F03-4977-AD59-C140F362B1C7}">
      <dgm:prSet/>
      <dgm:spPr/>
      <dgm:t>
        <a:bodyPr/>
        <a:lstStyle/>
        <a:p>
          <a:endParaRPr lang="en-GB"/>
        </a:p>
      </dgm:t>
    </dgm:pt>
    <dgm:pt modelId="{41B31D5F-092D-46D3-92DD-72BCCAE376F5}" type="sibTrans" cxnId="{8336D8A2-7F03-4977-AD59-C140F362B1C7}">
      <dgm:prSet/>
      <dgm:spPr/>
      <dgm:t>
        <a:bodyPr/>
        <a:lstStyle/>
        <a:p>
          <a:endParaRPr lang="en-GB"/>
        </a:p>
      </dgm:t>
    </dgm:pt>
    <dgm:pt modelId="{27D27CAE-50D7-4918-AB8A-414F9854C93F}">
      <dgm:prSet phldrT="[Text]"/>
      <dgm:spPr/>
      <dgm:t>
        <a:bodyPr/>
        <a:lstStyle/>
        <a:p>
          <a:r>
            <a:rPr lang="en-GB" dirty="0"/>
            <a:t>This session should take place once the student has undertaken a significant amount of their research and have begun to formulate an argument in response to their research question.</a:t>
          </a:r>
        </a:p>
      </dgm:t>
    </dgm:pt>
    <dgm:pt modelId="{65FBA220-5501-477D-85C0-9781AE54B032}" type="parTrans" cxnId="{30745649-03A5-4EF5-BCE6-8B8EBC8A8E82}">
      <dgm:prSet/>
      <dgm:spPr/>
      <dgm:t>
        <a:bodyPr/>
        <a:lstStyle/>
        <a:p>
          <a:endParaRPr lang="en-GB"/>
        </a:p>
      </dgm:t>
    </dgm:pt>
    <dgm:pt modelId="{ED129DE1-45CD-4D23-8683-7570333658AF}" type="sibTrans" cxnId="{30745649-03A5-4EF5-BCE6-8B8EBC8A8E82}">
      <dgm:prSet/>
      <dgm:spPr/>
      <dgm:t>
        <a:bodyPr/>
        <a:lstStyle/>
        <a:p>
          <a:endParaRPr lang="en-GB"/>
        </a:p>
      </dgm:t>
    </dgm:pt>
    <dgm:pt modelId="{1A1AF16F-7A5A-43D7-A8E1-A943B23E718C}">
      <dgm:prSet phldrT="[Text]"/>
      <dgm:spPr/>
      <dgm:t>
        <a:bodyPr/>
        <a:lstStyle/>
        <a:p>
          <a:r>
            <a:rPr lang="en-GB" dirty="0"/>
            <a:t>By the end of this session both the student and supervisor should feel confident that there is a clear and refined RQ; a viable argument; sufficient sources; and a clear understanding of the writing process.</a:t>
          </a:r>
        </a:p>
      </dgm:t>
    </dgm:pt>
    <dgm:pt modelId="{0EAF945E-862D-4E8E-9F1C-253F3B999FEE}" type="parTrans" cxnId="{4DA03E73-FF6D-4E2A-B0E8-933C2E85D75D}">
      <dgm:prSet/>
      <dgm:spPr/>
      <dgm:t>
        <a:bodyPr/>
        <a:lstStyle/>
        <a:p>
          <a:endParaRPr lang="en-GB"/>
        </a:p>
      </dgm:t>
    </dgm:pt>
    <dgm:pt modelId="{9275666D-498C-43EF-BA3F-46FFEB14E7FA}" type="sibTrans" cxnId="{4DA03E73-FF6D-4E2A-B0E8-933C2E85D75D}">
      <dgm:prSet/>
      <dgm:spPr/>
      <dgm:t>
        <a:bodyPr/>
        <a:lstStyle/>
        <a:p>
          <a:endParaRPr lang="en-GB"/>
        </a:p>
      </dgm:t>
    </dgm:pt>
    <dgm:pt modelId="{B758E470-A5E9-4C22-A5D7-414412A05081}">
      <dgm:prSet phldrT="[Text]" custT="1"/>
      <dgm:spPr/>
      <dgm:t>
        <a:bodyPr/>
        <a:lstStyle/>
        <a:p>
          <a:r>
            <a:rPr lang="en-GB" sz="2000" dirty="0"/>
            <a:t>Final reflection session </a:t>
          </a:r>
        </a:p>
        <a:p>
          <a:r>
            <a:rPr lang="en-GB" sz="2000" dirty="0"/>
            <a:t>(Viva Voce)</a:t>
          </a:r>
        </a:p>
      </dgm:t>
    </dgm:pt>
    <dgm:pt modelId="{6FE617A6-18DC-46BF-BAE6-857A95EEDB5B}" type="parTrans" cxnId="{F8AE169A-5A53-4DA5-BDD1-99C1AF8ED7D0}">
      <dgm:prSet/>
      <dgm:spPr/>
      <dgm:t>
        <a:bodyPr/>
        <a:lstStyle/>
        <a:p>
          <a:endParaRPr lang="en-GB"/>
        </a:p>
      </dgm:t>
    </dgm:pt>
    <dgm:pt modelId="{4229F087-D375-4AF9-92E7-D88B7F27D186}" type="sibTrans" cxnId="{F8AE169A-5A53-4DA5-BDD1-99C1AF8ED7D0}">
      <dgm:prSet/>
      <dgm:spPr/>
      <dgm:t>
        <a:bodyPr/>
        <a:lstStyle/>
        <a:p>
          <a:endParaRPr lang="en-GB"/>
        </a:p>
      </dgm:t>
    </dgm:pt>
    <dgm:pt modelId="{C03A4144-AE1C-403E-BD33-154AD432426F}">
      <dgm:prSet phldrT="[Text]"/>
      <dgm:spPr/>
      <dgm:t>
        <a:bodyPr/>
        <a:lstStyle/>
        <a:p>
          <a:r>
            <a:rPr lang="en-GB" dirty="0"/>
            <a:t>This session should take place once the final version of the EE has been submitted.</a:t>
          </a:r>
        </a:p>
      </dgm:t>
    </dgm:pt>
    <dgm:pt modelId="{E63B9B7C-2BDB-4BB4-A4DA-42465BD5AC64}" type="parTrans" cxnId="{29A608FB-B7A5-425C-871D-85F1D925DD32}">
      <dgm:prSet/>
      <dgm:spPr/>
      <dgm:t>
        <a:bodyPr/>
        <a:lstStyle/>
        <a:p>
          <a:endParaRPr lang="en-GB"/>
        </a:p>
      </dgm:t>
    </dgm:pt>
    <dgm:pt modelId="{852ECB4E-399B-4DD4-BB63-4B56DD7EA169}" type="sibTrans" cxnId="{29A608FB-B7A5-425C-871D-85F1D925DD32}">
      <dgm:prSet/>
      <dgm:spPr/>
      <dgm:t>
        <a:bodyPr/>
        <a:lstStyle/>
        <a:p>
          <a:endParaRPr lang="en-GB"/>
        </a:p>
      </dgm:t>
    </dgm:pt>
    <dgm:pt modelId="{166F0DA4-C2EF-4500-A58A-035944BA5DE3}">
      <dgm:prSet phldrT="[Text]"/>
      <dgm:spPr/>
      <dgm:t>
        <a:bodyPr/>
        <a:lstStyle/>
        <a:p>
          <a:r>
            <a:rPr lang="en-GB" dirty="0"/>
            <a:t>It is a celebration of the completion of the essay and a reflection on what the student has learned from the process.</a:t>
          </a:r>
        </a:p>
      </dgm:t>
    </dgm:pt>
    <dgm:pt modelId="{C96F6E20-5D4F-44FD-B226-8BE056322F53}" type="parTrans" cxnId="{CDF5EAB7-5EEE-4419-A2C9-E8320DF72B3B}">
      <dgm:prSet/>
      <dgm:spPr/>
      <dgm:t>
        <a:bodyPr/>
        <a:lstStyle/>
        <a:p>
          <a:endParaRPr lang="en-GB"/>
        </a:p>
      </dgm:t>
    </dgm:pt>
    <dgm:pt modelId="{D5B73520-5079-4757-980D-798B4B53CF69}" type="sibTrans" cxnId="{CDF5EAB7-5EEE-4419-A2C9-E8320DF72B3B}">
      <dgm:prSet/>
      <dgm:spPr/>
      <dgm:t>
        <a:bodyPr/>
        <a:lstStyle/>
        <a:p>
          <a:endParaRPr lang="en-GB"/>
        </a:p>
      </dgm:t>
    </dgm:pt>
    <dgm:pt modelId="{A80210A4-8AE5-49DB-8F22-1E6B7B6D69EC}" type="pres">
      <dgm:prSet presAssocID="{C053D6CF-FC6E-48E5-B570-BCF366260719}" presName="Name0" presStyleCnt="0">
        <dgm:presLayoutVars>
          <dgm:dir/>
          <dgm:animLvl val="lvl"/>
          <dgm:resizeHandles val="exact"/>
        </dgm:presLayoutVars>
      </dgm:prSet>
      <dgm:spPr/>
    </dgm:pt>
    <dgm:pt modelId="{7C102AC8-AB81-4AF3-B91A-BEE097DDFB43}" type="pres">
      <dgm:prSet presAssocID="{1D58E031-3AF0-4707-9253-78EB4D27B29E}" presName="linNode" presStyleCnt="0"/>
      <dgm:spPr/>
    </dgm:pt>
    <dgm:pt modelId="{2199093C-C848-4C73-A6DA-C0908347BA50}" type="pres">
      <dgm:prSet presAssocID="{1D58E031-3AF0-4707-9253-78EB4D27B29E}" presName="parentText" presStyleLbl="node1" presStyleIdx="0" presStyleCnt="3" custScaleX="80624" custScaleY="87463">
        <dgm:presLayoutVars>
          <dgm:chMax val="1"/>
          <dgm:bulletEnabled val="1"/>
        </dgm:presLayoutVars>
      </dgm:prSet>
      <dgm:spPr/>
    </dgm:pt>
    <dgm:pt modelId="{923B1413-AFBC-429F-975A-FCE243EA25EF}" type="pres">
      <dgm:prSet presAssocID="{1D58E031-3AF0-4707-9253-78EB4D27B29E}" presName="descendantText" presStyleLbl="alignAccFollowNode1" presStyleIdx="0" presStyleCnt="3">
        <dgm:presLayoutVars>
          <dgm:bulletEnabled val="1"/>
        </dgm:presLayoutVars>
      </dgm:prSet>
      <dgm:spPr/>
    </dgm:pt>
    <dgm:pt modelId="{641A10A7-2C98-446E-9C95-1D93CACF700A}" type="pres">
      <dgm:prSet presAssocID="{BB7C40B6-27D9-46FF-AE58-2507A21D5B16}" presName="sp" presStyleCnt="0"/>
      <dgm:spPr/>
    </dgm:pt>
    <dgm:pt modelId="{D4B03B89-E22B-471D-B9A1-398EB79449CA}" type="pres">
      <dgm:prSet presAssocID="{13903D5C-7924-40B7-ACAC-05BC5A2928D8}" presName="linNode" presStyleCnt="0"/>
      <dgm:spPr/>
    </dgm:pt>
    <dgm:pt modelId="{EF3C30A2-618F-4870-B8B6-63E4A84BF36E}" type="pres">
      <dgm:prSet presAssocID="{13903D5C-7924-40B7-ACAC-05BC5A2928D8}" presName="parentText" presStyleLbl="node1" presStyleIdx="1" presStyleCnt="3" custScaleX="79644" custScaleY="84629">
        <dgm:presLayoutVars>
          <dgm:chMax val="1"/>
          <dgm:bulletEnabled val="1"/>
        </dgm:presLayoutVars>
      </dgm:prSet>
      <dgm:spPr/>
    </dgm:pt>
    <dgm:pt modelId="{7C22AE01-10CD-4FAF-ADDE-EB1052D51C81}" type="pres">
      <dgm:prSet presAssocID="{13903D5C-7924-40B7-ACAC-05BC5A2928D8}" presName="descendantText" presStyleLbl="alignAccFollowNode1" presStyleIdx="1" presStyleCnt="3">
        <dgm:presLayoutVars>
          <dgm:bulletEnabled val="1"/>
        </dgm:presLayoutVars>
      </dgm:prSet>
      <dgm:spPr/>
    </dgm:pt>
    <dgm:pt modelId="{CA457724-78DB-4342-A53A-4FB0DF3A941C}" type="pres">
      <dgm:prSet presAssocID="{41B31D5F-092D-46D3-92DD-72BCCAE376F5}" presName="sp" presStyleCnt="0"/>
      <dgm:spPr/>
    </dgm:pt>
    <dgm:pt modelId="{BA1C9495-0A23-4BC1-88AC-33AE5A58A7F5}" type="pres">
      <dgm:prSet presAssocID="{B758E470-A5E9-4C22-A5D7-414412A05081}" presName="linNode" presStyleCnt="0"/>
      <dgm:spPr/>
    </dgm:pt>
    <dgm:pt modelId="{BEA7C033-DC77-43B0-A509-C5459B57C46B}" type="pres">
      <dgm:prSet presAssocID="{B758E470-A5E9-4C22-A5D7-414412A05081}" presName="parentText" presStyleLbl="node1" presStyleIdx="2" presStyleCnt="3" custScaleX="81604">
        <dgm:presLayoutVars>
          <dgm:chMax val="1"/>
          <dgm:bulletEnabled val="1"/>
        </dgm:presLayoutVars>
      </dgm:prSet>
      <dgm:spPr/>
    </dgm:pt>
    <dgm:pt modelId="{E155C125-3B55-4301-AD6C-247026162860}" type="pres">
      <dgm:prSet presAssocID="{B758E470-A5E9-4C22-A5D7-414412A05081}" presName="descendantText" presStyleLbl="alignAccFollowNode1" presStyleIdx="2" presStyleCnt="3">
        <dgm:presLayoutVars>
          <dgm:bulletEnabled val="1"/>
        </dgm:presLayoutVars>
      </dgm:prSet>
      <dgm:spPr/>
    </dgm:pt>
  </dgm:ptLst>
  <dgm:cxnLst>
    <dgm:cxn modelId="{304B4426-178B-439A-93A6-F0EA5586D8C6}" srcId="{1D58E031-3AF0-4707-9253-78EB4D27B29E}" destId="{DA4BB8F5-2858-4B2A-BCCE-0D846123090D}" srcOrd="1" destOrd="0" parTransId="{434DF202-93BE-4CA2-BAD1-07C455521B6B}" sibTransId="{CDC753A3-05F6-4F23-81F7-1CAC29A75520}"/>
    <dgm:cxn modelId="{2944C53C-673F-4189-9E50-DBC9AF2CBC79}" srcId="{1D58E031-3AF0-4707-9253-78EB4D27B29E}" destId="{A97A8171-B4F3-47AA-9BE2-6876AFD653F6}" srcOrd="0" destOrd="0" parTransId="{362B2D34-E952-4CDD-A5BE-9B147F37ECB1}" sibTransId="{81355688-B2D7-4C01-A4E3-9AF459DAB252}"/>
    <dgm:cxn modelId="{B7802E43-4E69-447F-9DD6-384BB1BDDD69}" type="presOf" srcId="{166F0DA4-C2EF-4500-A58A-035944BA5DE3}" destId="{E155C125-3B55-4301-AD6C-247026162860}" srcOrd="0" destOrd="1" presId="urn:microsoft.com/office/officeart/2005/8/layout/vList5"/>
    <dgm:cxn modelId="{B5872B64-0A7F-4C53-B3E4-AA57996243D3}" type="presOf" srcId="{C053D6CF-FC6E-48E5-B570-BCF366260719}" destId="{A80210A4-8AE5-49DB-8F22-1E6B7B6D69EC}" srcOrd="0" destOrd="0" presId="urn:microsoft.com/office/officeart/2005/8/layout/vList5"/>
    <dgm:cxn modelId="{C76A5864-CA7C-4F9C-91B6-F7B94EC81FFB}" type="presOf" srcId="{B758E470-A5E9-4C22-A5D7-414412A05081}" destId="{BEA7C033-DC77-43B0-A509-C5459B57C46B}" srcOrd="0" destOrd="0" presId="urn:microsoft.com/office/officeart/2005/8/layout/vList5"/>
    <dgm:cxn modelId="{30745649-03A5-4EF5-BCE6-8B8EBC8A8E82}" srcId="{13903D5C-7924-40B7-ACAC-05BC5A2928D8}" destId="{27D27CAE-50D7-4918-AB8A-414F9854C93F}" srcOrd="0" destOrd="0" parTransId="{65FBA220-5501-477D-85C0-9781AE54B032}" sibTransId="{ED129DE1-45CD-4D23-8683-7570333658AF}"/>
    <dgm:cxn modelId="{AAF53F6B-1C69-468A-80C0-5137C345E4E8}" type="presOf" srcId="{1A1AF16F-7A5A-43D7-A8E1-A943B23E718C}" destId="{7C22AE01-10CD-4FAF-ADDE-EB1052D51C81}" srcOrd="0" destOrd="1" presId="urn:microsoft.com/office/officeart/2005/8/layout/vList5"/>
    <dgm:cxn modelId="{4DA03E73-FF6D-4E2A-B0E8-933C2E85D75D}" srcId="{13903D5C-7924-40B7-ACAC-05BC5A2928D8}" destId="{1A1AF16F-7A5A-43D7-A8E1-A943B23E718C}" srcOrd="1" destOrd="0" parTransId="{0EAF945E-862D-4E8E-9F1C-253F3B999FEE}" sibTransId="{9275666D-498C-43EF-BA3F-46FFEB14E7FA}"/>
    <dgm:cxn modelId="{4C026881-1526-46BD-97B7-1E3DD0C1D655}" type="presOf" srcId="{1D58E031-3AF0-4707-9253-78EB4D27B29E}" destId="{2199093C-C848-4C73-A6DA-C0908347BA50}" srcOrd="0" destOrd="0" presId="urn:microsoft.com/office/officeart/2005/8/layout/vList5"/>
    <dgm:cxn modelId="{6CA25B8A-FC1B-495E-A798-8213EE3E44CD}" type="presOf" srcId="{A97A8171-B4F3-47AA-9BE2-6876AFD653F6}" destId="{923B1413-AFBC-429F-975A-FCE243EA25EF}" srcOrd="0" destOrd="0" presId="urn:microsoft.com/office/officeart/2005/8/layout/vList5"/>
    <dgm:cxn modelId="{FB2D798D-CDA8-407B-93ED-02F0D8017D7A}" srcId="{C053D6CF-FC6E-48E5-B570-BCF366260719}" destId="{1D58E031-3AF0-4707-9253-78EB4D27B29E}" srcOrd="0" destOrd="0" parTransId="{813737D1-D32D-477C-925C-C92EAB99714A}" sibTransId="{BB7C40B6-27D9-46FF-AE58-2507A21D5B16}"/>
    <dgm:cxn modelId="{438B4C8E-9B48-4049-A699-3BB5DF17AD15}" type="presOf" srcId="{13903D5C-7924-40B7-ACAC-05BC5A2928D8}" destId="{EF3C30A2-618F-4870-B8B6-63E4A84BF36E}" srcOrd="0" destOrd="0" presId="urn:microsoft.com/office/officeart/2005/8/layout/vList5"/>
    <dgm:cxn modelId="{F8AE169A-5A53-4DA5-BDD1-99C1AF8ED7D0}" srcId="{C053D6CF-FC6E-48E5-B570-BCF366260719}" destId="{B758E470-A5E9-4C22-A5D7-414412A05081}" srcOrd="2" destOrd="0" parTransId="{6FE617A6-18DC-46BF-BAE6-857A95EEDB5B}" sibTransId="{4229F087-D375-4AF9-92E7-D88B7F27D186}"/>
    <dgm:cxn modelId="{848A11A0-19BE-4913-AD80-AE12F56E966C}" type="presOf" srcId="{DA4BB8F5-2858-4B2A-BCCE-0D846123090D}" destId="{923B1413-AFBC-429F-975A-FCE243EA25EF}" srcOrd="0" destOrd="1" presId="urn:microsoft.com/office/officeart/2005/8/layout/vList5"/>
    <dgm:cxn modelId="{8336D8A2-7F03-4977-AD59-C140F362B1C7}" srcId="{C053D6CF-FC6E-48E5-B570-BCF366260719}" destId="{13903D5C-7924-40B7-ACAC-05BC5A2928D8}" srcOrd="1" destOrd="0" parTransId="{2A8D10E9-6278-4806-A276-6A30BBA1E725}" sibTransId="{41B31D5F-092D-46D3-92DD-72BCCAE376F5}"/>
    <dgm:cxn modelId="{CDF5EAB7-5EEE-4419-A2C9-E8320DF72B3B}" srcId="{B758E470-A5E9-4C22-A5D7-414412A05081}" destId="{166F0DA4-C2EF-4500-A58A-035944BA5DE3}" srcOrd="1" destOrd="0" parTransId="{C96F6E20-5D4F-44FD-B226-8BE056322F53}" sibTransId="{D5B73520-5079-4757-980D-798B4B53CF69}"/>
    <dgm:cxn modelId="{1B0FA5B8-1A8B-45D3-A814-CDF923226DB9}" type="presOf" srcId="{C03A4144-AE1C-403E-BD33-154AD432426F}" destId="{E155C125-3B55-4301-AD6C-247026162860}" srcOrd="0" destOrd="0" presId="urn:microsoft.com/office/officeart/2005/8/layout/vList5"/>
    <dgm:cxn modelId="{CC5321BA-665E-4FDA-ACBC-1F4ED1A7057F}" type="presOf" srcId="{27D27CAE-50D7-4918-AB8A-414F9854C93F}" destId="{7C22AE01-10CD-4FAF-ADDE-EB1052D51C81}" srcOrd="0" destOrd="0" presId="urn:microsoft.com/office/officeart/2005/8/layout/vList5"/>
    <dgm:cxn modelId="{29A608FB-B7A5-425C-871D-85F1D925DD32}" srcId="{B758E470-A5E9-4C22-A5D7-414412A05081}" destId="{C03A4144-AE1C-403E-BD33-154AD432426F}" srcOrd="0" destOrd="0" parTransId="{E63B9B7C-2BDB-4BB4-A4DA-42465BD5AC64}" sibTransId="{852ECB4E-399B-4DD4-BB63-4B56DD7EA169}"/>
    <dgm:cxn modelId="{572D5D24-E70A-4EE5-AA55-3C0031601614}" type="presParOf" srcId="{A80210A4-8AE5-49DB-8F22-1E6B7B6D69EC}" destId="{7C102AC8-AB81-4AF3-B91A-BEE097DDFB43}" srcOrd="0" destOrd="0" presId="urn:microsoft.com/office/officeart/2005/8/layout/vList5"/>
    <dgm:cxn modelId="{8A46F9EA-3CF9-4C93-B0B3-91E1F99C8A2E}" type="presParOf" srcId="{7C102AC8-AB81-4AF3-B91A-BEE097DDFB43}" destId="{2199093C-C848-4C73-A6DA-C0908347BA50}" srcOrd="0" destOrd="0" presId="urn:microsoft.com/office/officeart/2005/8/layout/vList5"/>
    <dgm:cxn modelId="{B3461F1B-7CEB-47DF-AA18-43B7EE233171}" type="presParOf" srcId="{7C102AC8-AB81-4AF3-B91A-BEE097DDFB43}" destId="{923B1413-AFBC-429F-975A-FCE243EA25EF}" srcOrd="1" destOrd="0" presId="urn:microsoft.com/office/officeart/2005/8/layout/vList5"/>
    <dgm:cxn modelId="{6467C5B5-E1F4-4DFD-B052-6DC6D2562FA8}" type="presParOf" srcId="{A80210A4-8AE5-49DB-8F22-1E6B7B6D69EC}" destId="{641A10A7-2C98-446E-9C95-1D93CACF700A}" srcOrd="1" destOrd="0" presId="urn:microsoft.com/office/officeart/2005/8/layout/vList5"/>
    <dgm:cxn modelId="{05948CE3-34B3-4941-9F61-83E772A8BB03}" type="presParOf" srcId="{A80210A4-8AE5-49DB-8F22-1E6B7B6D69EC}" destId="{D4B03B89-E22B-471D-B9A1-398EB79449CA}" srcOrd="2" destOrd="0" presId="urn:microsoft.com/office/officeart/2005/8/layout/vList5"/>
    <dgm:cxn modelId="{ACB26F43-9F48-41C6-B1A3-D27407845DA5}" type="presParOf" srcId="{D4B03B89-E22B-471D-B9A1-398EB79449CA}" destId="{EF3C30A2-618F-4870-B8B6-63E4A84BF36E}" srcOrd="0" destOrd="0" presId="urn:microsoft.com/office/officeart/2005/8/layout/vList5"/>
    <dgm:cxn modelId="{D3FE8476-26DA-4095-A422-884B61A85B6E}" type="presParOf" srcId="{D4B03B89-E22B-471D-B9A1-398EB79449CA}" destId="{7C22AE01-10CD-4FAF-ADDE-EB1052D51C81}" srcOrd="1" destOrd="0" presId="urn:microsoft.com/office/officeart/2005/8/layout/vList5"/>
    <dgm:cxn modelId="{77A29051-97A8-4B33-9668-555BC9AFAD03}" type="presParOf" srcId="{A80210A4-8AE5-49DB-8F22-1E6B7B6D69EC}" destId="{CA457724-78DB-4342-A53A-4FB0DF3A941C}" srcOrd="3" destOrd="0" presId="urn:microsoft.com/office/officeart/2005/8/layout/vList5"/>
    <dgm:cxn modelId="{2CF4CC3E-A437-47A1-BE2B-E13574481BF1}" type="presParOf" srcId="{A80210A4-8AE5-49DB-8F22-1E6B7B6D69EC}" destId="{BA1C9495-0A23-4BC1-88AC-33AE5A58A7F5}" srcOrd="4" destOrd="0" presId="urn:microsoft.com/office/officeart/2005/8/layout/vList5"/>
    <dgm:cxn modelId="{E10FB888-F4D6-47F0-9E6C-B35B4DB6A008}" type="presParOf" srcId="{BA1C9495-0A23-4BC1-88AC-33AE5A58A7F5}" destId="{BEA7C033-DC77-43B0-A509-C5459B57C46B}" srcOrd="0" destOrd="0" presId="urn:microsoft.com/office/officeart/2005/8/layout/vList5"/>
    <dgm:cxn modelId="{543AE407-7D54-4DA6-8823-F374E8670262}" type="presParOf" srcId="{BA1C9495-0A23-4BC1-88AC-33AE5A58A7F5}" destId="{E155C125-3B55-4301-AD6C-24702616286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3B1413-AFBC-429F-975A-FCE243EA25EF}">
      <dsp:nvSpPr>
        <dsp:cNvPr id="0" name=""/>
        <dsp:cNvSpPr/>
      </dsp:nvSpPr>
      <dsp:spPr>
        <a:xfrm rot="5400000">
          <a:off x="4887472" y="-1998967"/>
          <a:ext cx="1449892" cy="5583114"/>
        </a:xfrm>
        <a:prstGeom prst="round2SameRect">
          <a:avLst/>
        </a:prstGeom>
        <a:solidFill>
          <a:schemeClr val="accent1">
            <a:alpha val="90000"/>
            <a:tint val="40000"/>
            <a:hueOff val="0"/>
            <a:satOff val="0"/>
            <a:lumOff val="0"/>
            <a:alphaOff val="0"/>
          </a:schemeClr>
        </a:solidFill>
        <a:ln w="11429" cap="flat" cmpd="sng" algn="ctr">
          <a:solidFill>
            <a:schemeClr val="accent1">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GB" sz="1300" kern="1200" dirty="0"/>
            <a:t>This session should take place once the student has undertaken some preliminary research.</a:t>
          </a:r>
        </a:p>
        <a:p>
          <a:pPr marL="114300" lvl="1" indent="-114300" algn="l" defTabSz="577850">
            <a:lnSpc>
              <a:spcPct val="90000"/>
            </a:lnSpc>
            <a:spcBef>
              <a:spcPct val="0"/>
            </a:spcBef>
            <a:spcAft>
              <a:spcPct val="15000"/>
            </a:spcAft>
            <a:buChar char="•"/>
          </a:pPr>
          <a:r>
            <a:rPr lang="en-GB" sz="1300" kern="1200" dirty="0"/>
            <a:t>By the end of this session students should begin to formulate a working research question.</a:t>
          </a:r>
        </a:p>
      </dsp:txBody>
      <dsp:txXfrm rot="-5400000">
        <a:off x="2820861" y="138422"/>
        <a:ext cx="5512336" cy="1308336"/>
      </dsp:txXfrm>
    </dsp:sp>
    <dsp:sp modelId="{2199093C-C848-4C73-A6DA-C0908347BA50}">
      <dsp:nvSpPr>
        <dsp:cNvPr id="0" name=""/>
        <dsp:cNvSpPr/>
      </dsp:nvSpPr>
      <dsp:spPr>
        <a:xfrm>
          <a:off x="288863" y="15"/>
          <a:ext cx="2531998" cy="1585149"/>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GB" sz="2000" kern="1200" dirty="0"/>
            <a:t>First reflection session</a:t>
          </a:r>
        </a:p>
      </dsp:txBody>
      <dsp:txXfrm>
        <a:off x="366244" y="77396"/>
        <a:ext cx="2377236" cy="1430387"/>
      </dsp:txXfrm>
    </dsp:sp>
    <dsp:sp modelId="{7C22AE01-10CD-4FAF-ADDE-EB1052D51C81}">
      <dsp:nvSpPr>
        <dsp:cNvPr id="0" name=""/>
        <dsp:cNvSpPr/>
      </dsp:nvSpPr>
      <dsp:spPr>
        <a:xfrm rot="5400000">
          <a:off x="4856695" y="-348881"/>
          <a:ext cx="1449892" cy="5583114"/>
        </a:xfrm>
        <a:prstGeom prst="round2SameRect">
          <a:avLst/>
        </a:prstGeom>
        <a:solidFill>
          <a:schemeClr val="accent1">
            <a:alpha val="90000"/>
            <a:tint val="40000"/>
            <a:hueOff val="0"/>
            <a:satOff val="0"/>
            <a:lumOff val="0"/>
            <a:alphaOff val="0"/>
          </a:schemeClr>
        </a:solidFill>
        <a:ln w="11429" cap="flat" cmpd="sng" algn="ctr">
          <a:solidFill>
            <a:schemeClr val="accent1">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GB" sz="1300" kern="1200" dirty="0"/>
            <a:t>This session should take place once the student has undertaken a significant amount of their research and have begun to formulate an argument in response to their research question.</a:t>
          </a:r>
        </a:p>
        <a:p>
          <a:pPr marL="114300" lvl="1" indent="-114300" algn="l" defTabSz="577850">
            <a:lnSpc>
              <a:spcPct val="90000"/>
            </a:lnSpc>
            <a:spcBef>
              <a:spcPct val="0"/>
            </a:spcBef>
            <a:spcAft>
              <a:spcPct val="15000"/>
            </a:spcAft>
            <a:buChar char="•"/>
          </a:pPr>
          <a:r>
            <a:rPr lang="en-GB" sz="1300" kern="1200" dirty="0"/>
            <a:t>By the end of this session both the student and supervisor should feel confident that there is a clear and refined RQ; a viable argument; sufficient sources; and a clear understanding of the writing process.</a:t>
          </a:r>
        </a:p>
      </dsp:txBody>
      <dsp:txXfrm rot="-5400000">
        <a:off x="2790084" y="1788508"/>
        <a:ext cx="5512336" cy="1308336"/>
      </dsp:txXfrm>
    </dsp:sp>
    <dsp:sp modelId="{EF3C30A2-618F-4870-B8B6-63E4A84BF36E}">
      <dsp:nvSpPr>
        <dsp:cNvPr id="0" name=""/>
        <dsp:cNvSpPr/>
      </dsp:nvSpPr>
      <dsp:spPr>
        <a:xfrm>
          <a:off x="288863" y="1675782"/>
          <a:ext cx="2501221" cy="1533786"/>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GB" sz="2000" kern="1200" dirty="0"/>
            <a:t>Interim reflection session</a:t>
          </a:r>
        </a:p>
      </dsp:txBody>
      <dsp:txXfrm>
        <a:off x="363736" y="1750655"/>
        <a:ext cx="2351475" cy="1384040"/>
      </dsp:txXfrm>
    </dsp:sp>
    <dsp:sp modelId="{E155C125-3B55-4301-AD6C-247026162860}">
      <dsp:nvSpPr>
        <dsp:cNvPr id="0" name=""/>
        <dsp:cNvSpPr/>
      </dsp:nvSpPr>
      <dsp:spPr>
        <a:xfrm rot="5400000">
          <a:off x="4918249" y="1414813"/>
          <a:ext cx="1449892" cy="5583114"/>
        </a:xfrm>
        <a:prstGeom prst="round2SameRect">
          <a:avLst/>
        </a:prstGeom>
        <a:solidFill>
          <a:schemeClr val="accent1">
            <a:alpha val="90000"/>
            <a:tint val="40000"/>
            <a:hueOff val="0"/>
            <a:satOff val="0"/>
            <a:lumOff val="0"/>
            <a:alphaOff val="0"/>
          </a:schemeClr>
        </a:solidFill>
        <a:ln w="11429" cap="flat" cmpd="sng" algn="ctr">
          <a:solidFill>
            <a:schemeClr val="accent1">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GB" sz="1300" kern="1200" dirty="0"/>
            <a:t>This session should take place once the final version of the EE has been submitted.</a:t>
          </a:r>
        </a:p>
        <a:p>
          <a:pPr marL="114300" lvl="1" indent="-114300" algn="l" defTabSz="577850">
            <a:lnSpc>
              <a:spcPct val="90000"/>
            </a:lnSpc>
            <a:spcBef>
              <a:spcPct val="0"/>
            </a:spcBef>
            <a:spcAft>
              <a:spcPct val="15000"/>
            </a:spcAft>
            <a:buChar char="•"/>
          </a:pPr>
          <a:r>
            <a:rPr lang="en-GB" sz="1300" kern="1200" dirty="0"/>
            <a:t>It is a celebration of the completion of the essay and a reflection on what the student has learned from the process.</a:t>
          </a:r>
        </a:p>
      </dsp:txBody>
      <dsp:txXfrm rot="-5400000">
        <a:off x="2851638" y="3552202"/>
        <a:ext cx="5512336" cy="1308336"/>
      </dsp:txXfrm>
    </dsp:sp>
    <dsp:sp modelId="{BEA7C033-DC77-43B0-A509-C5459B57C46B}">
      <dsp:nvSpPr>
        <dsp:cNvPr id="0" name=""/>
        <dsp:cNvSpPr/>
      </dsp:nvSpPr>
      <dsp:spPr>
        <a:xfrm>
          <a:off x="288863" y="3300187"/>
          <a:ext cx="2562775" cy="1812365"/>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GB" sz="2000" kern="1200" dirty="0"/>
            <a:t>Final reflection session </a:t>
          </a:r>
        </a:p>
        <a:p>
          <a:pPr marL="0" lvl="0" indent="0" algn="ctr" defTabSz="889000">
            <a:lnSpc>
              <a:spcPct val="90000"/>
            </a:lnSpc>
            <a:spcBef>
              <a:spcPct val="0"/>
            </a:spcBef>
            <a:spcAft>
              <a:spcPct val="35000"/>
            </a:spcAft>
            <a:buNone/>
          </a:pPr>
          <a:r>
            <a:rPr lang="en-GB" sz="2000" kern="1200" dirty="0"/>
            <a:t>(Viva Voce)</a:t>
          </a:r>
        </a:p>
      </dsp:txBody>
      <dsp:txXfrm>
        <a:off x="377335" y="3388659"/>
        <a:ext cx="2385831" cy="163542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104134-5054-46A1-9451-5F5FDFE341C6}" type="datetimeFigureOut">
              <a:rPr lang="en-AU" smtClean="0"/>
              <a:t>12/03/2024</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A41DCD-73DC-49E1-8465-4D09A0970AD2}" type="slidenum">
              <a:rPr lang="en-AU" smtClean="0"/>
              <a:t>‹#›</a:t>
            </a:fld>
            <a:endParaRPr lang="en-AU"/>
          </a:p>
        </p:txBody>
      </p:sp>
    </p:spTree>
    <p:extLst>
      <p:ext uri="{BB962C8B-B14F-4D97-AF65-F5344CB8AC3E}">
        <p14:creationId xmlns:p14="http://schemas.microsoft.com/office/powerpoint/2010/main" val="58746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Students on track with clear RQ, research complete, method confirmed, writing under way</a:t>
            </a:r>
          </a:p>
        </p:txBody>
      </p:sp>
      <p:sp>
        <p:nvSpPr>
          <p:cNvPr id="4" name="Slide Number Placeholder 3"/>
          <p:cNvSpPr>
            <a:spLocks noGrp="1"/>
          </p:cNvSpPr>
          <p:nvPr>
            <p:ph type="sldNum" sz="quarter" idx="5"/>
          </p:nvPr>
        </p:nvSpPr>
        <p:spPr/>
        <p:txBody>
          <a:bodyPr/>
          <a:lstStyle/>
          <a:p>
            <a:fld id="{74A41DCD-73DC-49E1-8465-4D09A0970AD2}" type="slidenum">
              <a:rPr lang="en-AU" smtClean="0"/>
              <a:t>2</a:t>
            </a:fld>
            <a:endParaRPr lang="en-AU"/>
          </a:p>
        </p:txBody>
      </p:sp>
    </p:spTree>
    <p:extLst>
      <p:ext uri="{BB962C8B-B14F-4D97-AF65-F5344CB8AC3E}">
        <p14:creationId xmlns:p14="http://schemas.microsoft.com/office/powerpoint/2010/main" val="2456359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B: the what of research</a:t>
            </a:r>
          </a:p>
          <a:p>
            <a:r>
              <a:rPr lang="en-AU" dirty="0"/>
              <a:t>C: demonstrated understanding and implications of research</a:t>
            </a:r>
          </a:p>
        </p:txBody>
      </p:sp>
      <p:sp>
        <p:nvSpPr>
          <p:cNvPr id="4" name="Slide Number Placeholder 3"/>
          <p:cNvSpPr>
            <a:spLocks noGrp="1"/>
          </p:cNvSpPr>
          <p:nvPr>
            <p:ph type="sldNum" sz="quarter" idx="5"/>
          </p:nvPr>
        </p:nvSpPr>
        <p:spPr/>
        <p:txBody>
          <a:bodyPr/>
          <a:lstStyle/>
          <a:p>
            <a:fld id="{74A41DCD-73DC-49E1-8465-4D09A0970AD2}" type="slidenum">
              <a:rPr lang="en-AU" smtClean="0"/>
              <a:t>3</a:t>
            </a:fld>
            <a:endParaRPr lang="en-AU"/>
          </a:p>
        </p:txBody>
      </p:sp>
    </p:spTree>
    <p:extLst>
      <p:ext uri="{BB962C8B-B14F-4D97-AF65-F5344CB8AC3E}">
        <p14:creationId xmlns:p14="http://schemas.microsoft.com/office/powerpoint/2010/main" val="4191525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Worthiness of RQ (and method)</a:t>
            </a:r>
          </a:p>
        </p:txBody>
      </p:sp>
      <p:sp>
        <p:nvSpPr>
          <p:cNvPr id="4" name="Slide Number Placeholder 3"/>
          <p:cNvSpPr>
            <a:spLocks noGrp="1"/>
          </p:cNvSpPr>
          <p:nvPr>
            <p:ph type="sldNum" sz="quarter" idx="5"/>
          </p:nvPr>
        </p:nvSpPr>
        <p:spPr/>
        <p:txBody>
          <a:bodyPr/>
          <a:lstStyle/>
          <a:p>
            <a:fld id="{74A41DCD-73DC-49E1-8465-4D09A0970AD2}" type="slidenum">
              <a:rPr lang="en-AU" smtClean="0"/>
              <a:t>5</a:t>
            </a:fld>
            <a:endParaRPr lang="en-AU"/>
          </a:p>
        </p:txBody>
      </p:sp>
    </p:spTree>
    <p:extLst>
      <p:ext uri="{BB962C8B-B14F-4D97-AF65-F5344CB8AC3E}">
        <p14:creationId xmlns:p14="http://schemas.microsoft.com/office/powerpoint/2010/main" val="1111162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5C85FA0F-9D7C-48AE-A29F-A7F28BC9652B}" type="datetimeFigureOut">
              <a:rPr lang="en-AU" smtClean="0"/>
              <a:t>12/03/2024</a:t>
            </a:fld>
            <a:endParaRPr lang="en-AU" dirty="0"/>
          </a:p>
        </p:txBody>
      </p:sp>
      <p:sp>
        <p:nvSpPr>
          <p:cNvPr id="17" name="Footer Placeholder 16"/>
          <p:cNvSpPr>
            <a:spLocks noGrp="1"/>
          </p:cNvSpPr>
          <p:nvPr>
            <p:ph type="ftr" sz="quarter" idx="11"/>
          </p:nvPr>
        </p:nvSpPr>
        <p:spPr/>
        <p:txBody>
          <a:bodyPr/>
          <a:lstStyle/>
          <a:p>
            <a:endParaRPr lang="en-AU"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CD84F50-2DB5-4542-8A10-A5A33BD320FD}" type="slidenum">
              <a:rPr lang="en-AU" smtClean="0"/>
              <a:t>‹#›</a:t>
            </a:fld>
            <a:endParaRPr lang="en-AU"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C85FA0F-9D7C-48AE-A29F-A7F28BC9652B}" type="datetimeFigureOut">
              <a:rPr lang="en-AU" smtClean="0"/>
              <a:t>12/03/2024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FCD84F50-2DB5-4542-8A10-A5A33BD320FD}" type="slidenum">
              <a:rPr lang="en-AU" smtClean="0"/>
              <a:t>‹#›</a:t>
            </a:fld>
            <a:endParaRPr lang="en-AU"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FCD84F50-2DB5-4542-8A10-A5A33BD320FD}" type="slidenum">
              <a:rPr lang="en-AU" smtClean="0"/>
              <a:t>‹#›</a:t>
            </a:fld>
            <a:endParaRPr lang="en-AU"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C85FA0F-9D7C-48AE-A29F-A7F28BC9652B}" type="datetimeFigureOut">
              <a:rPr lang="en-AU" smtClean="0"/>
              <a:t>12/03/2024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2" name="Rectangle 11"/>
          <p:cNvSpPr>
            <a:spLocks noChangeArrowheads="1"/>
          </p:cNvSpPr>
          <p:nvPr/>
        </p:nvSpPr>
        <p:spPr bwMode="auto">
          <a:xfrm>
            <a:off x="146304" y="639166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200" b="1" cap="all" spc="188" baseline="0">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5C85FA0F-9D7C-48AE-A29F-A7F28BC9652B}" type="datetimeFigureOut">
              <a:rPr lang="en-AU" smtClean="0"/>
              <a:t>12/03/2024</a:t>
            </a:fld>
            <a:endParaRPr lang="en-AU" dirty="0"/>
          </a:p>
        </p:txBody>
      </p:sp>
      <p:sp>
        <p:nvSpPr>
          <p:cNvPr id="17" name="Footer Placeholder 16"/>
          <p:cNvSpPr>
            <a:spLocks noGrp="1"/>
          </p:cNvSpPr>
          <p:nvPr>
            <p:ph type="ftr" sz="quarter" idx="11"/>
          </p:nvPr>
        </p:nvSpPr>
        <p:spPr/>
        <p:txBody>
          <a:bodyPr/>
          <a:lstStyle/>
          <a:p>
            <a:endParaRPr lang="en-AU"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68580" tIns="34290" rIns="68580" bIns="34290" anchor="ctr" compatLnSpc="1"/>
          <a:lstStyle/>
          <a:p>
            <a:endParaRPr kumimoji="0" lang="en-US" sz="1350"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9" name="Slide Number Placeholder 28"/>
          <p:cNvSpPr>
            <a:spLocks noGrp="1"/>
          </p:cNvSpPr>
          <p:nvPr>
            <p:ph type="sldNum" sz="quarter" idx="12"/>
          </p:nvPr>
        </p:nvSpPr>
        <p:spPr>
          <a:xfrm>
            <a:off x="4343400" y="2199454"/>
            <a:ext cx="457200" cy="441325"/>
          </a:xfrm>
        </p:spPr>
        <p:txBody>
          <a:bodyPr/>
          <a:lstStyle>
            <a:lvl1pPr>
              <a:defRPr>
                <a:solidFill>
                  <a:schemeClr val="accent3">
                    <a:shade val="75000"/>
                  </a:schemeClr>
                </a:solidFill>
              </a:defRPr>
            </a:lvl1pPr>
          </a:lstStyle>
          <a:p>
            <a:fld id="{FCD84F50-2DB5-4542-8A10-A5A33BD320FD}" type="slidenum">
              <a:rPr lang="en-AU" smtClean="0"/>
              <a:t>‹#›</a:t>
            </a:fld>
            <a:endParaRPr lang="en-AU" dirty="0"/>
          </a:p>
        </p:txBody>
      </p:sp>
      <p:sp>
        <p:nvSpPr>
          <p:cNvPr id="8" name="Title 7"/>
          <p:cNvSpPr>
            <a:spLocks noGrp="1"/>
          </p:cNvSpPr>
          <p:nvPr>
            <p:ph type="ctrTitle"/>
          </p:nvPr>
        </p:nvSpPr>
        <p:spPr>
          <a:xfrm>
            <a:off x="685800" y="381000"/>
            <a:ext cx="7772400" cy="1752600"/>
          </a:xfrm>
        </p:spPr>
        <p:txBody>
          <a:bodyPr anchor="b"/>
          <a:lstStyle>
            <a:lvl1pPr>
              <a:defRPr sz="3150">
                <a:solidFill>
                  <a:schemeClr val="accent1"/>
                </a:solidFill>
              </a:defRPr>
            </a:lvl1pPr>
          </a:lstStyle>
          <a:p>
            <a:r>
              <a:rPr kumimoji="0" lang="en-US"/>
              <a:t>Click to edit Master title style</a:t>
            </a:r>
          </a:p>
        </p:txBody>
      </p:sp>
    </p:spTree>
    <p:extLst>
      <p:ext uri="{BB962C8B-B14F-4D97-AF65-F5344CB8AC3E}">
        <p14:creationId xmlns:p14="http://schemas.microsoft.com/office/powerpoint/2010/main" val="976434298"/>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5C85FA0F-9D7C-48AE-A29F-A7F28BC9652B}" type="datetimeFigureOut">
              <a:rPr lang="en-AU" smtClean="0"/>
              <a:t>12/03/2024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a:xfrm>
            <a:off x="4361688" y="1026376"/>
            <a:ext cx="457200" cy="441325"/>
          </a:xfrm>
        </p:spPr>
        <p:txBody>
          <a:bodyPr/>
          <a:lstStyle/>
          <a:p>
            <a:fld id="{FCD84F50-2DB5-4542-8A10-A5A33BD320FD}" type="slidenum">
              <a:rPr lang="en-AU" smtClean="0"/>
              <a:t>‹#›</a:t>
            </a:fld>
            <a:endParaRPr lang="en-AU"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061027337"/>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200" b="1" cap="all" spc="188" baseline="0">
                <a:solidFill>
                  <a:schemeClr val="tx2"/>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6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5" name="Footer Placeholder 4"/>
          <p:cNvSpPr>
            <a:spLocks noGrp="1"/>
          </p:cNvSpPr>
          <p:nvPr>
            <p:ph type="ftr" sz="quarter" idx="11"/>
          </p:nvPr>
        </p:nvSpPr>
        <p:spPr/>
        <p:txBody>
          <a:bodyPr/>
          <a:lstStyle/>
          <a:p>
            <a:endParaRPr lang="en-AU" dirty="0"/>
          </a:p>
        </p:txBody>
      </p:sp>
      <p:sp>
        <p:nvSpPr>
          <p:cNvPr id="4" name="Date Placeholder 3"/>
          <p:cNvSpPr>
            <a:spLocks noGrp="1"/>
          </p:cNvSpPr>
          <p:nvPr>
            <p:ph type="dt" sz="half" idx="10"/>
          </p:nvPr>
        </p:nvSpPr>
        <p:spPr/>
        <p:txBody>
          <a:bodyPr/>
          <a:lstStyle/>
          <a:p>
            <a:fld id="{5C85FA0F-9D7C-48AE-A29F-A7F28BC9652B}" type="datetimeFigureOut">
              <a:rPr lang="en-AU" smtClean="0"/>
              <a:t>12/03/2024</a:t>
            </a:fld>
            <a:endParaRPr lang="en-AU"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68580" tIns="34290" rIns="68580" bIns="34290" anchor="ctr" compatLnSpc="1"/>
          <a:lstStyle/>
          <a:p>
            <a:endParaRPr kumimoji="0" lang="en-US" sz="1350"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6" name="Slide Number Placeholder 5"/>
          <p:cNvSpPr>
            <a:spLocks noGrp="1"/>
          </p:cNvSpPr>
          <p:nvPr>
            <p:ph type="sldNum" sz="quarter" idx="12"/>
          </p:nvPr>
        </p:nvSpPr>
        <p:spPr>
          <a:xfrm>
            <a:off x="4343400" y="2199454"/>
            <a:ext cx="457200" cy="441325"/>
          </a:xfrm>
        </p:spPr>
        <p:txBody>
          <a:bodyPr/>
          <a:lstStyle>
            <a:lvl1pPr>
              <a:defRPr>
                <a:solidFill>
                  <a:schemeClr val="accent3">
                    <a:shade val="75000"/>
                  </a:schemeClr>
                </a:solidFill>
              </a:defRPr>
            </a:lvl1pPr>
          </a:lstStyle>
          <a:p>
            <a:fld id="{FCD84F50-2DB5-4542-8A10-A5A33BD320FD}" type="slidenum">
              <a:rPr lang="en-AU" smtClean="0"/>
              <a:t>‹#›</a:t>
            </a:fld>
            <a:endParaRPr lang="en-AU" dirty="0"/>
          </a:p>
        </p:txBody>
      </p:sp>
      <p:sp>
        <p:nvSpPr>
          <p:cNvPr id="2" name="Title 1"/>
          <p:cNvSpPr>
            <a:spLocks noGrp="1"/>
          </p:cNvSpPr>
          <p:nvPr>
            <p:ph type="title"/>
          </p:nvPr>
        </p:nvSpPr>
        <p:spPr>
          <a:xfrm>
            <a:off x="722313" y="533400"/>
            <a:ext cx="7772400" cy="1524000"/>
          </a:xfrm>
        </p:spPr>
        <p:txBody>
          <a:bodyPr anchor="b"/>
          <a:lstStyle>
            <a:lvl1pPr algn="ctr">
              <a:buNone/>
              <a:defRPr sz="3150" b="0" cap="none" baseline="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2585288435"/>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5C85FA0F-9D7C-48AE-A29F-A7F28BC9652B}" type="datetimeFigureOut">
              <a:rPr lang="en-AU" smtClean="0"/>
              <a:t>12/03/2024</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FCD84F50-2DB5-4542-8A10-A5A33BD320FD}" type="slidenum">
              <a:rPr lang="en-AU" smtClean="0"/>
              <a:t>‹#›</a:t>
            </a:fld>
            <a:endParaRPr lang="en-AU" dirty="0"/>
          </a:p>
        </p:txBody>
      </p:sp>
      <p:sp>
        <p:nvSpPr>
          <p:cNvPr id="8" name="Straight Connector 7"/>
          <p:cNvSpPr>
            <a:spLocks noChangeShapeType="1"/>
          </p:cNvSpPr>
          <p:nvPr/>
        </p:nvSpPr>
        <p:spPr bwMode="auto">
          <a:xfrm flipV="1">
            <a:off x="4563082" y="1575654"/>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68580" tIns="34290" rIns="68580" bIns="34290" anchor="ctr" compatLnSpc="1"/>
          <a:lstStyle/>
          <a:p>
            <a:endParaRPr kumimoji="0" lang="en-US" sz="1350" dirty="0"/>
          </a:p>
        </p:txBody>
      </p:sp>
      <p:sp>
        <p:nvSpPr>
          <p:cNvPr id="10" name="Content Placeholder 9"/>
          <p:cNvSpPr>
            <a:spLocks noGrp="1"/>
          </p:cNvSpPr>
          <p:nvPr>
            <p:ph sz="half" idx="1"/>
          </p:nvPr>
        </p:nvSpPr>
        <p:spPr>
          <a:xfrm>
            <a:off x="301752" y="1371600"/>
            <a:ext cx="4038600" cy="4681728"/>
          </a:xfrm>
        </p:spPr>
        <p:txBody>
          <a:bodyPr/>
          <a:lstStyle>
            <a:lvl1pPr>
              <a:defRPr sz="1875"/>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1875"/>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821114310"/>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68580" tIns="34290" rIns="68580" bIns="34290" anchor="ctr" compatLnSpc="1"/>
          <a:lstStyle/>
          <a:p>
            <a:endParaRPr kumimoji="0" lang="en-US" sz="1350"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1650" b="1" dirty="0" smtClean="0">
                <a:solidFill>
                  <a:srgbClr val="FFFFFF"/>
                </a:solidFill>
              </a:defRPr>
            </a:lvl1pPr>
            <a:lvl2pPr>
              <a:buNone/>
              <a:defRPr sz="1500" b="1"/>
            </a:lvl2pPr>
            <a:lvl3pPr>
              <a:buNone/>
              <a:defRPr sz="1350" b="1"/>
            </a:lvl3pPr>
            <a:lvl4pPr>
              <a:buNone/>
              <a:defRPr sz="1200" b="1"/>
            </a:lvl4pPr>
            <a:lvl5pPr>
              <a:buNone/>
              <a:defRPr sz="12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2"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1650" b="1"/>
            </a:lvl1pPr>
            <a:lvl2pPr>
              <a:buNone/>
              <a:defRPr sz="1500" b="1"/>
            </a:lvl2pPr>
            <a:lvl3pPr>
              <a:buNone/>
              <a:defRPr sz="1350" b="1"/>
            </a:lvl3pPr>
            <a:lvl4pPr>
              <a:buNone/>
              <a:defRPr sz="1200" b="1"/>
            </a:lvl4pPr>
            <a:lvl5pPr>
              <a:buNone/>
              <a:defRPr sz="12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5C85FA0F-9D7C-48AE-A29F-A7F28BC9652B}" type="datetimeFigureOut">
              <a:rPr lang="en-AU" smtClean="0"/>
              <a:t>12/03/2024</a:t>
            </a:fld>
            <a:endParaRPr lang="en-AU" dirty="0"/>
          </a:p>
        </p:txBody>
      </p:sp>
      <p:sp>
        <p:nvSpPr>
          <p:cNvPr id="8" name="Footer Placeholder 7"/>
          <p:cNvSpPr>
            <a:spLocks noGrp="1"/>
          </p:cNvSpPr>
          <p:nvPr>
            <p:ph type="ftr" sz="quarter" idx="11"/>
          </p:nvPr>
        </p:nvSpPr>
        <p:spPr>
          <a:xfrm>
            <a:off x="304800" y="6409944"/>
            <a:ext cx="3581400" cy="365760"/>
          </a:xfrm>
        </p:spPr>
        <p:txBody>
          <a:bodyPr/>
          <a:lstStyle/>
          <a:p>
            <a:endParaRPr lang="en-AU"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68580" tIns="34290" rIns="68580" bIns="34290" anchor="ctr" compatLnSpc="1"/>
          <a:lstStyle/>
          <a:p>
            <a:endParaRPr kumimoji="0" lang="en-US" sz="1350"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9" name="Slide Number Placeholder 8"/>
          <p:cNvSpPr>
            <a:spLocks noGrp="1"/>
          </p:cNvSpPr>
          <p:nvPr>
            <p:ph type="sldNum" sz="quarter" idx="12"/>
          </p:nvPr>
        </p:nvSpPr>
        <p:spPr>
          <a:xfrm>
            <a:off x="4343400" y="1042420"/>
            <a:ext cx="457200" cy="441325"/>
          </a:xfrm>
        </p:spPr>
        <p:txBody>
          <a:bodyPr/>
          <a:lstStyle>
            <a:lvl1pPr algn="ctr">
              <a:defRPr/>
            </a:lvl1pPr>
          </a:lstStyle>
          <a:p>
            <a:fld id="{FCD84F50-2DB5-4542-8A10-A5A33BD320FD}" type="slidenum">
              <a:rPr lang="en-AU" smtClean="0"/>
              <a:t>‹#›</a:t>
            </a:fld>
            <a:endParaRPr lang="en-AU"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1925752008"/>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C85FA0F-9D7C-48AE-A29F-A7F28BC9652B}" type="datetimeFigureOut">
              <a:rPr lang="en-AU" smtClean="0"/>
              <a:t>12/03/2024</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a:xfrm>
            <a:off x="4343400" y="1036024"/>
            <a:ext cx="457200" cy="441325"/>
          </a:xfrm>
        </p:spPr>
        <p:txBody>
          <a:bodyPr/>
          <a:lstStyle/>
          <a:p>
            <a:fld id="{FCD84F50-2DB5-4542-8A10-A5A33BD320FD}" type="slidenum">
              <a:rPr lang="en-AU" smtClean="0"/>
              <a:t>‹#›</a:t>
            </a:fld>
            <a:endParaRPr lang="en-AU" dirty="0"/>
          </a:p>
        </p:txBody>
      </p:sp>
    </p:spTree>
    <p:extLst>
      <p:ext uri="{BB962C8B-B14F-4D97-AF65-F5344CB8AC3E}">
        <p14:creationId xmlns:p14="http://schemas.microsoft.com/office/powerpoint/2010/main" val="21655559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5" name="Rectangle 4"/>
          <p:cNvSpPr>
            <a:spLocks noChangeArrowheads="1"/>
          </p:cNvSpPr>
          <p:nvPr/>
        </p:nvSpPr>
        <p:spPr bwMode="auto">
          <a:xfrm>
            <a:off x="146304" y="639166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2" name="Date Placeholder 1"/>
          <p:cNvSpPr>
            <a:spLocks noGrp="1"/>
          </p:cNvSpPr>
          <p:nvPr>
            <p:ph type="dt" sz="half" idx="10"/>
          </p:nvPr>
        </p:nvSpPr>
        <p:spPr/>
        <p:txBody>
          <a:bodyPr/>
          <a:lstStyle/>
          <a:p>
            <a:fld id="{5C85FA0F-9D7C-48AE-A29F-A7F28BC9652B}" type="datetimeFigureOut">
              <a:rPr lang="en-AU" smtClean="0"/>
              <a:t>12/03/2024</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CD84F50-2DB5-4542-8A10-A5A33BD320FD}" type="slidenum">
              <a:rPr lang="en-AU" smtClean="0"/>
              <a:t>‹#›</a:t>
            </a:fld>
            <a:endParaRPr lang="en-AU" dirty="0"/>
          </a:p>
        </p:txBody>
      </p:sp>
    </p:spTree>
    <p:extLst>
      <p:ext uri="{BB962C8B-B14F-4D97-AF65-F5344CB8AC3E}">
        <p14:creationId xmlns:p14="http://schemas.microsoft.com/office/powerpoint/2010/main" val="35492554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165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4"/>
            <a:ext cx="2362200" cy="4144963"/>
          </a:xfrm>
        </p:spPr>
        <p:txBody>
          <a:bodyPr/>
          <a:lstStyle>
            <a:lvl1pPr marL="0" indent="0">
              <a:spcAft>
                <a:spcPts val="750"/>
              </a:spcAft>
              <a:buNone/>
              <a:defRPr sz="1200">
                <a:solidFill>
                  <a:srgbClr val="FFFFFF"/>
                </a:solidFill>
              </a:defRPr>
            </a:lvl1pPr>
            <a:lvl2pPr>
              <a:buNone/>
              <a:defRPr sz="900"/>
            </a:lvl2pPr>
            <a:lvl3pPr>
              <a:buNone/>
              <a:defRPr sz="750"/>
            </a:lvl3pPr>
            <a:lvl4pPr>
              <a:buNone/>
              <a:defRPr sz="675"/>
            </a:lvl4pPr>
            <a:lvl5pPr>
              <a:buNone/>
              <a:defRPr sz="675"/>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68580" tIns="34290" rIns="68580" bIns="34290" anchor="ctr" compatLnSpc="1"/>
          <a:lstStyle/>
          <a:p>
            <a:endParaRPr kumimoji="0" lang="en-US" sz="1350"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7" name="Slide Number Placeholder 6"/>
          <p:cNvSpPr>
            <a:spLocks noGrp="1"/>
          </p:cNvSpPr>
          <p:nvPr>
            <p:ph type="sldNum" sz="quarter" idx="12"/>
          </p:nvPr>
        </p:nvSpPr>
        <p:spPr>
          <a:xfrm>
            <a:off x="1371600" y="312742"/>
            <a:ext cx="457200" cy="441325"/>
          </a:xfrm>
        </p:spPr>
        <p:txBody>
          <a:bodyPr/>
          <a:lstStyle>
            <a:lvl1pPr>
              <a:defRPr>
                <a:solidFill>
                  <a:schemeClr val="accent3">
                    <a:shade val="75000"/>
                  </a:schemeClr>
                </a:solidFill>
              </a:defRPr>
            </a:lvl1pPr>
          </a:lstStyle>
          <a:p>
            <a:fld id="{FCD84F50-2DB5-4542-8A10-A5A33BD320FD}" type="slidenum">
              <a:rPr lang="en-AU" smtClean="0"/>
              <a:t>‹#›</a:t>
            </a:fld>
            <a:endParaRPr lang="en-AU" dirty="0"/>
          </a:p>
        </p:txBody>
      </p:sp>
      <p:sp>
        <p:nvSpPr>
          <p:cNvPr id="21" name="Rectangle 20"/>
          <p:cNvSpPr>
            <a:spLocks noChangeArrowheads="1"/>
          </p:cNvSpPr>
          <p:nvPr/>
        </p:nvSpPr>
        <p:spPr bwMode="auto">
          <a:xfrm>
            <a:off x="149352" y="638838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5" name="Date Placeholder 4"/>
          <p:cNvSpPr>
            <a:spLocks noGrp="1"/>
          </p:cNvSpPr>
          <p:nvPr>
            <p:ph type="dt" sz="half" idx="10"/>
          </p:nvPr>
        </p:nvSpPr>
        <p:spPr/>
        <p:txBody>
          <a:bodyPr/>
          <a:lstStyle/>
          <a:p>
            <a:fld id="{5C85FA0F-9D7C-48AE-A29F-A7F28BC9652B}" type="datetimeFigureOut">
              <a:rPr lang="en-AU" smtClean="0"/>
              <a:t>12/03/2024</a:t>
            </a:fld>
            <a:endParaRPr lang="en-AU" dirty="0"/>
          </a:p>
        </p:txBody>
      </p:sp>
      <p:sp>
        <p:nvSpPr>
          <p:cNvPr id="6" name="Footer Placeholder 5"/>
          <p:cNvSpPr>
            <a:spLocks noGrp="1"/>
          </p:cNvSpPr>
          <p:nvPr>
            <p:ph type="ftr" sz="quarter" idx="11"/>
          </p:nvPr>
        </p:nvSpPr>
        <p:spPr>
          <a:xfrm>
            <a:off x="301752" y="6410848"/>
            <a:ext cx="3383280" cy="365760"/>
          </a:xfrm>
        </p:spPr>
        <p:txBody>
          <a:bodyPr/>
          <a:lstStyle/>
          <a:p>
            <a:endParaRPr lang="en-AU" dirty="0"/>
          </a:p>
        </p:txBody>
      </p:sp>
    </p:spTree>
    <p:extLst>
      <p:ext uri="{BB962C8B-B14F-4D97-AF65-F5344CB8AC3E}">
        <p14:creationId xmlns:p14="http://schemas.microsoft.com/office/powerpoint/2010/main" val="137928592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5C85FA0F-9D7C-48AE-A29F-A7F28BC9652B}" type="datetimeFigureOut">
              <a:rPr lang="en-AU" smtClean="0"/>
              <a:t>12/03/2024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a:xfrm>
            <a:off x="4361688" y="1026372"/>
            <a:ext cx="457200" cy="441325"/>
          </a:xfrm>
        </p:spPr>
        <p:txBody>
          <a:bodyPr/>
          <a:lstStyle/>
          <a:p>
            <a:fld id="{FCD84F50-2DB5-4542-8A10-A5A33BD320FD}" type="slidenum">
              <a:rPr lang="en-AU" smtClean="0"/>
              <a:t>‹#›</a:t>
            </a:fld>
            <a:endParaRPr lang="en-AU"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68580" tIns="34290" rIns="68580" bIns="34290" anchor="ctr" compatLnSpc="1"/>
          <a:lstStyle/>
          <a:p>
            <a:endParaRPr kumimoji="0" lang="en-US" sz="1350"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7" name="Slide Number Placeholder 6"/>
          <p:cNvSpPr>
            <a:spLocks noGrp="1"/>
          </p:cNvSpPr>
          <p:nvPr>
            <p:ph type="sldNum" sz="quarter" idx="12"/>
          </p:nvPr>
        </p:nvSpPr>
        <p:spPr>
          <a:xfrm>
            <a:off x="1371600" y="312742"/>
            <a:ext cx="457200" cy="441325"/>
          </a:xfrm>
        </p:spPr>
        <p:txBody>
          <a:bodyPr/>
          <a:lstStyle/>
          <a:p>
            <a:fld id="{FCD84F50-2DB5-4542-8A10-A5A33BD320FD}" type="slidenum">
              <a:rPr lang="en-AU" smtClean="0"/>
              <a:t>‹#›</a:t>
            </a:fld>
            <a:endParaRPr lang="en-AU"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18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2400"/>
            </a:lvl1pPr>
          </a:lstStyle>
          <a:p>
            <a:r>
              <a:rPr kumimoji="0" lang="en-US" dirty="0"/>
              <a:t>Click icon to add picture</a:t>
            </a:r>
          </a:p>
        </p:txBody>
      </p:sp>
      <p:sp>
        <p:nvSpPr>
          <p:cNvPr id="4" name="Text Placeholder 3"/>
          <p:cNvSpPr>
            <a:spLocks noGrp="1"/>
          </p:cNvSpPr>
          <p:nvPr>
            <p:ph type="body" sz="half" idx="2"/>
          </p:nvPr>
        </p:nvSpPr>
        <p:spPr>
          <a:xfrm>
            <a:off x="381000" y="990600"/>
            <a:ext cx="2438400" cy="5257800"/>
          </a:xfrm>
        </p:spPr>
        <p:txBody>
          <a:bodyPr/>
          <a:lstStyle>
            <a:lvl1pPr marL="0" indent="0">
              <a:spcAft>
                <a:spcPts val="750"/>
              </a:spcAft>
              <a:buFontTx/>
              <a:buNone/>
              <a:defRPr sz="1200">
                <a:solidFill>
                  <a:srgbClr val="FFFFFF"/>
                </a:solidFill>
              </a:defRPr>
            </a:lvl1pPr>
            <a:lvl2pPr>
              <a:defRPr sz="900"/>
            </a:lvl2pPr>
            <a:lvl3pPr>
              <a:defRPr sz="750"/>
            </a:lvl3pPr>
            <a:lvl4pPr>
              <a:defRPr sz="675"/>
            </a:lvl4pPr>
            <a:lvl5pPr>
              <a:defRPr sz="675"/>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5" name="Date Placeholder 4"/>
          <p:cNvSpPr>
            <a:spLocks noGrp="1"/>
          </p:cNvSpPr>
          <p:nvPr>
            <p:ph type="dt" sz="half" idx="10"/>
          </p:nvPr>
        </p:nvSpPr>
        <p:spPr>
          <a:xfrm>
            <a:off x="5788152" y="6404984"/>
            <a:ext cx="3044952" cy="365760"/>
          </a:xfrm>
        </p:spPr>
        <p:txBody>
          <a:bodyPr/>
          <a:lstStyle/>
          <a:p>
            <a:fld id="{5C85FA0F-9D7C-48AE-A29F-A7F28BC9652B}" type="datetimeFigureOut">
              <a:rPr lang="en-AU" smtClean="0"/>
              <a:t>12/03/2024</a:t>
            </a:fld>
            <a:endParaRPr lang="en-AU" dirty="0"/>
          </a:p>
        </p:txBody>
      </p:sp>
      <p:sp>
        <p:nvSpPr>
          <p:cNvPr id="6" name="Footer Placeholder 5"/>
          <p:cNvSpPr>
            <a:spLocks noGrp="1"/>
          </p:cNvSpPr>
          <p:nvPr>
            <p:ph type="ftr" sz="quarter" idx="11"/>
          </p:nvPr>
        </p:nvSpPr>
        <p:spPr>
          <a:xfrm>
            <a:off x="301752" y="6410848"/>
            <a:ext cx="3584448" cy="365760"/>
          </a:xfrm>
        </p:spPr>
        <p:txBody>
          <a:bodyPr/>
          <a:lstStyle/>
          <a:p>
            <a:endParaRPr lang="en-AU" dirty="0"/>
          </a:p>
        </p:txBody>
      </p:sp>
    </p:spTree>
    <p:extLst>
      <p:ext uri="{BB962C8B-B14F-4D97-AF65-F5344CB8AC3E}">
        <p14:creationId xmlns:p14="http://schemas.microsoft.com/office/powerpoint/2010/main" val="15848777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C85FA0F-9D7C-48AE-A29F-A7F28BC9652B}" type="datetimeFigureOut">
              <a:rPr lang="en-AU" smtClean="0"/>
              <a:t>12/03/2024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FCD84F50-2DB5-4542-8A10-A5A33BD320FD}" type="slidenum">
              <a:rPr lang="en-AU" smtClean="0"/>
              <a:t>‹#›</a:t>
            </a:fld>
            <a:endParaRPr lang="en-AU" dirty="0"/>
          </a:p>
        </p:txBody>
      </p:sp>
    </p:spTree>
    <p:extLst>
      <p:ext uri="{BB962C8B-B14F-4D97-AF65-F5344CB8AC3E}">
        <p14:creationId xmlns:p14="http://schemas.microsoft.com/office/powerpoint/2010/main" val="3330378361"/>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1" name="Rectangle 10"/>
          <p:cNvSpPr>
            <a:spLocks noChangeArrowheads="1"/>
          </p:cNvSpPr>
          <p:nvPr/>
        </p:nvSpPr>
        <p:spPr bwMode="auto">
          <a:xfrm>
            <a:off x="146304" y="639166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68580" tIns="34290" rIns="68580" bIns="34290" anchor="ctr" compatLnSpc="1"/>
          <a:lstStyle/>
          <a:p>
            <a:endParaRPr kumimoji="0" lang="en-US" sz="1350"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6" name="Slide Number Placeholder 5"/>
          <p:cNvSpPr>
            <a:spLocks noGrp="1"/>
          </p:cNvSpPr>
          <p:nvPr>
            <p:ph type="sldNum" sz="quarter" idx="12"/>
          </p:nvPr>
        </p:nvSpPr>
        <p:spPr>
          <a:xfrm>
            <a:off x="6915912" y="3009905"/>
            <a:ext cx="457200" cy="441325"/>
          </a:xfrm>
        </p:spPr>
        <p:txBody>
          <a:bodyPr/>
          <a:lstStyle/>
          <a:p>
            <a:fld id="{FCD84F50-2DB5-4542-8A10-A5A33BD320FD}" type="slidenum">
              <a:rPr lang="en-AU" smtClean="0"/>
              <a:t>‹#›</a:t>
            </a:fld>
            <a:endParaRPr lang="en-AU"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C85FA0F-9D7C-48AE-A29F-A7F28BC9652B}" type="datetimeFigureOut">
              <a:rPr lang="en-AU" smtClean="0"/>
              <a:t>12/03/2024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2" name="Vertical Title 1"/>
          <p:cNvSpPr>
            <a:spLocks noGrp="1"/>
          </p:cNvSpPr>
          <p:nvPr>
            <p:ph type="title" orient="vert"/>
          </p:nvPr>
        </p:nvSpPr>
        <p:spPr>
          <a:xfrm>
            <a:off x="7391400" y="304805"/>
            <a:ext cx="1447800" cy="5851525"/>
          </a:xfrm>
        </p:spPr>
        <p:txBody>
          <a:bodyPr vert="eaVert"/>
          <a:lstStyle/>
          <a:p>
            <a:r>
              <a:rPr kumimoji="0" lang="en-US"/>
              <a:t>Click to edit Master title style</a:t>
            </a:r>
          </a:p>
        </p:txBody>
      </p:sp>
    </p:spTree>
    <p:extLst>
      <p:ext uri="{BB962C8B-B14F-4D97-AF65-F5344CB8AC3E}">
        <p14:creationId xmlns:p14="http://schemas.microsoft.com/office/powerpoint/2010/main" val="2320924229"/>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2216">
                <a:latin typeface="Myriad Pro" pitchFamily="34" charset="0"/>
              </a:defRPr>
            </a:lvl1pPr>
          </a:lstStyle>
          <a:p>
            <a:r>
              <a:rPr lang="en-US"/>
              <a:t>Click to edit Master title style</a:t>
            </a:r>
            <a:endParaRPr lang="en-GB" dirty="0"/>
          </a:p>
        </p:txBody>
      </p:sp>
      <p:sp>
        <p:nvSpPr>
          <p:cNvPr id="7" name="Text Placeholder 6"/>
          <p:cNvSpPr>
            <a:spLocks noGrp="1"/>
          </p:cNvSpPr>
          <p:nvPr>
            <p:ph type="body" sz="quarter" idx="10"/>
          </p:nvPr>
        </p:nvSpPr>
        <p:spPr>
          <a:xfrm>
            <a:off x="592016" y="1309691"/>
            <a:ext cx="7989277" cy="4408487"/>
          </a:xfrm>
        </p:spPr>
        <p:txBody>
          <a:bodyPr/>
          <a:lstStyle>
            <a:lvl1pPr>
              <a:defRPr>
                <a:latin typeface="Myriad Pro" pitchFamily="34" charset="0"/>
              </a:defRPr>
            </a:lvl1pPr>
            <a:lvl2pPr>
              <a:defRPr>
                <a:latin typeface="Myriad Pro" pitchFamily="34" charset="0"/>
              </a:defRPr>
            </a:lvl2pPr>
            <a:lvl3pPr marL="501174" indent="245092">
              <a:defRPr sz="1247">
                <a:latin typeface="Myriad Pro" pitchFamily="34" charset="0"/>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255927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AU" dirty="0"/>
          </a:p>
        </p:txBody>
      </p:sp>
      <p:sp>
        <p:nvSpPr>
          <p:cNvPr id="4" name="Date Placeholder 3"/>
          <p:cNvSpPr>
            <a:spLocks noGrp="1"/>
          </p:cNvSpPr>
          <p:nvPr>
            <p:ph type="dt" sz="half" idx="10"/>
          </p:nvPr>
        </p:nvSpPr>
        <p:spPr/>
        <p:txBody>
          <a:bodyPr/>
          <a:lstStyle/>
          <a:p>
            <a:fld id="{5C85FA0F-9D7C-48AE-A29F-A7F28BC9652B}" type="datetimeFigureOut">
              <a:rPr lang="en-AU" smtClean="0"/>
              <a:t>12/03/2024</a:t>
            </a:fld>
            <a:endParaRPr lang="en-AU"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CD84F50-2DB5-4542-8A10-A5A33BD320FD}" type="slidenum">
              <a:rPr lang="en-AU" smtClean="0"/>
              <a:t>‹#›</a:t>
            </a:fld>
            <a:endParaRPr lang="en-AU"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5C85FA0F-9D7C-48AE-A29F-A7F28BC9652B}" type="datetimeFigureOut">
              <a:rPr lang="en-AU" smtClean="0"/>
              <a:t>12/03/2024</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FCD84F50-2DB5-4542-8A10-A5A33BD320FD}" type="slidenum">
              <a:rPr lang="en-AU" smtClean="0"/>
              <a:t>‹#›</a:t>
            </a:fld>
            <a:endParaRPr lang="en-AU"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5C85FA0F-9D7C-48AE-A29F-A7F28BC9652B}" type="datetimeFigureOut">
              <a:rPr lang="en-AU" smtClean="0"/>
              <a:t>12/03/2024</a:t>
            </a:fld>
            <a:endParaRPr lang="en-AU" dirty="0"/>
          </a:p>
        </p:txBody>
      </p:sp>
      <p:sp>
        <p:nvSpPr>
          <p:cNvPr id="8" name="Footer Placeholder 7"/>
          <p:cNvSpPr>
            <a:spLocks noGrp="1"/>
          </p:cNvSpPr>
          <p:nvPr>
            <p:ph type="ftr" sz="quarter" idx="11"/>
          </p:nvPr>
        </p:nvSpPr>
        <p:spPr>
          <a:xfrm>
            <a:off x="304800" y="6409944"/>
            <a:ext cx="3581400" cy="365760"/>
          </a:xfrm>
        </p:spPr>
        <p:txBody>
          <a:bodyPr/>
          <a:lstStyle/>
          <a:p>
            <a:endParaRPr lang="en-AU"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CD84F50-2DB5-4542-8A10-A5A33BD320FD}" type="slidenum">
              <a:rPr lang="en-AU" smtClean="0"/>
              <a:t>‹#›</a:t>
            </a:fld>
            <a:endParaRPr lang="en-AU"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C85FA0F-9D7C-48AE-A29F-A7F28BC9652B}" type="datetimeFigureOut">
              <a:rPr lang="en-AU" smtClean="0"/>
              <a:t>12/03/2024</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a:xfrm>
            <a:off x="4343400" y="1036020"/>
            <a:ext cx="457200" cy="441325"/>
          </a:xfrm>
        </p:spPr>
        <p:txBody>
          <a:bodyPr/>
          <a:lstStyle/>
          <a:p>
            <a:fld id="{FCD84F50-2DB5-4542-8A10-A5A33BD320FD}" type="slidenum">
              <a:rPr lang="en-AU" smtClean="0"/>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C85FA0F-9D7C-48AE-A29F-A7F28BC9652B}" type="datetimeFigureOut">
              <a:rPr lang="en-AU" smtClean="0"/>
              <a:t>12/03/2024</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CD84F50-2DB5-4542-8A10-A5A33BD320FD}" type="slidenum">
              <a:rPr lang="en-AU" smtClean="0"/>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CD84F50-2DB5-4542-8A10-A5A33BD320FD}" type="slidenum">
              <a:rPr lang="en-AU" smtClean="0"/>
              <a:t>‹#›</a:t>
            </a:fld>
            <a:endParaRPr lang="en-AU"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5C85FA0F-9D7C-48AE-A29F-A7F28BC9652B}" type="datetimeFigureOut">
              <a:rPr lang="en-AU" smtClean="0"/>
              <a:t>12/03/2024</a:t>
            </a:fld>
            <a:endParaRPr lang="en-AU" dirty="0"/>
          </a:p>
        </p:txBody>
      </p:sp>
      <p:sp>
        <p:nvSpPr>
          <p:cNvPr id="6" name="Footer Placeholder 5"/>
          <p:cNvSpPr>
            <a:spLocks noGrp="1"/>
          </p:cNvSpPr>
          <p:nvPr>
            <p:ph type="ftr" sz="quarter" idx="11"/>
          </p:nvPr>
        </p:nvSpPr>
        <p:spPr>
          <a:xfrm>
            <a:off x="301752" y="6410848"/>
            <a:ext cx="3383280" cy="365760"/>
          </a:xfrm>
        </p:spPr>
        <p:txBody>
          <a:bodyPr/>
          <a:lstStyle/>
          <a:p>
            <a:endParaRPr lang="en-AU"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FCD84F50-2DB5-4542-8A10-A5A33BD320FD}" type="slidenum">
              <a:rPr lang="en-AU" smtClean="0"/>
              <a:t>‹#›</a:t>
            </a:fld>
            <a:endParaRPr lang="en-AU"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5C85FA0F-9D7C-48AE-A29F-A7F28BC9652B}" type="datetimeFigureOut">
              <a:rPr lang="en-AU" smtClean="0"/>
              <a:t>12/03/2024</a:t>
            </a:fld>
            <a:endParaRPr lang="en-AU" dirty="0"/>
          </a:p>
        </p:txBody>
      </p:sp>
      <p:sp>
        <p:nvSpPr>
          <p:cNvPr id="6" name="Footer Placeholder 5"/>
          <p:cNvSpPr>
            <a:spLocks noGrp="1"/>
          </p:cNvSpPr>
          <p:nvPr>
            <p:ph type="ftr" sz="quarter" idx="11"/>
          </p:nvPr>
        </p:nvSpPr>
        <p:spPr>
          <a:xfrm>
            <a:off x="301752" y="6410848"/>
            <a:ext cx="3584448" cy="365760"/>
          </a:xfrm>
        </p:spPr>
        <p:txBody>
          <a:bodyPr/>
          <a:lstStyle/>
          <a:p>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C85FA0F-9D7C-48AE-A29F-A7F28BC9652B}" type="datetimeFigureOut">
              <a:rPr lang="en-AU" smtClean="0"/>
              <a:t>12/03/2024</a:t>
            </a:fld>
            <a:endParaRPr lang="en-AU"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AU"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CD84F50-2DB5-4542-8A10-A5A33BD320FD}" type="slidenum">
              <a:rPr lang="en-AU" smtClean="0"/>
              <a:t>‹#›</a:t>
            </a:fld>
            <a:endParaRPr lang="en-AU"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6" name="Rectangle 15"/>
          <p:cNvSpPr>
            <a:spLocks noChangeArrowheads="1"/>
          </p:cNvSpPr>
          <p:nvPr/>
        </p:nvSpPr>
        <p:spPr bwMode="white">
          <a:xfrm>
            <a:off x="0" y="4"/>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9" name="Rectangle 8"/>
          <p:cNvSpPr>
            <a:spLocks noChangeArrowheads="1"/>
          </p:cNvSpPr>
          <p:nvPr/>
        </p:nvSpPr>
        <p:spPr bwMode="auto">
          <a:xfrm>
            <a:off x="149352" y="638838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050">
                <a:solidFill>
                  <a:srgbClr val="FFFFFF"/>
                </a:solidFill>
              </a:defRPr>
            </a:lvl1pPr>
          </a:lstStyle>
          <a:p>
            <a:fld id="{5C85FA0F-9D7C-48AE-A29F-A7F28BC9652B}" type="datetimeFigureOut">
              <a:rPr lang="en-AU" smtClean="0"/>
              <a:t>12/03/2024</a:t>
            </a:fld>
            <a:endParaRPr lang="en-AU"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900">
                <a:solidFill>
                  <a:srgbClr val="FFFFFF"/>
                </a:solidFill>
              </a:defRPr>
            </a:lvl1pPr>
          </a:lstStyle>
          <a:p>
            <a:endParaRPr lang="en-AU"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68580" tIns="34290" rIns="68580" bIns="34290" anchor="ctr" compatLnSpc="1"/>
          <a:lstStyle/>
          <a:p>
            <a:endParaRPr kumimoji="0" lang="en-US" sz="1350"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3" name="Slide Number Placeholder 22"/>
          <p:cNvSpPr>
            <a:spLocks noGrp="1"/>
          </p:cNvSpPr>
          <p:nvPr>
            <p:ph type="sldNum" sz="quarter" idx="4"/>
          </p:nvPr>
        </p:nvSpPr>
        <p:spPr>
          <a:xfrm>
            <a:off x="4343400" y="1040178"/>
            <a:ext cx="457200" cy="441325"/>
          </a:xfrm>
          <a:prstGeom prst="rect">
            <a:avLst/>
          </a:prstGeom>
        </p:spPr>
        <p:txBody>
          <a:bodyPr vert="horz" lIns="45720" rIns="45720" anchor="ctr">
            <a:normAutofit/>
          </a:bodyPr>
          <a:lstStyle>
            <a:lvl1pPr algn="ctr" eaLnBrk="1" latinLnBrk="0" hangingPunct="1">
              <a:defRPr kumimoji="0" sz="1200">
                <a:solidFill>
                  <a:schemeClr val="accent3">
                    <a:shade val="75000"/>
                  </a:schemeClr>
                </a:solidFill>
              </a:defRPr>
            </a:lvl1pPr>
          </a:lstStyle>
          <a:p>
            <a:fld id="{FCD84F50-2DB5-4542-8A10-A5A33BD320FD}" type="slidenum">
              <a:rPr lang="en-AU" smtClean="0"/>
              <a:t>‹#›</a:t>
            </a:fld>
            <a:endParaRPr lang="en-AU"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extLst>
      <p:ext uri="{BB962C8B-B14F-4D97-AF65-F5344CB8AC3E}">
        <p14:creationId xmlns:p14="http://schemas.microsoft.com/office/powerpoint/2010/main" val="271768145"/>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Lst>
  <p:txStyles>
    <p:titleStyle>
      <a:lvl1pPr algn="ctr" rtl="0" eaLnBrk="1" latinLnBrk="0" hangingPunct="1">
        <a:spcBef>
          <a:spcPct val="0"/>
        </a:spcBef>
        <a:buNone/>
        <a:defRPr kumimoji="0" sz="2475" kern="1200">
          <a:solidFill>
            <a:schemeClr val="accent3">
              <a:shade val="75000"/>
            </a:schemeClr>
          </a:solidFill>
          <a:latin typeface="+mj-lt"/>
          <a:ea typeface="+mj-ea"/>
          <a:cs typeface="+mj-cs"/>
        </a:defRPr>
      </a:lvl1pPr>
    </p:titleStyle>
    <p:bodyStyle>
      <a:lvl1pPr marL="205740" indent="-205740" algn="l" rtl="0" eaLnBrk="1" latinLnBrk="0" hangingPunct="1">
        <a:spcBef>
          <a:spcPct val="20000"/>
        </a:spcBef>
        <a:buClr>
          <a:schemeClr val="accent1"/>
        </a:buClr>
        <a:buSzPct val="85000"/>
        <a:buFont typeface="Wingdings 2"/>
        <a:buChar char=""/>
        <a:defRPr kumimoji="0" sz="2025" kern="1200">
          <a:solidFill>
            <a:schemeClr val="tx1"/>
          </a:solidFill>
          <a:latin typeface="+mn-lt"/>
          <a:ea typeface="+mn-ea"/>
          <a:cs typeface="+mn-cs"/>
        </a:defRPr>
      </a:lvl1pPr>
      <a:lvl2pPr marL="411480" indent="-205740" algn="l" rtl="0" eaLnBrk="1" latinLnBrk="0" hangingPunct="1">
        <a:spcBef>
          <a:spcPct val="20000"/>
        </a:spcBef>
        <a:buClr>
          <a:schemeClr val="accent2"/>
        </a:buClr>
        <a:buSzPct val="70000"/>
        <a:buFont typeface="Wingdings"/>
        <a:buChar char=""/>
        <a:defRPr kumimoji="0" sz="1650" kern="1200">
          <a:solidFill>
            <a:schemeClr val="tx2"/>
          </a:solidFill>
          <a:latin typeface="+mn-lt"/>
          <a:ea typeface="+mn-ea"/>
          <a:cs typeface="+mn-cs"/>
        </a:defRPr>
      </a:lvl2pPr>
      <a:lvl3pPr marL="617220" indent="-171450" algn="l" rtl="0" eaLnBrk="1" latinLnBrk="0" hangingPunct="1">
        <a:spcBef>
          <a:spcPct val="20000"/>
        </a:spcBef>
        <a:buClr>
          <a:schemeClr val="accent3"/>
        </a:buClr>
        <a:buSzPct val="75000"/>
        <a:buFont typeface="Wingdings 2"/>
        <a:buChar char=""/>
        <a:defRPr kumimoji="0" sz="1500" kern="1200">
          <a:solidFill>
            <a:schemeClr val="tx1"/>
          </a:solidFill>
          <a:latin typeface="+mn-lt"/>
          <a:ea typeface="+mn-ea"/>
          <a:cs typeface="+mn-cs"/>
        </a:defRPr>
      </a:lvl3pPr>
      <a:lvl4pPr marL="822960" indent="-171450" algn="l" rtl="0" eaLnBrk="1" latinLnBrk="0" hangingPunct="1">
        <a:spcBef>
          <a:spcPct val="20000"/>
        </a:spcBef>
        <a:buClr>
          <a:schemeClr val="accent4"/>
        </a:buClr>
        <a:buSzPct val="70000"/>
        <a:buFont typeface="Wingdings"/>
        <a:buChar char=""/>
        <a:defRPr kumimoji="0" sz="1500" kern="1200">
          <a:solidFill>
            <a:schemeClr val="tx2"/>
          </a:solidFill>
          <a:latin typeface="+mn-lt"/>
          <a:ea typeface="+mn-ea"/>
          <a:cs typeface="+mn-cs"/>
        </a:defRPr>
      </a:lvl4pPr>
      <a:lvl5pPr marL="1028700" indent="-171450" algn="l" rtl="0" eaLnBrk="1" latinLnBrk="0" hangingPunct="1">
        <a:spcBef>
          <a:spcPct val="20000"/>
        </a:spcBef>
        <a:buClr>
          <a:schemeClr val="accent5"/>
        </a:buClr>
        <a:buFontTx/>
        <a:buChar char="•"/>
        <a:defRPr kumimoji="0" sz="1350" kern="1200">
          <a:solidFill>
            <a:schemeClr val="tx1"/>
          </a:solidFill>
          <a:latin typeface="+mn-lt"/>
          <a:ea typeface="+mn-ea"/>
          <a:cs typeface="+mn-cs"/>
        </a:defRPr>
      </a:lvl5pPr>
      <a:lvl6pPr marL="1234440" indent="-137160" algn="l" rtl="0" eaLnBrk="1" latinLnBrk="0" hangingPunct="1">
        <a:spcBef>
          <a:spcPct val="20000"/>
        </a:spcBef>
        <a:buClr>
          <a:schemeClr val="accent6"/>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1">
            <a:shade val="75000"/>
          </a:schemeClr>
        </a:buClr>
        <a:buSzPct val="90000"/>
        <a:buChar char="•"/>
        <a:defRPr kumimoji="0" sz="1200" kern="1200" baseline="0">
          <a:solidFill>
            <a:schemeClr val="tx1"/>
          </a:solidFill>
          <a:latin typeface="+mn-lt"/>
          <a:ea typeface="+mn-ea"/>
          <a:cs typeface="+mn-cs"/>
        </a:defRPr>
      </a:lvl7pPr>
      <a:lvl8pPr marL="1577340" indent="-137160" algn="l" rtl="0" eaLnBrk="1" latinLnBrk="0" hangingPunct="1">
        <a:spcBef>
          <a:spcPct val="20000"/>
        </a:spcBef>
        <a:buClr>
          <a:schemeClr val="accent4">
            <a:shade val="75000"/>
          </a:schemeClr>
        </a:buClr>
        <a:buChar char="•"/>
        <a:defRPr kumimoji="0" sz="1200" kern="1200">
          <a:solidFill>
            <a:schemeClr val="tx1"/>
          </a:solidFill>
          <a:latin typeface="+mn-lt"/>
          <a:ea typeface="+mn-ea"/>
          <a:cs typeface="+mn-cs"/>
        </a:defRPr>
      </a:lvl8pPr>
      <a:lvl9pPr marL="1783080" indent="-137160" algn="l" rtl="0" eaLnBrk="1" latinLnBrk="0" hangingPunct="1">
        <a:spcBef>
          <a:spcPct val="20000"/>
        </a:spcBef>
        <a:buClr>
          <a:schemeClr val="accent2">
            <a:shade val="75000"/>
          </a:schemeClr>
        </a:buClr>
        <a:buSzPct val="90000"/>
        <a:buChar char="•"/>
        <a:defRPr kumimoji="0" sz="105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AU" sz="3200" dirty="0"/>
              <a:t>St Leonard’s College</a:t>
            </a:r>
          </a:p>
          <a:p>
            <a:endParaRPr lang="en-AU" dirty="0"/>
          </a:p>
          <a:p>
            <a:r>
              <a:rPr lang="en-AU" dirty="0"/>
              <a:t>13 February 2024</a:t>
            </a:r>
          </a:p>
          <a:p>
            <a:endParaRPr lang="en-AU" dirty="0"/>
          </a:p>
        </p:txBody>
      </p:sp>
      <p:sp>
        <p:nvSpPr>
          <p:cNvPr id="2" name="Title 1"/>
          <p:cNvSpPr>
            <a:spLocks noGrp="1"/>
          </p:cNvSpPr>
          <p:nvPr>
            <p:ph type="ctrTitle"/>
          </p:nvPr>
        </p:nvSpPr>
        <p:spPr/>
        <p:txBody>
          <a:bodyPr/>
          <a:lstStyle/>
          <a:p>
            <a:r>
              <a:rPr lang="en-AU" dirty="0"/>
              <a:t>Extended Essay</a:t>
            </a:r>
            <a:br>
              <a:rPr lang="en-AU" dirty="0"/>
            </a:br>
            <a:r>
              <a:rPr lang="en-AU" dirty="0"/>
              <a:t>Session 2</a:t>
            </a:r>
          </a:p>
        </p:txBody>
      </p:sp>
    </p:spTree>
    <p:extLst>
      <p:ext uri="{BB962C8B-B14F-4D97-AF65-F5344CB8AC3E}">
        <p14:creationId xmlns:p14="http://schemas.microsoft.com/office/powerpoint/2010/main" val="1935745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301752" y="228600"/>
            <a:ext cx="8534400" cy="896144"/>
          </a:xfrm>
        </p:spPr>
        <p:txBody>
          <a:bodyPr lIns="82909" tIns="41454" rIns="82909" bIns="41454">
            <a:normAutofit/>
          </a:bodyPr>
          <a:lstStyle/>
          <a:p>
            <a:pPr eaLnBrk="1" hangingPunct="1"/>
            <a:r>
              <a:rPr lang="en-GB" dirty="0"/>
              <a:t>‘Best-fit’ approach</a:t>
            </a:r>
            <a:br>
              <a:rPr lang="en-GB" dirty="0"/>
            </a:br>
            <a:r>
              <a:rPr lang="en-GB" sz="2000" dirty="0"/>
              <a:t>Guide </a:t>
            </a:r>
            <a:r>
              <a:rPr lang="en-GB" sz="1800" dirty="0"/>
              <a:t>pp. 94-95</a:t>
            </a:r>
          </a:p>
        </p:txBody>
      </p:sp>
      <p:sp>
        <p:nvSpPr>
          <p:cNvPr id="30722" name="Text Placeholder 2"/>
          <p:cNvSpPr>
            <a:spLocks noGrp="1"/>
          </p:cNvSpPr>
          <p:nvPr>
            <p:ph type="body" sz="quarter" idx="10"/>
          </p:nvPr>
        </p:nvSpPr>
        <p:spPr>
          <a:xfrm>
            <a:off x="251520" y="1268760"/>
            <a:ext cx="8712968" cy="5071340"/>
          </a:xfrm>
        </p:spPr>
        <p:txBody>
          <a:bodyPr lIns="82909" tIns="41454" rIns="82909" bIns="41454"/>
          <a:lstStyle/>
          <a:p>
            <a:pPr eaLnBrk="1" hangingPunct="1"/>
            <a:endParaRPr lang="en-US" dirty="0">
              <a:solidFill>
                <a:schemeClr val="tx1"/>
              </a:solidFill>
              <a:latin typeface="+mn-lt"/>
            </a:endParaRPr>
          </a:p>
          <a:p>
            <a:pPr marL="457200" indent="-457200" algn="l" eaLnBrk="1" hangingPunct="1">
              <a:buFont typeface="Arial" panose="020B0604020202020204" pitchFamily="34" charset="0"/>
              <a:buChar char="•"/>
            </a:pPr>
            <a:r>
              <a:rPr lang="en-US" sz="2800" dirty="0">
                <a:solidFill>
                  <a:schemeClr val="accent1"/>
                </a:solidFill>
              </a:rPr>
              <a:t>D</a:t>
            </a:r>
            <a:r>
              <a:rPr lang="en-US" sz="2800" dirty="0">
                <a:solidFill>
                  <a:schemeClr val="accent1"/>
                </a:solidFill>
                <a:latin typeface="+mn-lt"/>
              </a:rPr>
              <a:t>escriptor that </a:t>
            </a:r>
            <a:r>
              <a:rPr lang="en-US" sz="2800" b="1" dirty="0">
                <a:solidFill>
                  <a:schemeClr val="accent2"/>
                </a:solidFill>
                <a:latin typeface="+mn-lt"/>
              </a:rPr>
              <a:t>conveys most accurately </a:t>
            </a:r>
            <a:r>
              <a:rPr lang="en-US" sz="2800" dirty="0">
                <a:solidFill>
                  <a:schemeClr val="accent1"/>
                </a:solidFill>
                <a:latin typeface="+mn-lt"/>
              </a:rPr>
              <a:t>the level attained by the student's work</a:t>
            </a:r>
          </a:p>
          <a:p>
            <a:pPr marL="457200" indent="-457200" algn="l" eaLnBrk="1" hangingPunct="1">
              <a:buFont typeface="Arial" panose="020B0604020202020204" pitchFamily="34" charset="0"/>
              <a:buChar char="•"/>
            </a:pPr>
            <a:r>
              <a:rPr lang="en-US" sz="2800" dirty="0">
                <a:solidFill>
                  <a:schemeClr val="accent1"/>
                </a:solidFill>
                <a:latin typeface="+mn-lt"/>
              </a:rPr>
              <a:t> </a:t>
            </a:r>
            <a:r>
              <a:rPr lang="en-US" sz="2800" b="1" dirty="0">
                <a:solidFill>
                  <a:schemeClr val="accent2"/>
                </a:solidFill>
              </a:rPr>
              <a:t>Compensation</a:t>
            </a:r>
            <a:r>
              <a:rPr lang="en-US" sz="2800" dirty="0">
                <a:solidFill>
                  <a:schemeClr val="accent1"/>
                </a:solidFill>
                <a:latin typeface="+mn-lt"/>
              </a:rPr>
              <a:t> should be made when a piece of work matches different aspects of a markband at different levels. </a:t>
            </a:r>
          </a:p>
          <a:p>
            <a:pPr marL="457200" indent="-457200" algn="l" eaLnBrk="1" hangingPunct="1">
              <a:buFont typeface="Arial" panose="020B0604020202020204" pitchFamily="34" charset="0"/>
              <a:buChar char="•"/>
            </a:pPr>
            <a:r>
              <a:rPr lang="en-US" sz="2800" dirty="0">
                <a:solidFill>
                  <a:schemeClr val="accent1"/>
                </a:solidFill>
              </a:rPr>
              <a:t>M</a:t>
            </a:r>
            <a:r>
              <a:rPr lang="en-US" sz="2800" dirty="0">
                <a:solidFill>
                  <a:schemeClr val="accent1"/>
                </a:solidFill>
                <a:latin typeface="+mn-lt"/>
              </a:rPr>
              <a:t>ark awarded should be one that </a:t>
            </a:r>
            <a:r>
              <a:rPr lang="en-US" sz="2800" b="1" dirty="0">
                <a:solidFill>
                  <a:schemeClr val="accent2"/>
                </a:solidFill>
                <a:latin typeface="+mn-lt"/>
              </a:rPr>
              <a:t>most fairly reflects the balance of achievement </a:t>
            </a:r>
            <a:r>
              <a:rPr lang="en-US" sz="2800" dirty="0">
                <a:solidFill>
                  <a:schemeClr val="accent1"/>
                </a:solidFill>
                <a:latin typeface="+mn-lt"/>
              </a:rPr>
              <a:t>against the markband.   </a:t>
            </a:r>
          </a:p>
          <a:p>
            <a:pPr marL="457200" indent="-457200" algn="l" eaLnBrk="1" hangingPunct="1">
              <a:buFont typeface="Arial" panose="020B0604020202020204" pitchFamily="34" charset="0"/>
              <a:buChar char="•"/>
            </a:pPr>
            <a:r>
              <a:rPr lang="en-US" sz="2800" dirty="0">
                <a:solidFill>
                  <a:schemeClr val="accent1"/>
                </a:solidFill>
                <a:latin typeface="+mn-lt"/>
              </a:rPr>
              <a:t>It is </a:t>
            </a:r>
            <a:r>
              <a:rPr lang="en-US" sz="2800" b="1" dirty="0">
                <a:solidFill>
                  <a:schemeClr val="accent2"/>
                </a:solidFill>
                <a:latin typeface="+mn-lt"/>
              </a:rPr>
              <a:t>not necessary for every indicator </a:t>
            </a:r>
            <a:r>
              <a:rPr lang="en-US" sz="2800" dirty="0">
                <a:solidFill>
                  <a:schemeClr val="accent1"/>
                </a:solidFill>
                <a:latin typeface="+mn-lt"/>
              </a:rPr>
              <a:t>of a level descriptor to be met for that mark to be rewarded</a:t>
            </a:r>
            <a:r>
              <a:rPr lang="en-US" sz="2800" dirty="0">
                <a:solidFill>
                  <a:schemeClr val="tx1"/>
                </a:solidFill>
                <a:latin typeface="+mn-lt"/>
              </a:rPr>
              <a:t>.</a:t>
            </a:r>
            <a:endParaRPr lang="en-GB" sz="2800" dirty="0">
              <a:solidFill>
                <a:schemeClr val="tx1"/>
              </a:solidFill>
              <a:latin typeface="+mn-lt"/>
            </a:endParaRPr>
          </a:p>
        </p:txBody>
      </p:sp>
    </p:spTree>
    <p:extLst>
      <p:ext uri="{BB962C8B-B14F-4D97-AF65-F5344CB8AC3E}">
        <p14:creationId xmlns:p14="http://schemas.microsoft.com/office/powerpoint/2010/main" val="1168420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lIns="82909" tIns="41454" rIns="82909" bIns="41454">
            <a:normAutofit fontScale="90000"/>
          </a:bodyPr>
          <a:lstStyle/>
          <a:p>
            <a:pPr eaLnBrk="1" hangingPunct="1"/>
            <a:r>
              <a:rPr lang="en-GB" dirty="0"/>
              <a:t>Marking at the ‘top end’</a:t>
            </a:r>
            <a:br>
              <a:rPr lang="en-GB" dirty="0"/>
            </a:br>
            <a:r>
              <a:rPr lang="en-GB" sz="1800" dirty="0"/>
              <a:t>Guide p95</a:t>
            </a:r>
          </a:p>
        </p:txBody>
      </p:sp>
      <p:sp>
        <p:nvSpPr>
          <p:cNvPr id="31746" name="Text Placeholder 2"/>
          <p:cNvSpPr>
            <a:spLocks noGrp="1"/>
          </p:cNvSpPr>
          <p:nvPr>
            <p:ph type="body" sz="quarter" idx="10"/>
          </p:nvPr>
        </p:nvSpPr>
        <p:spPr>
          <a:xfrm>
            <a:off x="179512" y="1340768"/>
            <a:ext cx="8784977" cy="4968552"/>
          </a:xfrm>
        </p:spPr>
        <p:txBody>
          <a:bodyPr lIns="82909" tIns="41454" rIns="82909" bIns="41454"/>
          <a:lstStyle/>
          <a:p>
            <a:pPr marL="457200" indent="-457200" algn="l">
              <a:buFont typeface="Arial" panose="020B0604020202020204" pitchFamily="34" charset="0"/>
              <a:buChar char="•"/>
            </a:pPr>
            <a:r>
              <a:rPr lang="en-AU" sz="2800" dirty="0">
                <a:solidFill>
                  <a:schemeClr val="accent1"/>
                </a:solidFill>
              </a:rPr>
              <a:t>The highest level descriptors </a:t>
            </a:r>
            <a:r>
              <a:rPr lang="en-AU" sz="2800" b="1" dirty="0">
                <a:solidFill>
                  <a:schemeClr val="accent6"/>
                </a:solidFill>
              </a:rPr>
              <a:t>do not imply faultless performance</a:t>
            </a:r>
            <a:r>
              <a:rPr lang="en-AU" sz="2800" dirty="0">
                <a:solidFill>
                  <a:schemeClr val="accent1"/>
                </a:solidFill>
              </a:rPr>
              <a:t> and should be achievable by a student.</a:t>
            </a:r>
          </a:p>
          <a:p>
            <a:pPr marL="457200" indent="-457200" algn="l">
              <a:buFont typeface="Arial" panose="020B0604020202020204" pitchFamily="34" charset="0"/>
              <a:buChar char="•"/>
            </a:pPr>
            <a:endParaRPr lang="en-AU" sz="2800" dirty="0">
              <a:solidFill>
                <a:schemeClr val="accent1"/>
              </a:solidFill>
            </a:endParaRPr>
          </a:p>
          <a:p>
            <a:pPr marL="457200" indent="-457200" algn="l">
              <a:buFont typeface="Arial" panose="020B0604020202020204" pitchFamily="34" charset="0"/>
              <a:buChar char="•"/>
            </a:pPr>
            <a:r>
              <a:rPr lang="en-AU" sz="2800" dirty="0">
                <a:solidFill>
                  <a:schemeClr val="accent1"/>
                </a:solidFill>
              </a:rPr>
              <a:t>Examiners will not hesitate to use the extremes if they are appropriate descriptions of the work being assessed. </a:t>
            </a:r>
            <a:endParaRPr lang="en-GB" sz="2800" dirty="0">
              <a:solidFill>
                <a:schemeClr val="accent1"/>
              </a:solidFill>
            </a:endParaRPr>
          </a:p>
          <a:p>
            <a:pPr marL="457200" indent="-457200" algn="l" eaLnBrk="1" hangingPunct="1">
              <a:buFont typeface="Arial" panose="020B0604020202020204" pitchFamily="34" charset="0"/>
              <a:buChar char="•"/>
            </a:pPr>
            <a:endParaRPr lang="en-GB" sz="2800" dirty="0">
              <a:solidFill>
                <a:schemeClr val="accent1"/>
              </a:solidFill>
            </a:endParaRPr>
          </a:p>
          <a:p>
            <a:pPr marL="457200" indent="-457200" algn="l" eaLnBrk="1" hangingPunct="1">
              <a:buFont typeface="Arial" panose="020B0604020202020204" pitchFamily="34" charset="0"/>
              <a:buChar char="•"/>
            </a:pPr>
            <a:r>
              <a:rPr lang="en-GB" sz="2800" dirty="0">
                <a:solidFill>
                  <a:schemeClr val="accent1"/>
                </a:solidFill>
              </a:rPr>
              <a:t>Example from Criterion C:  Markband 10-12</a:t>
            </a:r>
          </a:p>
          <a:p>
            <a:pPr algn="l" eaLnBrk="1" hangingPunct="1"/>
            <a:r>
              <a:rPr lang="en-GB" sz="2400" i="1" dirty="0">
                <a:solidFill>
                  <a:schemeClr val="accent1"/>
                </a:solidFill>
              </a:rPr>
              <a:t>This reasoned argument is well structured and coherent, </a:t>
            </a:r>
            <a:r>
              <a:rPr lang="en-GB" sz="2400" b="1" i="1" dirty="0">
                <a:solidFill>
                  <a:schemeClr val="accent6"/>
                </a:solidFill>
              </a:rPr>
              <a:t>any minor inconsistencies do not hinder </a:t>
            </a:r>
            <a:r>
              <a:rPr lang="en-GB" sz="2400" i="1" dirty="0">
                <a:solidFill>
                  <a:schemeClr val="accent1"/>
                </a:solidFill>
              </a:rPr>
              <a:t>the strength of the overall argument, or the final or summative conclusion.</a:t>
            </a:r>
          </a:p>
          <a:p>
            <a:pPr marL="457200" indent="-457200" algn="l" eaLnBrk="1" hangingPunct="1">
              <a:buFont typeface="Arial" panose="020B0604020202020204" pitchFamily="34" charset="0"/>
              <a:buChar char="•"/>
            </a:pPr>
            <a:endParaRPr lang="en-GB" sz="2800" dirty="0">
              <a:solidFill>
                <a:schemeClr val="accent1"/>
              </a:solidFill>
            </a:endParaRPr>
          </a:p>
        </p:txBody>
      </p:sp>
    </p:spTree>
    <p:extLst>
      <p:ext uri="{BB962C8B-B14F-4D97-AF65-F5344CB8AC3E}">
        <p14:creationId xmlns:p14="http://schemas.microsoft.com/office/powerpoint/2010/main" val="1717049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68152"/>
          </a:xfrm>
        </p:spPr>
        <p:txBody>
          <a:bodyPr>
            <a:normAutofit/>
          </a:bodyPr>
          <a:lstStyle/>
          <a:p>
            <a:r>
              <a:rPr lang="en-AU" dirty="0"/>
              <a:t>Academic Honesty</a:t>
            </a:r>
            <a:br>
              <a:rPr lang="en-AU" dirty="0"/>
            </a:br>
            <a:r>
              <a:rPr lang="en-AU" sz="1800" dirty="0"/>
              <a:t>Guide pp. 32-33</a:t>
            </a:r>
          </a:p>
        </p:txBody>
      </p:sp>
      <p:sp>
        <p:nvSpPr>
          <p:cNvPr id="3" name="Content Placeholder 2"/>
          <p:cNvSpPr>
            <a:spLocks noGrp="1"/>
          </p:cNvSpPr>
          <p:nvPr>
            <p:ph sz="quarter" idx="1"/>
          </p:nvPr>
        </p:nvSpPr>
        <p:spPr>
          <a:xfrm>
            <a:off x="179512" y="1340768"/>
            <a:ext cx="8856984" cy="5040560"/>
          </a:xfrm>
        </p:spPr>
        <p:txBody>
          <a:bodyPr>
            <a:normAutofit fontScale="70000" lnSpcReduction="20000"/>
          </a:bodyPr>
          <a:lstStyle/>
          <a:p>
            <a:r>
              <a:rPr lang="en-AU" sz="3100" b="1" dirty="0">
                <a:solidFill>
                  <a:schemeClr val="accent6"/>
                </a:solidFill>
              </a:rPr>
              <a:t>Plagiarism</a:t>
            </a:r>
            <a:r>
              <a:rPr lang="en-AU" sz="3100" dirty="0">
                <a:solidFill>
                  <a:schemeClr val="accent1"/>
                </a:solidFill>
              </a:rPr>
              <a:t>– copying material from books or from the internet - cutting and pasting from Wikipedia or other internet sources. Students must </a:t>
            </a:r>
            <a:r>
              <a:rPr lang="en-AU" sz="3100" b="1" dirty="0">
                <a:solidFill>
                  <a:schemeClr val="accent2"/>
                </a:solidFill>
              </a:rPr>
              <a:t>always acknowledge </a:t>
            </a:r>
            <a:r>
              <a:rPr lang="en-AU" sz="3100" dirty="0">
                <a:solidFill>
                  <a:schemeClr val="accent1"/>
                </a:solidFill>
              </a:rPr>
              <a:t>the quotations and also ideas or points they get from books that they may write in their own words.</a:t>
            </a:r>
          </a:p>
          <a:p>
            <a:endParaRPr lang="en-AU" sz="3100" dirty="0"/>
          </a:p>
          <a:p>
            <a:r>
              <a:rPr lang="en-AU" sz="3100" b="1" dirty="0">
                <a:solidFill>
                  <a:schemeClr val="accent6"/>
                </a:solidFill>
              </a:rPr>
              <a:t>Cheating </a:t>
            </a:r>
            <a:r>
              <a:rPr lang="en-AU" sz="3100" dirty="0"/>
              <a:t>- </a:t>
            </a:r>
            <a:r>
              <a:rPr lang="en-AU" sz="3100" dirty="0">
                <a:solidFill>
                  <a:schemeClr val="accent1"/>
                </a:solidFill>
              </a:rPr>
              <a:t>copying work from past or present students or friends and relatives.</a:t>
            </a:r>
          </a:p>
          <a:p>
            <a:endParaRPr lang="en-AU" sz="3100" dirty="0"/>
          </a:p>
          <a:p>
            <a:r>
              <a:rPr lang="en-AU" sz="3100" b="1" dirty="0">
                <a:solidFill>
                  <a:schemeClr val="accent6"/>
                </a:solidFill>
              </a:rPr>
              <a:t>Collusion - </a:t>
            </a:r>
            <a:r>
              <a:rPr lang="en-US" sz="3100" dirty="0">
                <a:solidFill>
                  <a:schemeClr val="accent1"/>
                </a:solidFill>
              </a:rPr>
              <a:t>where one student knowingly helps another student produce the EE</a:t>
            </a:r>
            <a:r>
              <a:rPr lang="en-AU" sz="3100" dirty="0">
                <a:solidFill>
                  <a:schemeClr val="accent1"/>
                </a:solidFill>
              </a:rPr>
              <a:t>.</a:t>
            </a:r>
          </a:p>
          <a:p>
            <a:endParaRPr lang="en-AU" sz="3100" dirty="0"/>
          </a:p>
          <a:p>
            <a:r>
              <a:rPr lang="en-AU" sz="3100" b="1" dirty="0">
                <a:solidFill>
                  <a:schemeClr val="accent6"/>
                </a:solidFill>
              </a:rPr>
              <a:t>Fabrication</a:t>
            </a:r>
            <a:r>
              <a:rPr lang="en-AU" sz="3100" dirty="0"/>
              <a:t> - </a:t>
            </a:r>
            <a:r>
              <a:rPr lang="en-US" sz="3100" dirty="0">
                <a:solidFill>
                  <a:schemeClr val="accent1"/>
                </a:solidFill>
              </a:rPr>
              <a:t>the falsification of data or information.</a:t>
            </a:r>
            <a:endParaRPr lang="en-AU" sz="3100" dirty="0">
              <a:solidFill>
                <a:schemeClr val="accent1"/>
              </a:solidFill>
            </a:endParaRPr>
          </a:p>
          <a:p>
            <a:pPr marL="0" indent="0">
              <a:buNone/>
            </a:pPr>
            <a:endParaRPr lang="en-AU" sz="3100" b="1" dirty="0">
              <a:solidFill>
                <a:schemeClr val="accent1"/>
              </a:solidFill>
            </a:endParaRPr>
          </a:p>
          <a:p>
            <a:r>
              <a:rPr lang="en-AU" sz="3100" b="1" dirty="0">
                <a:solidFill>
                  <a:schemeClr val="accent6"/>
                </a:solidFill>
              </a:rPr>
              <a:t>Proofreading </a:t>
            </a:r>
            <a:r>
              <a:rPr lang="en-AU" sz="3100" dirty="0"/>
              <a:t>– </a:t>
            </a:r>
            <a:r>
              <a:rPr lang="en-AU" sz="3100" dirty="0">
                <a:solidFill>
                  <a:schemeClr val="accent1"/>
                </a:solidFill>
              </a:rPr>
              <a:t>students</a:t>
            </a:r>
            <a:r>
              <a:rPr lang="en-AU" sz="3100" dirty="0"/>
              <a:t> </a:t>
            </a:r>
            <a:r>
              <a:rPr lang="en-AU" sz="3100" b="1" dirty="0">
                <a:solidFill>
                  <a:schemeClr val="accent2"/>
                </a:solidFill>
              </a:rPr>
              <a:t>must not </a:t>
            </a:r>
            <a:r>
              <a:rPr lang="en-AU" sz="3100" dirty="0">
                <a:solidFill>
                  <a:schemeClr val="accent1"/>
                </a:solidFill>
              </a:rPr>
              <a:t>ask someone else to do it. </a:t>
            </a:r>
          </a:p>
          <a:p>
            <a:endParaRPr lang="en-AU" dirty="0">
              <a:solidFill>
                <a:schemeClr val="accent1"/>
              </a:solidFill>
            </a:endParaRPr>
          </a:p>
        </p:txBody>
      </p:sp>
    </p:spTree>
    <p:extLst>
      <p:ext uri="{BB962C8B-B14F-4D97-AF65-F5344CB8AC3E}">
        <p14:creationId xmlns:p14="http://schemas.microsoft.com/office/powerpoint/2010/main" val="4288008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88640"/>
            <a:ext cx="8534400" cy="936104"/>
          </a:xfrm>
        </p:spPr>
        <p:txBody>
          <a:bodyPr>
            <a:noAutofit/>
          </a:bodyPr>
          <a:lstStyle/>
          <a:p>
            <a:r>
              <a:rPr lang="en-AU" sz="3200" dirty="0"/>
              <a:t>Formal Presentation – </a:t>
            </a:r>
            <a:r>
              <a:rPr lang="en-AU" sz="3200" dirty="0">
                <a:solidFill>
                  <a:schemeClr val="accent6"/>
                </a:solidFill>
              </a:rPr>
              <a:t>Structure – </a:t>
            </a:r>
            <a:r>
              <a:rPr lang="en-AU" sz="3200" dirty="0">
                <a:solidFill>
                  <a:srgbClr val="FF0000"/>
                </a:solidFill>
              </a:rPr>
              <a:t>Criterion D</a:t>
            </a:r>
            <a:r>
              <a:rPr lang="en-AU" sz="3200" dirty="0">
                <a:solidFill>
                  <a:schemeClr val="accent6"/>
                </a:solidFill>
              </a:rPr>
              <a:t> </a:t>
            </a:r>
            <a:br>
              <a:rPr lang="en-AU" sz="3200" dirty="0">
                <a:solidFill>
                  <a:schemeClr val="accent2"/>
                </a:solidFill>
              </a:rPr>
            </a:br>
            <a:r>
              <a:rPr lang="en-AU" sz="1600" dirty="0">
                <a:solidFill>
                  <a:schemeClr val="accent3"/>
                </a:solidFill>
              </a:rPr>
              <a:t>Guide pp78-80</a:t>
            </a:r>
          </a:p>
        </p:txBody>
      </p:sp>
      <p:sp>
        <p:nvSpPr>
          <p:cNvPr id="3" name="Content Placeholder 2"/>
          <p:cNvSpPr>
            <a:spLocks noGrp="1"/>
          </p:cNvSpPr>
          <p:nvPr>
            <p:ph sz="quarter" idx="1"/>
          </p:nvPr>
        </p:nvSpPr>
        <p:spPr>
          <a:xfrm>
            <a:off x="301752" y="1527048"/>
            <a:ext cx="8503920" cy="4854280"/>
          </a:xfrm>
        </p:spPr>
        <p:txBody>
          <a:bodyPr>
            <a:normAutofit/>
          </a:bodyPr>
          <a:lstStyle/>
          <a:p>
            <a:r>
              <a:rPr lang="en-AU" dirty="0">
                <a:solidFill>
                  <a:schemeClr val="accent1"/>
                </a:solidFill>
              </a:rPr>
              <a:t>The structure of the EE helps students to organize the argument, making the best use of the evidence collected. </a:t>
            </a:r>
          </a:p>
          <a:p>
            <a:pPr marL="0" indent="0">
              <a:buNone/>
            </a:pPr>
            <a:r>
              <a:rPr lang="en-AU" b="1" dirty="0">
                <a:solidFill>
                  <a:schemeClr val="accent6"/>
                </a:solidFill>
              </a:rPr>
              <a:t>6 Required Elements </a:t>
            </a:r>
          </a:p>
          <a:p>
            <a:pPr marL="514350" indent="-514350">
              <a:buFont typeface="+mj-lt"/>
              <a:buAutoNum type="arabicPeriod"/>
            </a:pPr>
            <a:r>
              <a:rPr lang="en-AU" dirty="0">
                <a:solidFill>
                  <a:schemeClr val="accent1"/>
                </a:solidFill>
              </a:rPr>
              <a:t>Title page</a:t>
            </a:r>
          </a:p>
          <a:p>
            <a:pPr marL="514350" indent="-514350">
              <a:buFont typeface="+mj-lt"/>
              <a:buAutoNum type="arabicPeriod"/>
            </a:pPr>
            <a:r>
              <a:rPr lang="en-AU" dirty="0">
                <a:solidFill>
                  <a:schemeClr val="accent1"/>
                </a:solidFill>
              </a:rPr>
              <a:t>Contents page</a:t>
            </a:r>
          </a:p>
          <a:p>
            <a:pPr marL="514350" indent="-514350">
              <a:buFont typeface="+mj-lt"/>
              <a:buAutoNum type="arabicPeriod"/>
            </a:pPr>
            <a:r>
              <a:rPr lang="en-AU" dirty="0">
                <a:solidFill>
                  <a:schemeClr val="accent1"/>
                </a:solidFill>
              </a:rPr>
              <a:t>Introduction</a:t>
            </a:r>
          </a:p>
          <a:p>
            <a:pPr marL="514350" indent="-514350">
              <a:buFont typeface="+mj-lt"/>
              <a:buAutoNum type="arabicPeriod"/>
            </a:pPr>
            <a:r>
              <a:rPr lang="en-AU" dirty="0">
                <a:solidFill>
                  <a:schemeClr val="accent1"/>
                </a:solidFill>
              </a:rPr>
              <a:t>Body of the essay</a:t>
            </a:r>
          </a:p>
          <a:p>
            <a:pPr marL="514350" indent="-514350">
              <a:buFont typeface="+mj-lt"/>
              <a:buAutoNum type="arabicPeriod"/>
            </a:pPr>
            <a:r>
              <a:rPr lang="en-AU" dirty="0">
                <a:solidFill>
                  <a:schemeClr val="accent1"/>
                </a:solidFill>
              </a:rPr>
              <a:t>Conclusion</a:t>
            </a:r>
          </a:p>
          <a:p>
            <a:pPr marL="514350" indent="-514350">
              <a:buFont typeface="+mj-lt"/>
              <a:buAutoNum type="arabicPeriod"/>
            </a:pPr>
            <a:r>
              <a:rPr lang="en-AU" dirty="0">
                <a:solidFill>
                  <a:schemeClr val="accent1"/>
                </a:solidFill>
              </a:rPr>
              <a:t>References and bibliography</a:t>
            </a:r>
          </a:p>
        </p:txBody>
      </p:sp>
    </p:spTree>
    <p:extLst>
      <p:ext uri="{BB962C8B-B14F-4D97-AF65-F5344CB8AC3E}">
        <p14:creationId xmlns:p14="http://schemas.microsoft.com/office/powerpoint/2010/main" val="4088762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76672"/>
            <a:ext cx="8534400" cy="824136"/>
          </a:xfrm>
        </p:spPr>
        <p:txBody>
          <a:bodyPr>
            <a:normAutofit fontScale="90000"/>
          </a:bodyPr>
          <a:lstStyle/>
          <a:p>
            <a:r>
              <a:rPr lang="en-AU" dirty="0"/>
              <a:t>Formal Presentation - </a:t>
            </a:r>
            <a:r>
              <a:rPr lang="en-AU" dirty="0">
                <a:solidFill>
                  <a:srgbClr val="92D050"/>
                </a:solidFill>
              </a:rPr>
              <a:t>Structure continued – </a:t>
            </a:r>
            <a:r>
              <a:rPr lang="en-AU" dirty="0">
                <a:solidFill>
                  <a:srgbClr val="FF0000"/>
                </a:solidFill>
              </a:rPr>
              <a:t>Criterion D</a:t>
            </a:r>
            <a:br>
              <a:rPr lang="en-AU" dirty="0"/>
            </a:br>
            <a:r>
              <a:rPr lang="en-AU" sz="1800" dirty="0">
                <a:solidFill>
                  <a:schemeClr val="accent3"/>
                </a:solidFill>
              </a:rPr>
              <a:t>Guide pp. 78-80</a:t>
            </a:r>
            <a:endParaRPr lang="en-AU" dirty="0"/>
          </a:p>
        </p:txBody>
      </p:sp>
      <p:sp>
        <p:nvSpPr>
          <p:cNvPr id="3" name="Content Placeholder 2"/>
          <p:cNvSpPr>
            <a:spLocks noGrp="1"/>
          </p:cNvSpPr>
          <p:nvPr>
            <p:ph sz="quarter" idx="1"/>
          </p:nvPr>
        </p:nvSpPr>
        <p:spPr/>
        <p:txBody>
          <a:bodyPr>
            <a:normAutofit lnSpcReduction="10000"/>
          </a:bodyPr>
          <a:lstStyle/>
          <a:p>
            <a:pPr marL="0" indent="0">
              <a:buNone/>
            </a:pPr>
            <a:r>
              <a:rPr lang="en-AU" b="1" dirty="0">
                <a:solidFill>
                  <a:schemeClr val="accent6"/>
                </a:solidFill>
              </a:rPr>
              <a:t>Title page should include </a:t>
            </a:r>
            <a:r>
              <a:rPr lang="en-AU" b="1" dirty="0">
                <a:solidFill>
                  <a:schemeClr val="accent3"/>
                </a:solidFill>
              </a:rPr>
              <a:t>only</a:t>
            </a:r>
            <a:r>
              <a:rPr lang="en-AU" b="1" dirty="0">
                <a:solidFill>
                  <a:schemeClr val="accent6"/>
                </a:solidFill>
              </a:rPr>
              <a:t> the following:</a:t>
            </a:r>
          </a:p>
          <a:p>
            <a:r>
              <a:rPr lang="en-AU" dirty="0">
                <a:solidFill>
                  <a:schemeClr val="accent1"/>
                </a:solidFill>
              </a:rPr>
              <a:t>Title of the EE</a:t>
            </a:r>
          </a:p>
          <a:p>
            <a:r>
              <a:rPr lang="en-AU" dirty="0">
                <a:solidFill>
                  <a:schemeClr val="accent1"/>
                </a:solidFill>
              </a:rPr>
              <a:t>Research question</a:t>
            </a:r>
          </a:p>
          <a:p>
            <a:r>
              <a:rPr lang="en-AU" dirty="0">
                <a:solidFill>
                  <a:schemeClr val="accent1"/>
                </a:solidFill>
              </a:rPr>
              <a:t>Subject (if it is a language essay also state which category it falls into)</a:t>
            </a:r>
          </a:p>
          <a:p>
            <a:r>
              <a:rPr lang="en-AU" dirty="0">
                <a:solidFill>
                  <a:schemeClr val="accent1"/>
                </a:solidFill>
              </a:rPr>
              <a:t>Word count</a:t>
            </a:r>
          </a:p>
          <a:p>
            <a:pPr marL="0" indent="0">
              <a:buNone/>
            </a:pPr>
            <a:r>
              <a:rPr lang="en-AU" b="1" dirty="0">
                <a:solidFill>
                  <a:schemeClr val="accent6"/>
                </a:solidFill>
              </a:rPr>
              <a:t>Contents page</a:t>
            </a:r>
          </a:p>
          <a:p>
            <a:r>
              <a:rPr lang="en-AU" dirty="0">
                <a:solidFill>
                  <a:schemeClr val="accent1"/>
                </a:solidFill>
              </a:rPr>
              <a:t>Provided at the beginning of the EE </a:t>
            </a:r>
          </a:p>
          <a:p>
            <a:r>
              <a:rPr lang="en-AU" dirty="0">
                <a:solidFill>
                  <a:schemeClr val="accent1"/>
                </a:solidFill>
              </a:rPr>
              <a:t>All pages should be numbered. (An index page is not required.)</a:t>
            </a:r>
          </a:p>
        </p:txBody>
      </p:sp>
    </p:spTree>
    <p:extLst>
      <p:ext uri="{BB962C8B-B14F-4D97-AF65-F5344CB8AC3E}">
        <p14:creationId xmlns:p14="http://schemas.microsoft.com/office/powerpoint/2010/main" val="3627862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063" y="620688"/>
            <a:ext cx="8534400" cy="758952"/>
          </a:xfrm>
        </p:spPr>
        <p:txBody>
          <a:bodyPr>
            <a:normAutofit fontScale="90000"/>
          </a:bodyPr>
          <a:lstStyle/>
          <a:p>
            <a:r>
              <a:rPr lang="en-AU" dirty="0"/>
              <a:t>Formal Presentation - </a:t>
            </a:r>
            <a:r>
              <a:rPr lang="en-AU" dirty="0">
                <a:solidFill>
                  <a:srgbClr val="92D050"/>
                </a:solidFill>
              </a:rPr>
              <a:t>Structure continued – </a:t>
            </a:r>
            <a:r>
              <a:rPr lang="en-AU" dirty="0">
                <a:solidFill>
                  <a:srgbClr val="FF0000"/>
                </a:solidFill>
              </a:rPr>
              <a:t>Criterion D</a:t>
            </a:r>
            <a:br>
              <a:rPr lang="en-AU" dirty="0"/>
            </a:br>
            <a:r>
              <a:rPr lang="en-AU" sz="2000" dirty="0">
                <a:solidFill>
                  <a:schemeClr val="accent3"/>
                </a:solidFill>
              </a:rPr>
              <a:t>Guide pp. 78-80</a:t>
            </a:r>
            <a:endParaRPr lang="en-AU" sz="2000" dirty="0"/>
          </a:p>
        </p:txBody>
      </p:sp>
      <p:sp>
        <p:nvSpPr>
          <p:cNvPr id="3" name="Content Placeholder 2"/>
          <p:cNvSpPr>
            <a:spLocks noGrp="1"/>
          </p:cNvSpPr>
          <p:nvPr>
            <p:ph sz="quarter" idx="1"/>
          </p:nvPr>
        </p:nvSpPr>
        <p:spPr>
          <a:xfrm>
            <a:off x="301752" y="1527048"/>
            <a:ext cx="8503920" cy="4854280"/>
          </a:xfrm>
        </p:spPr>
        <p:txBody>
          <a:bodyPr>
            <a:normAutofit/>
          </a:bodyPr>
          <a:lstStyle/>
          <a:p>
            <a:pPr marL="0" indent="0">
              <a:buNone/>
            </a:pPr>
            <a:r>
              <a:rPr lang="en-AU" b="1" dirty="0">
                <a:solidFill>
                  <a:schemeClr val="accent6"/>
                </a:solidFill>
              </a:rPr>
              <a:t>Introduction </a:t>
            </a:r>
          </a:p>
          <a:p>
            <a:r>
              <a:rPr lang="en-AU" dirty="0">
                <a:solidFill>
                  <a:schemeClr val="accent1"/>
                </a:solidFill>
              </a:rPr>
              <a:t>Outline what to expect in the EE</a:t>
            </a:r>
          </a:p>
          <a:p>
            <a:r>
              <a:rPr lang="en-AU" dirty="0">
                <a:solidFill>
                  <a:schemeClr val="accent1"/>
                </a:solidFill>
              </a:rPr>
              <a:t>Focus of the EE</a:t>
            </a:r>
          </a:p>
          <a:p>
            <a:r>
              <a:rPr lang="en-AU" dirty="0">
                <a:solidFill>
                  <a:schemeClr val="accent1"/>
                </a:solidFill>
              </a:rPr>
              <a:t>Scope of the research - an indication of the sources to be used</a:t>
            </a:r>
          </a:p>
          <a:p>
            <a:r>
              <a:rPr lang="en-AU" dirty="0">
                <a:solidFill>
                  <a:schemeClr val="accent1"/>
                </a:solidFill>
              </a:rPr>
              <a:t>An insight into the line of argument to be taken. </a:t>
            </a:r>
          </a:p>
          <a:p>
            <a:pPr marL="0" indent="0">
              <a:buNone/>
            </a:pPr>
            <a:endParaRPr lang="en-AU" dirty="0">
              <a:solidFill>
                <a:schemeClr val="accent1"/>
              </a:solidFill>
            </a:endParaRPr>
          </a:p>
          <a:p>
            <a:pPr marL="0" indent="0">
              <a:buNone/>
            </a:pPr>
            <a:r>
              <a:rPr lang="en-AU" dirty="0">
                <a:solidFill>
                  <a:schemeClr val="accent1"/>
                </a:solidFill>
              </a:rPr>
              <a:t>(The introduction can be fine tuned after the body of the essay is written.) </a:t>
            </a:r>
          </a:p>
        </p:txBody>
      </p:sp>
    </p:spTree>
    <p:extLst>
      <p:ext uri="{BB962C8B-B14F-4D97-AF65-F5344CB8AC3E}">
        <p14:creationId xmlns:p14="http://schemas.microsoft.com/office/powerpoint/2010/main" val="2065692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76672"/>
            <a:ext cx="8534400" cy="864096"/>
          </a:xfrm>
        </p:spPr>
        <p:txBody>
          <a:bodyPr>
            <a:normAutofit fontScale="90000"/>
          </a:bodyPr>
          <a:lstStyle/>
          <a:p>
            <a:r>
              <a:rPr lang="en-AU" dirty="0"/>
              <a:t>Formal Presentation - </a:t>
            </a:r>
            <a:r>
              <a:rPr lang="en-AU" dirty="0">
                <a:solidFill>
                  <a:srgbClr val="92D050"/>
                </a:solidFill>
              </a:rPr>
              <a:t>Structure continued – </a:t>
            </a:r>
            <a:r>
              <a:rPr lang="en-AU" dirty="0">
                <a:solidFill>
                  <a:srgbClr val="FF0000"/>
                </a:solidFill>
              </a:rPr>
              <a:t>Criterion D</a:t>
            </a:r>
            <a:br>
              <a:rPr lang="en-AU" dirty="0"/>
            </a:br>
            <a:r>
              <a:rPr lang="en-AU" sz="1800" dirty="0">
                <a:solidFill>
                  <a:schemeClr val="accent3"/>
                </a:solidFill>
              </a:rPr>
              <a:t>Guide pp. 78-80</a:t>
            </a:r>
            <a:endParaRPr lang="en-AU" sz="1800" dirty="0"/>
          </a:p>
        </p:txBody>
      </p:sp>
      <p:sp>
        <p:nvSpPr>
          <p:cNvPr id="3" name="Content Placeholder 2"/>
          <p:cNvSpPr>
            <a:spLocks noGrp="1"/>
          </p:cNvSpPr>
          <p:nvPr>
            <p:ph sz="quarter" idx="1"/>
          </p:nvPr>
        </p:nvSpPr>
        <p:spPr>
          <a:xfrm>
            <a:off x="301752" y="1412776"/>
            <a:ext cx="8503920" cy="4968552"/>
          </a:xfrm>
        </p:spPr>
        <p:txBody>
          <a:bodyPr>
            <a:normAutofit/>
          </a:bodyPr>
          <a:lstStyle/>
          <a:p>
            <a:pPr marL="0" indent="0">
              <a:buNone/>
            </a:pPr>
            <a:r>
              <a:rPr lang="en-AU" b="1" dirty="0">
                <a:solidFill>
                  <a:schemeClr val="accent6"/>
                </a:solidFill>
              </a:rPr>
              <a:t>Body of the essay (research, analysis, discussion and evaluation)</a:t>
            </a:r>
          </a:p>
          <a:p>
            <a:r>
              <a:rPr lang="en-AU" dirty="0">
                <a:solidFill>
                  <a:schemeClr val="accent1"/>
                </a:solidFill>
              </a:rPr>
              <a:t>Contain a reasoned argument </a:t>
            </a:r>
          </a:p>
          <a:p>
            <a:r>
              <a:rPr lang="en-AU" dirty="0">
                <a:solidFill>
                  <a:schemeClr val="accent1"/>
                </a:solidFill>
              </a:rPr>
              <a:t>Relevant evidence that supports the argument. </a:t>
            </a:r>
          </a:p>
          <a:p>
            <a:r>
              <a:rPr lang="en-AU" dirty="0">
                <a:solidFill>
                  <a:schemeClr val="accent1"/>
                </a:solidFill>
              </a:rPr>
              <a:t>Sub-headings for some subjects </a:t>
            </a:r>
          </a:p>
          <a:p>
            <a:r>
              <a:rPr lang="en-AU" dirty="0">
                <a:solidFill>
                  <a:schemeClr val="accent1"/>
                </a:solidFill>
              </a:rPr>
              <a:t>Expected conventions of the subject </a:t>
            </a:r>
          </a:p>
          <a:p>
            <a:r>
              <a:rPr lang="en-AU" dirty="0">
                <a:solidFill>
                  <a:schemeClr val="accent1"/>
                </a:solidFill>
              </a:rPr>
              <a:t>Essay must be complete in itself - any information that is important to the argument </a:t>
            </a:r>
            <a:r>
              <a:rPr lang="en-AU" b="1" dirty="0">
                <a:solidFill>
                  <a:schemeClr val="accent1"/>
                </a:solidFill>
              </a:rPr>
              <a:t>must not</a:t>
            </a:r>
            <a:r>
              <a:rPr lang="en-AU" dirty="0">
                <a:solidFill>
                  <a:schemeClr val="accent1"/>
                </a:solidFill>
              </a:rPr>
              <a:t> be included in appendices or footnotes/endnotes. </a:t>
            </a:r>
            <a:r>
              <a:rPr lang="en-AU" b="1" dirty="0">
                <a:solidFill>
                  <a:schemeClr val="accent6"/>
                </a:solidFill>
              </a:rPr>
              <a:t>The examiner </a:t>
            </a:r>
            <a:r>
              <a:rPr lang="en-AU" b="1" dirty="0">
                <a:solidFill>
                  <a:schemeClr val="accent2"/>
                </a:solidFill>
              </a:rPr>
              <a:t>will not </a:t>
            </a:r>
            <a:r>
              <a:rPr lang="en-AU" b="1" dirty="0">
                <a:solidFill>
                  <a:schemeClr val="accent6"/>
                </a:solidFill>
              </a:rPr>
              <a:t>read notes or appendices.</a:t>
            </a:r>
          </a:p>
        </p:txBody>
      </p:sp>
    </p:spTree>
    <p:extLst>
      <p:ext uri="{BB962C8B-B14F-4D97-AF65-F5344CB8AC3E}">
        <p14:creationId xmlns:p14="http://schemas.microsoft.com/office/powerpoint/2010/main" val="2493224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71170"/>
            <a:ext cx="8534400" cy="824136"/>
          </a:xfrm>
        </p:spPr>
        <p:txBody>
          <a:bodyPr>
            <a:normAutofit fontScale="90000"/>
          </a:bodyPr>
          <a:lstStyle/>
          <a:p>
            <a:r>
              <a:rPr lang="en-AU" dirty="0"/>
              <a:t>Formal Presentation - </a:t>
            </a:r>
            <a:r>
              <a:rPr lang="en-AU" dirty="0">
                <a:solidFill>
                  <a:srgbClr val="92D050"/>
                </a:solidFill>
              </a:rPr>
              <a:t>Structure continued – </a:t>
            </a:r>
            <a:r>
              <a:rPr lang="en-AU" dirty="0">
                <a:solidFill>
                  <a:srgbClr val="FF0000"/>
                </a:solidFill>
              </a:rPr>
              <a:t>Criterion D</a:t>
            </a:r>
            <a:br>
              <a:rPr lang="en-AU" dirty="0"/>
            </a:br>
            <a:r>
              <a:rPr lang="en-AU" sz="1800" dirty="0">
                <a:solidFill>
                  <a:schemeClr val="accent3"/>
                </a:solidFill>
              </a:rPr>
              <a:t>Guide pp. 78-80</a:t>
            </a:r>
            <a:endParaRPr lang="en-AU" sz="1800" dirty="0"/>
          </a:p>
        </p:txBody>
      </p:sp>
      <p:sp>
        <p:nvSpPr>
          <p:cNvPr id="3" name="Content Placeholder 2"/>
          <p:cNvSpPr>
            <a:spLocks noGrp="1"/>
          </p:cNvSpPr>
          <p:nvPr>
            <p:ph sz="quarter" idx="1"/>
          </p:nvPr>
        </p:nvSpPr>
        <p:spPr>
          <a:xfrm>
            <a:off x="107504" y="1412776"/>
            <a:ext cx="8856984" cy="4968552"/>
          </a:xfrm>
        </p:spPr>
        <p:txBody>
          <a:bodyPr>
            <a:normAutofit/>
          </a:bodyPr>
          <a:lstStyle/>
          <a:p>
            <a:pPr marL="0" indent="0">
              <a:buNone/>
            </a:pPr>
            <a:r>
              <a:rPr lang="en-AU" b="1" dirty="0">
                <a:solidFill>
                  <a:schemeClr val="accent6"/>
                </a:solidFill>
              </a:rPr>
              <a:t>Conclusion</a:t>
            </a:r>
          </a:p>
          <a:p>
            <a:r>
              <a:rPr lang="en-AU" dirty="0">
                <a:solidFill>
                  <a:schemeClr val="accent1"/>
                </a:solidFill>
              </a:rPr>
              <a:t>Says what has been achieved</a:t>
            </a:r>
          </a:p>
          <a:p>
            <a:r>
              <a:rPr lang="en-AU" dirty="0">
                <a:solidFill>
                  <a:schemeClr val="accent1"/>
                </a:solidFill>
              </a:rPr>
              <a:t>Identifies </a:t>
            </a:r>
            <a:r>
              <a:rPr lang="en-AU" dirty="0">
                <a:solidFill>
                  <a:schemeClr val="accent2"/>
                </a:solidFill>
              </a:rPr>
              <a:t>any limitations and/or any questions </a:t>
            </a:r>
            <a:r>
              <a:rPr lang="en-AU" dirty="0">
                <a:solidFill>
                  <a:schemeClr val="accent1"/>
                </a:solidFill>
              </a:rPr>
              <a:t>that have not been resolved. </a:t>
            </a:r>
          </a:p>
          <a:p>
            <a:r>
              <a:rPr lang="en-AU" dirty="0">
                <a:solidFill>
                  <a:schemeClr val="accent1"/>
                </a:solidFill>
              </a:rPr>
              <a:t>Final, summative conclusion</a:t>
            </a:r>
          </a:p>
          <a:p>
            <a:r>
              <a:rPr lang="en-AU" dirty="0">
                <a:solidFill>
                  <a:schemeClr val="accent1"/>
                </a:solidFill>
              </a:rPr>
              <a:t>This conclusion(s) must relate to the research question posed.</a:t>
            </a:r>
          </a:p>
        </p:txBody>
      </p:sp>
    </p:spTree>
    <p:extLst>
      <p:ext uri="{BB962C8B-B14F-4D97-AF65-F5344CB8AC3E}">
        <p14:creationId xmlns:p14="http://schemas.microsoft.com/office/powerpoint/2010/main" val="496172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B1CA-12BA-4BB2-B613-791F3728372D}"/>
              </a:ext>
            </a:extLst>
          </p:cNvPr>
          <p:cNvSpPr>
            <a:spLocks noGrp="1"/>
          </p:cNvSpPr>
          <p:nvPr>
            <p:ph type="title"/>
          </p:nvPr>
        </p:nvSpPr>
        <p:spPr>
          <a:xfrm>
            <a:off x="286072" y="548680"/>
            <a:ext cx="8534400" cy="758952"/>
          </a:xfrm>
        </p:spPr>
        <p:txBody>
          <a:bodyPr>
            <a:normAutofit fontScale="90000"/>
          </a:bodyPr>
          <a:lstStyle/>
          <a:p>
            <a:r>
              <a:rPr lang="en-AU" dirty="0"/>
              <a:t>Formal Presentation - </a:t>
            </a:r>
            <a:r>
              <a:rPr lang="en-AU" dirty="0">
                <a:solidFill>
                  <a:srgbClr val="92D050"/>
                </a:solidFill>
              </a:rPr>
              <a:t>Structure continued – </a:t>
            </a:r>
            <a:r>
              <a:rPr lang="en-AU" dirty="0">
                <a:solidFill>
                  <a:srgbClr val="FF0000"/>
                </a:solidFill>
              </a:rPr>
              <a:t>Criterion D</a:t>
            </a:r>
            <a:br>
              <a:rPr lang="en-AU" dirty="0"/>
            </a:br>
            <a:r>
              <a:rPr lang="en-AU" sz="1800" dirty="0">
                <a:solidFill>
                  <a:schemeClr val="accent3"/>
                </a:solidFill>
              </a:rPr>
              <a:t>Guide pp. 78-80</a:t>
            </a:r>
            <a:endParaRPr lang="en-AU" dirty="0"/>
          </a:p>
        </p:txBody>
      </p:sp>
      <p:sp>
        <p:nvSpPr>
          <p:cNvPr id="3" name="Content Placeholder 2">
            <a:extLst>
              <a:ext uri="{FF2B5EF4-FFF2-40B4-BE49-F238E27FC236}">
                <a16:creationId xmlns:a16="http://schemas.microsoft.com/office/drawing/2014/main" id="{DE323F7A-0E45-4981-B40E-24D493BFBFC8}"/>
              </a:ext>
            </a:extLst>
          </p:cNvPr>
          <p:cNvSpPr>
            <a:spLocks noGrp="1"/>
          </p:cNvSpPr>
          <p:nvPr>
            <p:ph sz="quarter" idx="1"/>
          </p:nvPr>
        </p:nvSpPr>
        <p:spPr/>
        <p:txBody>
          <a:bodyPr/>
          <a:lstStyle/>
          <a:p>
            <a:pPr marL="0" indent="0">
              <a:buNone/>
            </a:pPr>
            <a:r>
              <a:rPr lang="en-AU" b="1" dirty="0">
                <a:solidFill>
                  <a:schemeClr val="accent6"/>
                </a:solidFill>
              </a:rPr>
              <a:t>References and bibliography</a:t>
            </a:r>
          </a:p>
          <a:p>
            <a:r>
              <a:rPr lang="en-AU" dirty="0">
                <a:solidFill>
                  <a:schemeClr val="accent1"/>
                </a:solidFill>
              </a:rPr>
              <a:t>Quotations, referencing and bibliography</a:t>
            </a:r>
            <a:endParaRPr lang="en-AU" b="1" dirty="0">
              <a:solidFill>
                <a:schemeClr val="accent1"/>
              </a:solidFill>
            </a:endParaRPr>
          </a:p>
          <a:p>
            <a:r>
              <a:rPr lang="en-AU" dirty="0">
                <a:solidFill>
                  <a:schemeClr val="accent1"/>
                </a:solidFill>
              </a:rPr>
              <a:t>Consistent style of academic referencing </a:t>
            </a:r>
          </a:p>
          <a:p>
            <a:r>
              <a:rPr lang="en-AU" dirty="0">
                <a:solidFill>
                  <a:schemeClr val="accent1"/>
                </a:solidFill>
              </a:rPr>
              <a:t>Sources that are not cited in the body of the essay but were important in informing the approach taken should be cited in the introduction or in an acknowledgment. </a:t>
            </a:r>
          </a:p>
          <a:p>
            <a:r>
              <a:rPr lang="en-AU" b="1" dirty="0">
                <a:solidFill>
                  <a:schemeClr val="accent6"/>
                </a:solidFill>
              </a:rPr>
              <a:t>The bibliography </a:t>
            </a:r>
            <a:r>
              <a:rPr lang="en-AU" b="1" dirty="0">
                <a:solidFill>
                  <a:schemeClr val="accent2"/>
                </a:solidFill>
              </a:rPr>
              <a:t>must</a:t>
            </a:r>
            <a:r>
              <a:rPr lang="en-AU" b="1" dirty="0">
                <a:solidFill>
                  <a:schemeClr val="accent6"/>
                </a:solidFill>
              </a:rPr>
              <a:t> list only those sources cited. </a:t>
            </a:r>
          </a:p>
          <a:p>
            <a:endParaRPr lang="en-AU" dirty="0"/>
          </a:p>
        </p:txBody>
      </p:sp>
    </p:spTree>
    <p:extLst>
      <p:ext uri="{BB962C8B-B14F-4D97-AF65-F5344CB8AC3E}">
        <p14:creationId xmlns:p14="http://schemas.microsoft.com/office/powerpoint/2010/main" val="3880305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125" y="548678"/>
            <a:ext cx="8534400" cy="758952"/>
          </a:xfrm>
        </p:spPr>
        <p:txBody>
          <a:bodyPr>
            <a:normAutofit fontScale="90000"/>
          </a:bodyPr>
          <a:lstStyle/>
          <a:p>
            <a:r>
              <a:rPr lang="en-AU" dirty="0"/>
              <a:t>Word Count – 4000 – </a:t>
            </a:r>
            <a:r>
              <a:rPr lang="en-AU" dirty="0">
                <a:solidFill>
                  <a:srgbClr val="92D050"/>
                </a:solidFill>
              </a:rPr>
              <a:t>Structure continued – </a:t>
            </a:r>
            <a:r>
              <a:rPr lang="en-AU" dirty="0">
                <a:solidFill>
                  <a:srgbClr val="FF0000"/>
                </a:solidFill>
              </a:rPr>
              <a:t>Criterion D</a:t>
            </a:r>
            <a:br>
              <a:rPr lang="en-AU" dirty="0"/>
            </a:br>
            <a:r>
              <a:rPr lang="en-AU" sz="1800" dirty="0"/>
              <a:t>Guide pp81-82</a:t>
            </a:r>
          </a:p>
        </p:txBody>
      </p:sp>
      <p:graphicFrame>
        <p:nvGraphicFramePr>
          <p:cNvPr id="6" name="Content Placeholder 5"/>
          <p:cNvGraphicFramePr>
            <a:graphicFrameLocks noGrp="1"/>
          </p:cNvGraphicFramePr>
          <p:nvPr>
            <p:ph sz="quarter" idx="1"/>
          </p:nvPr>
        </p:nvGraphicFramePr>
        <p:xfrm>
          <a:off x="251521" y="1527174"/>
          <a:ext cx="8640960" cy="4782148"/>
        </p:xfrm>
        <a:graphic>
          <a:graphicData uri="http://schemas.openxmlformats.org/drawingml/2006/table">
            <a:tbl>
              <a:tblPr/>
              <a:tblGrid>
                <a:gridCol w="4302224">
                  <a:extLst>
                    <a:ext uri="{9D8B030D-6E8A-4147-A177-3AD203B41FA5}">
                      <a16:colId xmlns:a16="http://schemas.microsoft.com/office/drawing/2014/main" val="20000"/>
                    </a:ext>
                  </a:extLst>
                </a:gridCol>
                <a:gridCol w="4338736">
                  <a:extLst>
                    <a:ext uri="{9D8B030D-6E8A-4147-A177-3AD203B41FA5}">
                      <a16:colId xmlns:a16="http://schemas.microsoft.com/office/drawing/2014/main" val="20001"/>
                    </a:ext>
                  </a:extLst>
                </a:gridCol>
              </a:tblGrid>
              <a:tr h="587750">
                <a:tc>
                  <a:txBody>
                    <a:bodyPr/>
                    <a:lstStyle/>
                    <a:p>
                      <a:pPr algn="l" fontAlgn="t"/>
                      <a:r>
                        <a:rPr lang="en-AU" sz="1500" b="1" dirty="0">
                          <a:solidFill>
                            <a:schemeClr val="accent6"/>
                          </a:solidFill>
                          <a:effectLst/>
                        </a:rPr>
                        <a:t>Included in the word count </a:t>
                      </a:r>
                    </a:p>
                  </a:txBody>
                  <a:tcPr marL="20434" marR="71517" marT="51084" marB="51084">
                    <a:lnL w="4763" cap="flat" cmpd="sng" algn="ctr">
                      <a:solidFill>
                        <a:srgbClr val="888888"/>
                      </a:solidFill>
                      <a:prstDash val="solid"/>
                      <a:round/>
                      <a:headEnd type="none" w="med" len="med"/>
                      <a:tailEnd type="none" w="med" len="med"/>
                    </a:lnL>
                    <a:lnR w="4763" cap="flat" cmpd="sng" algn="ctr">
                      <a:solidFill>
                        <a:srgbClr val="888888"/>
                      </a:solidFill>
                      <a:prstDash val="solid"/>
                      <a:round/>
                      <a:headEnd type="none" w="med" len="med"/>
                      <a:tailEnd type="none" w="med" len="med"/>
                    </a:lnR>
                    <a:lnT w="4763" cap="flat" cmpd="sng" algn="ctr">
                      <a:solidFill>
                        <a:srgbClr val="888888"/>
                      </a:solidFill>
                      <a:prstDash val="solid"/>
                      <a:round/>
                      <a:headEnd type="none" w="med" len="med"/>
                      <a:tailEnd type="none" w="med" len="med"/>
                    </a:lnT>
                    <a:lnB w="4763" cap="flat" cmpd="sng" algn="ctr">
                      <a:solidFill>
                        <a:srgbClr val="888888"/>
                      </a:solidFill>
                      <a:prstDash val="solid"/>
                      <a:round/>
                      <a:headEnd type="none" w="med" len="med"/>
                      <a:tailEnd type="none" w="med" len="med"/>
                    </a:lnB>
                    <a:solidFill>
                      <a:srgbClr val="ECECEC"/>
                    </a:solidFill>
                  </a:tcPr>
                </a:tc>
                <a:tc>
                  <a:txBody>
                    <a:bodyPr/>
                    <a:lstStyle/>
                    <a:p>
                      <a:pPr algn="l" fontAlgn="t"/>
                      <a:r>
                        <a:rPr lang="en-AU" sz="1500" b="1" dirty="0">
                          <a:solidFill>
                            <a:schemeClr val="accent6"/>
                          </a:solidFill>
                          <a:effectLst/>
                        </a:rPr>
                        <a:t>Not included in the word count </a:t>
                      </a:r>
                    </a:p>
                  </a:txBody>
                  <a:tcPr marL="20434" marR="71517" marT="51084" marB="51084">
                    <a:lnL w="4763" cap="flat" cmpd="sng" algn="ctr">
                      <a:solidFill>
                        <a:srgbClr val="888888"/>
                      </a:solidFill>
                      <a:prstDash val="solid"/>
                      <a:round/>
                      <a:headEnd type="none" w="med" len="med"/>
                      <a:tailEnd type="none" w="med" len="med"/>
                    </a:lnL>
                    <a:lnR w="4763" cap="flat" cmpd="sng" algn="ctr">
                      <a:solidFill>
                        <a:srgbClr val="888888"/>
                      </a:solidFill>
                      <a:prstDash val="solid"/>
                      <a:round/>
                      <a:headEnd type="none" w="med" len="med"/>
                      <a:tailEnd type="none" w="med" len="med"/>
                    </a:lnR>
                    <a:lnT w="4763" cap="flat" cmpd="sng" algn="ctr">
                      <a:solidFill>
                        <a:srgbClr val="888888"/>
                      </a:solidFill>
                      <a:prstDash val="solid"/>
                      <a:round/>
                      <a:headEnd type="none" w="med" len="med"/>
                      <a:tailEnd type="none" w="med" len="med"/>
                    </a:lnT>
                    <a:lnB w="4763" cap="flat" cmpd="sng" algn="ctr">
                      <a:solidFill>
                        <a:srgbClr val="888888"/>
                      </a:solidFill>
                      <a:prstDash val="solid"/>
                      <a:round/>
                      <a:headEnd type="none" w="med" len="med"/>
                      <a:tailEnd type="none" w="med" len="med"/>
                    </a:lnB>
                    <a:solidFill>
                      <a:srgbClr val="ECECEC"/>
                    </a:solidFill>
                  </a:tcPr>
                </a:tc>
                <a:extLst>
                  <a:ext uri="{0D108BD9-81ED-4DB2-BD59-A6C34878D82A}">
                    <a16:rowId xmlns:a16="http://schemas.microsoft.com/office/drawing/2014/main" val="10000"/>
                  </a:ext>
                </a:extLst>
              </a:tr>
              <a:tr h="374023">
                <a:tc>
                  <a:txBody>
                    <a:bodyPr/>
                    <a:lstStyle/>
                    <a:p>
                      <a:pPr fontAlgn="t"/>
                      <a:r>
                        <a:rPr lang="en-AU" sz="1500" dirty="0">
                          <a:effectLst/>
                        </a:rPr>
                        <a:t>The introduction </a:t>
                      </a:r>
                    </a:p>
                  </a:txBody>
                  <a:tcPr marL="25542" marR="89397" marT="63855" marB="63855">
                    <a:lnL w="4763" cap="flat" cmpd="sng" algn="ctr">
                      <a:solidFill>
                        <a:srgbClr val="888888"/>
                      </a:solidFill>
                      <a:prstDash val="solid"/>
                      <a:round/>
                      <a:headEnd type="none" w="med" len="med"/>
                      <a:tailEnd type="none" w="med" len="med"/>
                    </a:lnL>
                    <a:lnR w="4763" cap="flat" cmpd="sng" algn="ctr">
                      <a:solidFill>
                        <a:srgbClr val="888888"/>
                      </a:solidFill>
                      <a:prstDash val="solid"/>
                      <a:round/>
                      <a:headEnd type="none" w="med" len="med"/>
                      <a:tailEnd type="none" w="med" len="med"/>
                    </a:lnR>
                    <a:lnT w="4763" cap="flat" cmpd="sng" algn="ctr">
                      <a:solidFill>
                        <a:srgbClr val="888888"/>
                      </a:solidFill>
                      <a:prstDash val="solid"/>
                      <a:round/>
                      <a:headEnd type="none" w="med" len="med"/>
                      <a:tailEnd type="none" w="med" len="med"/>
                    </a:lnT>
                    <a:lnB w="4763" cap="flat" cmpd="sng" algn="ctr">
                      <a:solidFill>
                        <a:srgbClr val="888888"/>
                      </a:solidFill>
                      <a:prstDash val="solid"/>
                      <a:round/>
                      <a:headEnd type="none" w="med" len="med"/>
                      <a:tailEnd type="none" w="med" len="med"/>
                    </a:lnB>
                  </a:tcPr>
                </a:tc>
                <a:tc>
                  <a:txBody>
                    <a:bodyPr/>
                    <a:lstStyle/>
                    <a:p>
                      <a:pPr fontAlgn="t"/>
                      <a:r>
                        <a:rPr lang="en-AU" sz="1500" dirty="0">
                          <a:effectLst/>
                        </a:rPr>
                        <a:t>The contents page</a:t>
                      </a:r>
                    </a:p>
                  </a:txBody>
                  <a:tcPr marL="25542" marR="89397" marT="63855" marB="63855">
                    <a:lnL w="4763" cap="flat" cmpd="sng" algn="ctr">
                      <a:solidFill>
                        <a:srgbClr val="888888"/>
                      </a:solidFill>
                      <a:prstDash val="solid"/>
                      <a:round/>
                      <a:headEnd type="none" w="med" len="med"/>
                      <a:tailEnd type="none" w="med" len="med"/>
                    </a:lnL>
                    <a:lnR w="4763" cap="flat" cmpd="sng" algn="ctr">
                      <a:solidFill>
                        <a:srgbClr val="888888"/>
                      </a:solidFill>
                      <a:prstDash val="solid"/>
                      <a:round/>
                      <a:headEnd type="none" w="med" len="med"/>
                      <a:tailEnd type="none" w="med" len="med"/>
                    </a:lnR>
                    <a:lnT w="4763" cap="flat" cmpd="sng" algn="ctr">
                      <a:solidFill>
                        <a:srgbClr val="888888"/>
                      </a:solidFill>
                      <a:prstDash val="solid"/>
                      <a:round/>
                      <a:headEnd type="none" w="med" len="med"/>
                      <a:tailEnd type="none" w="med" len="med"/>
                    </a:lnT>
                    <a:lnB w="4763" cap="flat" cmpd="sng" algn="ctr">
                      <a:solidFill>
                        <a:srgbClr val="888888"/>
                      </a:solidFill>
                      <a:prstDash val="solid"/>
                      <a:round/>
                      <a:headEnd type="none" w="med" len="med"/>
                      <a:tailEnd type="none" w="med" len="med"/>
                    </a:lnB>
                  </a:tcPr>
                </a:tc>
                <a:extLst>
                  <a:ext uri="{0D108BD9-81ED-4DB2-BD59-A6C34878D82A}">
                    <a16:rowId xmlns:a16="http://schemas.microsoft.com/office/drawing/2014/main" val="10001"/>
                  </a:ext>
                </a:extLst>
              </a:tr>
              <a:tr h="614466">
                <a:tc>
                  <a:txBody>
                    <a:bodyPr/>
                    <a:lstStyle/>
                    <a:p>
                      <a:pPr fontAlgn="t"/>
                      <a:r>
                        <a:rPr lang="en-AU" sz="1500" dirty="0">
                          <a:effectLst/>
                        </a:rPr>
                        <a:t>The main body</a:t>
                      </a:r>
                    </a:p>
                  </a:txBody>
                  <a:tcPr marL="25542" marR="89397" marT="63855" marB="63855">
                    <a:lnL w="4763" cap="flat" cmpd="sng" algn="ctr">
                      <a:solidFill>
                        <a:srgbClr val="888888"/>
                      </a:solidFill>
                      <a:prstDash val="solid"/>
                      <a:round/>
                      <a:headEnd type="none" w="med" len="med"/>
                      <a:tailEnd type="none" w="med" len="med"/>
                    </a:lnL>
                    <a:lnR w="4763" cap="flat" cmpd="sng" algn="ctr">
                      <a:solidFill>
                        <a:srgbClr val="888888"/>
                      </a:solidFill>
                      <a:prstDash val="solid"/>
                      <a:round/>
                      <a:headEnd type="none" w="med" len="med"/>
                      <a:tailEnd type="none" w="med" len="med"/>
                    </a:lnR>
                    <a:lnT w="4763" cap="flat" cmpd="sng" algn="ctr">
                      <a:solidFill>
                        <a:srgbClr val="888888"/>
                      </a:solidFill>
                      <a:prstDash val="solid"/>
                      <a:round/>
                      <a:headEnd type="none" w="med" len="med"/>
                      <a:tailEnd type="none" w="med" len="med"/>
                    </a:lnT>
                    <a:lnB w="4763" cap="flat" cmpd="sng" algn="ctr">
                      <a:solidFill>
                        <a:srgbClr val="888888"/>
                      </a:solidFill>
                      <a:prstDash val="solid"/>
                      <a:round/>
                      <a:headEnd type="none" w="med" len="med"/>
                      <a:tailEnd type="none" w="med" len="med"/>
                    </a:lnB>
                  </a:tcPr>
                </a:tc>
                <a:tc>
                  <a:txBody>
                    <a:bodyPr/>
                    <a:lstStyle/>
                    <a:p>
                      <a:pPr fontAlgn="t"/>
                      <a:r>
                        <a:rPr lang="en-AU" sz="1500" dirty="0">
                          <a:effectLst/>
                        </a:rPr>
                        <a:t>Maps, charts, diagrams, annotated illustrations</a:t>
                      </a:r>
                    </a:p>
                  </a:txBody>
                  <a:tcPr marL="25542" marR="89397" marT="63855" marB="63855">
                    <a:lnL w="4763" cap="flat" cmpd="sng" algn="ctr">
                      <a:solidFill>
                        <a:srgbClr val="888888"/>
                      </a:solidFill>
                      <a:prstDash val="solid"/>
                      <a:round/>
                      <a:headEnd type="none" w="med" len="med"/>
                      <a:tailEnd type="none" w="med" len="med"/>
                    </a:lnL>
                    <a:lnR w="4763" cap="flat" cmpd="sng" algn="ctr">
                      <a:solidFill>
                        <a:srgbClr val="888888"/>
                      </a:solidFill>
                      <a:prstDash val="solid"/>
                      <a:round/>
                      <a:headEnd type="none" w="med" len="med"/>
                      <a:tailEnd type="none" w="med" len="med"/>
                    </a:lnR>
                    <a:lnT w="4763" cap="flat" cmpd="sng" algn="ctr">
                      <a:solidFill>
                        <a:srgbClr val="888888"/>
                      </a:solidFill>
                      <a:prstDash val="solid"/>
                      <a:round/>
                      <a:headEnd type="none" w="med" len="med"/>
                      <a:tailEnd type="none" w="med" len="med"/>
                    </a:lnT>
                    <a:lnB w="4763" cap="flat" cmpd="sng" algn="ctr">
                      <a:solidFill>
                        <a:srgbClr val="888888"/>
                      </a:solidFill>
                      <a:prstDash val="solid"/>
                      <a:round/>
                      <a:headEnd type="none" w="med" len="med"/>
                      <a:tailEnd type="none" w="med" len="med"/>
                    </a:lnB>
                  </a:tcPr>
                </a:tc>
                <a:extLst>
                  <a:ext uri="{0D108BD9-81ED-4DB2-BD59-A6C34878D82A}">
                    <a16:rowId xmlns:a16="http://schemas.microsoft.com/office/drawing/2014/main" val="10002"/>
                  </a:ext>
                </a:extLst>
              </a:tr>
              <a:tr h="374023">
                <a:tc>
                  <a:txBody>
                    <a:bodyPr/>
                    <a:lstStyle/>
                    <a:p>
                      <a:pPr fontAlgn="t"/>
                      <a:r>
                        <a:rPr lang="en-AU" sz="1500" dirty="0">
                          <a:effectLst/>
                        </a:rPr>
                        <a:t>The conclusion</a:t>
                      </a:r>
                    </a:p>
                  </a:txBody>
                  <a:tcPr marL="25542" marR="89397" marT="63855" marB="63855">
                    <a:lnL w="4763" cap="flat" cmpd="sng" algn="ctr">
                      <a:solidFill>
                        <a:srgbClr val="888888"/>
                      </a:solidFill>
                      <a:prstDash val="solid"/>
                      <a:round/>
                      <a:headEnd type="none" w="med" len="med"/>
                      <a:tailEnd type="none" w="med" len="med"/>
                    </a:lnL>
                    <a:lnR w="4763" cap="flat" cmpd="sng" algn="ctr">
                      <a:solidFill>
                        <a:srgbClr val="888888"/>
                      </a:solidFill>
                      <a:prstDash val="solid"/>
                      <a:round/>
                      <a:headEnd type="none" w="med" len="med"/>
                      <a:tailEnd type="none" w="med" len="med"/>
                    </a:lnR>
                    <a:lnT w="4763" cap="flat" cmpd="sng" algn="ctr">
                      <a:solidFill>
                        <a:srgbClr val="888888"/>
                      </a:solidFill>
                      <a:prstDash val="solid"/>
                      <a:round/>
                      <a:headEnd type="none" w="med" len="med"/>
                      <a:tailEnd type="none" w="med" len="med"/>
                    </a:lnT>
                    <a:lnB w="4763" cap="flat" cmpd="sng" algn="ctr">
                      <a:solidFill>
                        <a:srgbClr val="888888"/>
                      </a:solidFill>
                      <a:prstDash val="solid"/>
                      <a:round/>
                      <a:headEnd type="none" w="med" len="med"/>
                      <a:tailEnd type="none" w="med" len="med"/>
                    </a:lnB>
                  </a:tcPr>
                </a:tc>
                <a:tc>
                  <a:txBody>
                    <a:bodyPr/>
                    <a:lstStyle/>
                    <a:p>
                      <a:pPr fontAlgn="t"/>
                      <a:r>
                        <a:rPr lang="en-AU" sz="1500" dirty="0">
                          <a:effectLst/>
                        </a:rPr>
                        <a:t>Tables </a:t>
                      </a:r>
                    </a:p>
                  </a:txBody>
                  <a:tcPr marL="25542" marR="89397" marT="63855" marB="63855">
                    <a:lnL w="4763" cap="flat" cmpd="sng" algn="ctr">
                      <a:solidFill>
                        <a:srgbClr val="888888"/>
                      </a:solidFill>
                      <a:prstDash val="solid"/>
                      <a:round/>
                      <a:headEnd type="none" w="med" len="med"/>
                      <a:tailEnd type="none" w="med" len="med"/>
                    </a:lnL>
                    <a:lnR w="4763" cap="flat" cmpd="sng" algn="ctr">
                      <a:solidFill>
                        <a:srgbClr val="888888"/>
                      </a:solidFill>
                      <a:prstDash val="solid"/>
                      <a:round/>
                      <a:headEnd type="none" w="med" len="med"/>
                      <a:tailEnd type="none" w="med" len="med"/>
                    </a:lnR>
                    <a:lnT w="4763" cap="flat" cmpd="sng" algn="ctr">
                      <a:solidFill>
                        <a:srgbClr val="888888"/>
                      </a:solidFill>
                      <a:prstDash val="solid"/>
                      <a:round/>
                      <a:headEnd type="none" w="med" len="med"/>
                      <a:tailEnd type="none" w="med" len="med"/>
                    </a:lnT>
                    <a:lnB w="4763" cap="flat" cmpd="sng" algn="ctr">
                      <a:solidFill>
                        <a:srgbClr val="888888"/>
                      </a:solidFill>
                      <a:prstDash val="solid"/>
                      <a:round/>
                      <a:headEnd type="none" w="med" len="med"/>
                      <a:tailEnd type="none" w="med" len="med"/>
                    </a:lnB>
                  </a:tcPr>
                </a:tc>
                <a:extLst>
                  <a:ext uri="{0D108BD9-81ED-4DB2-BD59-A6C34878D82A}">
                    <a16:rowId xmlns:a16="http://schemas.microsoft.com/office/drawing/2014/main" val="10003"/>
                  </a:ext>
                </a:extLst>
              </a:tr>
              <a:tr h="614466">
                <a:tc>
                  <a:txBody>
                    <a:bodyPr/>
                    <a:lstStyle/>
                    <a:p>
                      <a:pPr fontAlgn="t"/>
                      <a:r>
                        <a:rPr lang="en-AU" sz="1500" dirty="0">
                          <a:effectLst/>
                        </a:rPr>
                        <a:t>Quotations</a:t>
                      </a:r>
                    </a:p>
                  </a:txBody>
                  <a:tcPr marL="25542" marR="89397" marT="63855" marB="63855">
                    <a:lnL w="4763" cap="flat" cmpd="sng" algn="ctr">
                      <a:solidFill>
                        <a:srgbClr val="888888"/>
                      </a:solidFill>
                      <a:prstDash val="solid"/>
                      <a:round/>
                      <a:headEnd type="none" w="med" len="med"/>
                      <a:tailEnd type="none" w="med" len="med"/>
                    </a:lnL>
                    <a:lnR w="4763" cap="flat" cmpd="sng" algn="ctr">
                      <a:solidFill>
                        <a:srgbClr val="888888"/>
                      </a:solidFill>
                      <a:prstDash val="solid"/>
                      <a:round/>
                      <a:headEnd type="none" w="med" len="med"/>
                      <a:tailEnd type="none" w="med" len="med"/>
                    </a:lnR>
                    <a:lnT w="4763" cap="flat" cmpd="sng" algn="ctr">
                      <a:solidFill>
                        <a:srgbClr val="888888"/>
                      </a:solidFill>
                      <a:prstDash val="solid"/>
                      <a:round/>
                      <a:headEnd type="none" w="med" len="med"/>
                      <a:tailEnd type="none" w="med" len="med"/>
                    </a:lnT>
                    <a:lnB w="4763" cap="flat" cmpd="sng" algn="ctr">
                      <a:solidFill>
                        <a:srgbClr val="888888"/>
                      </a:solidFill>
                      <a:prstDash val="solid"/>
                      <a:round/>
                      <a:headEnd type="none" w="med" len="med"/>
                      <a:tailEnd type="none" w="med" len="med"/>
                    </a:lnB>
                  </a:tcPr>
                </a:tc>
                <a:tc>
                  <a:txBody>
                    <a:bodyPr/>
                    <a:lstStyle/>
                    <a:p>
                      <a:pPr fontAlgn="t"/>
                      <a:r>
                        <a:rPr lang="en-AU" sz="1500" dirty="0">
                          <a:effectLst/>
                        </a:rPr>
                        <a:t>Equations, formulas and calculations</a:t>
                      </a:r>
                    </a:p>
                  </a:txBody>
                  <a:tcPr marL="25542" marR="89397" marT="63855" marB="63855">
                    <a:lnL w="4763" cap="flat" cmpd="sng" algn="ctr">
                      <a:solidFill>
                        <a:srgbClr val="888888"/>
                      </a:solidFill>
                      <a:prstDash val="solid"/>
                      <a:round/>
                      <a:headEnd type="none" w="med" len="med"/>
                      <a:tailEnd type="none" w="med" len="med"/>
                    </a:lnL>
                    <a:lnR w="4763" cap="flat" cmpd="sng" algn="ctr">
                      <a:solidFill>
                        <a:srgbClr val="888888"/>
                      </a:solidFill>
                      <a:prstDash val="solid"/>
                      <a:round/>
                      <a:headEnd type="none" w="med" len="med"/>
                      <a:tailEnd type="none" w="med" len="med"/>
                    </a:lnR>
                    <a:lnT w="4763" cap="flat" cmpd="sng" algn="ctr">
                      <a:solidFill>
                        <a:srgbClr val="888888"/>
                      </a:solidFill>
                      <a:prstDash val="solid"/>
                      <a:round/>
                      <a:headEnd type="none" w="med" len="med"/>
                      <a:tailEnd type="none" w="med" len="med"/>
                    </a:lnT>
                    <a:lnB w="4763" cap="flat" cmpd="sng" algn="ctr">
                      <a:solidFill>
                        <a:srgbClr val="888888"/>
                      </a:solidFill>
                      <a:prstDash val="solid"/>
                      <a:round/>
                      <a:headEnd type="none" w="med" len="med"/>
                      <a:tailEnd type="none" w="med" len="med"/>
                    </a:lnB>
                  </a:tcPr>
                </a:tc>
                <a:extLst>
                  <a:ext uri="{0D108BD9-81ED-4DB2-BD59-A6C34878D82A}">
                    <a16:rowId xmlns:a16="http://schemas.microsoft.com/office/drawing/2014/main" val="10004"/>
                  </a:ext>
                </a:extLst>
              </a:tr>
              <a:tr h="854908">
                <a:tc>
                  <a:txBody>
                    <a:bodyPr/>
                    <a:lstStyle/>
                    <a:p>
                      <a:pPr fontAlgn="t"/>
                      <a:r>
                        <a:rPr lang="en-AU" sz="1500" dirty="0">
                          <a:effectLst/>
                        </a:rPr>
                        <a:t>Footnotes and/or endnotes that are not references</a:t>
                      </a:r>
                    </a:p>
                  </a:txBody>
                  <a:tcPr marL="25542" marR="89397" marT="63855" marB="63855">
                    <a:lnL w="4763" cap="flat" cmpd="sng" algn="ctr">
                      <a:solidFill>
                        <a:srgbClr val="888888"/>
                      </a:solidFill>
                      <a:prstDash val="solid"/>
                      <a:round/>
                      <a:headEnd type="none" w="med" len="med"/>
                      <a:tailEnd type="none" w="med" len="med"/>
                    </a:lnL>
                    <a:lnR w="4763" cap="flat" cmpd="sng" algn="ctr">
                      <a:solidFill>
                        <a:srgbClr val="888888"/>
                      </a:solidFill>
                      <a:prstDash val="solid"/>
                      <a:round/>
                      <a:headEnd type="none" w="med" len="med"/>
                      <a:tailEnd type="none" w="med" len="med"/>
                    </a:lnR>
                    <a:lnT w="4763" cap="flat" cmpd="sng" algn="ctr">
                      <a:solidFill>
                        <a:srgbClr val="888888"/>
                      </a:solidFill>
                      <a:prstDash val="solid"/>
                      <a:round/>
                      <a:headEnd type="none" w="med" len="med"/>
                      <a:tailEnd type="none" w="med" len="med"/>
                    </a:lnT>
                    <a:lnB w="9525" cap="flat" cmpd="sng" algn="ctr">
                      <a:solidFill>
                        <a:srgbClr val="888888"/>
                      </a:solidFill>
                      <a:prstDash val="solid"/>
                      <a:round/>
                      <a:headEnd type="none" w="med" len="med"/>
                      <a:tailEnd type="none" w="med" len="med"/>
                    </a:lnB>
                  </a:tcPr>
                </a:tc>
                <a:tc>
                  <a:txBody>
                    <a:bodyPr/>
                    <a:lstStyle/>
                    <a:p>
                      <a:pPr fontAlgn="t"/>
                      <a:r>
                        <a:rPr lang="en-AU" sz="1500" dirty="0">
                          <a:effectLst/>
                        </a:rPr>
                        <a:t>Citations/references (whether parenthetical, numbered, footnotes or endnotes)</a:t>
                      </a:r>
                    </a:p>
                  </a:txBody>
                  <a:tcPr marL="25542" marR="89397" marT="63855" marB="63855">
                    <a:lnL w="4763" cap="flat" cmpd="sng" algn="ctr">
                      <a:solidFill>
                        <a:srgbClr val="888888"/>
                      </a:solidFill>
                      <a:prstDash val="solid"/>
                      <a:round/>
                      <a:headEnd type="none" w="med" len="med"/>
                      <a:tailEnd type="none" w="med" len="med"/>
                    </a:lnL>
                    <a:lnR w="4763" cap="flat" cmpd="sng" algn="ctr">
                      <a:solidFill>
                        <a:srgbClr val="888888"/>
                      </a:solidFill>
                      <a:prstDash val="solid"/>
                      <a:round/>
                      <a:headEnd type="none" w="med" len="med"/>
                      <a:tailEnd type="none" w="med" len="med"/>
                    </a:lnR>
                    <a:lnT w="4763" cap="flat" cmpd="sng" algn="ctr">
                      <a:solidFill>
                        <a:srgbClr val="888888"/>
                      </a:solidFill>
                      <a:prstDash val="solid"/>
                      <a:round/>
                      <a:headEnd type="none" w="med" len="med"/>
                      <a:tailEnd type="none" w="med" len="med"/>
                    </a:lnT>
                    <a:lnB w="4763" cap="flat" cmpd="sng" algn="ctr">
                      <a:solidFill>
                        <a:srgbClr val="888888"/>
                      </a:solidFill>
                      <a:prstDash val="solid"/>
                      <a:round/>
                      <a:headEnd type="none" w="med" len="med"/>
                      <a:tailEnd type="none" w="med" len="med"/>
                    </a:lnB>
                  </a:tcPr>
                </a:tc>
                <a:extLst>
                  <a:ext uri="{0D108BD9-81ED-4DB2-BD59-A6C34878D82A}">
                    <a16:rowId xmlns:a16="http://schemas.microsoft.com/office/drawing/2014/main" val="10005"/>
                  </a:ext>
                </a:extLst>
              </a:tr>
              <a:tr h="374023">
                <a:tc>
                  <a:txBody>
                    <a:bodyPr/>
                    <a:lstStyle/>
                    <a:p>
                      <a:pPr fontAlgn="t"/>
                      <a:endParaRPr lang="en-AU" sz="1500" dirty="0">
                        <a:effectLst/>
                      </a:endParaRPr>
                    </a:p>
                  </a:txBody>
                  <a:tcPr marL="25542" marR="89397" marT="63855" marB="63855">
                    <a:lnL w="9525" cap="flat" cmpd="sng" algn="ctr">
                      <a:solidFill>
                        <a:srgbClr val="888888"/>
                      </a:solidFill>
                      <a:prstDash val="solid"/>
                      <a:round/>
                      <a:headEnd type="none" w="med" len="med"/>
                      <a:tailEnd type="none" w="med" len="med"/>
                    </a:lnL>
                    <a:lnR w="4763" cap="flat" cmpd="sng" algn="ctr">
                      <a:solidFill>
                        <a:srgbClr val="888888"/>
                      </a:solidFill>
                      <a:prstDash val="solid"/>
                      <a:round/>
                      <a:headEnd type="none" w="med" len="med"/>
                      <a:tailEnd type="none" w="med" len="med"/>
                    </a:lnR>
                    <a:lnT w="9525" cap="flat" cmpd="sng" algn="ctr">
                      <a:solidFill>
                        <a:srgbClr val="888888"/>
                      </a:solidFill>
                      <a:prstDash val="solid"/>
                      <a:round/>
                      <a:headEnd type="none" w="med" len="med"/>
                      <a:tailEnd type="none" w="med" len="med"/>
                    </a:lnT>
                    <a:lnB w="9525" cap="flat" cmpd="sng" algn="ctr">
                      <a:solidFill>
                        <a:srgbClr val="888888"/>
                      </a:solidFill>
                      <a:prstDash val="solid"/>
                      <a:round/>
                      <a:headEnd type="none" w="med" len="med"/>
                      <a:tailEnd type="none" w="med" len="med"/>
                    </a:lnB>
                  </a:tcPr>
                </a:tc>
                <a:tc>
                  <a:txBody>
                    <a:bodyPr/>
                    <a:lstStyle/>
                    <a:p>
                      <a:pPr fontAlgn="t"/>
                      <a:r>
                        <a:rPr lang="en-AU" sz="1500" dirty="0">
                          <a:effectLst/>
                        </a:rPr>
                        <a:t>The bibliography</a:t>
                      </a:r>
                    </a:p>
                  </a:txBody>
                  <a:tcPr marL="25542" marR="89397" marT="63855" marB="63855">
                    <a:lnL w="4763" cap="flat" cmpd="sng" algn="ctr">
                      <a:solidFill>
                        <a:srgbClr val="888888"/>
                      </a:solidFill>
                      <a:prstDash val="solid"/>
                      <a:round/>
                      <a:headEnd type="none" w="med" len="med"/>
                      <a:tailEnd type="none" w="med" len="med"/>
                    </a:lnL>
                    <a:lnR w="4763" cap="flat" cmpd="sng" algn="ctr">
                      <a:solidFill>
                        <a:srgbClr val="888888"/>
                      </a:solidFill>
                      <a:prstDash val="solid"/>
                      <a:round/>
                      <a:headEnd type="none" w="med" len="med"/>
                      <a:tailEnd type="none" w="med" len="med"/>
                    </a:lnR>
                    <a:lnT w="4763" cap="flat" cmpd="sng" algn="ctr">
                      <a:solidFill>
                        <a:srgbClr val="888888"/>
                      </a:solidFill>
                      <a:prstDash val="solid"/>
                      <a:round/>
                      <a:headEnd type="none" w="med" len="med"/>
                      <a:tailEnd type="none" w="med" len="med"/>
                    </a:lnT>
                    <a:lnB w="4763" cap="flat" cmpd="sng" algn="ctr">
                      <a:solidFill>
                        <a:srgbClr val="888888"/>
                      </a:solidFill>
                      <a:prstDash val="solid"/>
                      <a:round/>
                      <a:headEnd type="none" w="med" len="med"/>
                      <a:tailEnd type="none" w="med" len="med"/>
                    </a:lnB>
                  </a:tcPr>
                </a:tc>
                <a:extLst>
                  <a:ext uri="{0D108BD9-81ED-4DB2-BD59-A6C34878D82A}">
                    <a16:rowId xmlns:a16="http://schemas.microsoft.com/office/drawing/2014/main" val="10006"/>
                  </a:ext>
                </a:extLst>
              </a:tr>
              <a:tr h="614466">
                <a:tc>
                  <a:txBody>
                    <a:bodyPr/>
                    <a:lstStyle/>
                    <a:p>
                      <a:pPr fontAlgn="t"/>
                      <a:endParaRPr lang="en-AU" sz="1500" dirty="0">
                        <a:effectLst/>
                      </a:endParaRPr>
                    </a:p>
                  </a:txBody>
                  <a:tcPr marL="25542" marR="89397" marT="63855" marB="63855">
                    <a:lnL w="9525" cap="flat" cmpd="sng" algn="ctr">
                      <a:solidFill>
                        <a:srgbClr val="888888"/>
                      </a:solidFill>
                      <a:prstDash val="solid"/>
                      <a:round/>
                      <a:headEnd type="none" w="med" len="med"/>
                      <a:tailEnd type="none" w="med" len="med"/>
                    </a:lnL>
                    <a:lnR w="4763" cap="flat" cmpd="sng" algn="ctr">
                      <a:solidFill>
                        <a:srgbClr val="888888"/>
                      </a:solidFill>
                      <a:prstDash val="solid"/>
                      <a:round/>
                      <a:headEnd type="none" w="med" len="med"/>
                      <a:tailEnd type="none" w="med" len="med"/>
                    </a:lnR>
                    <a:lnT w="9525" cap="flat" cmpd="sng" algn="ctr">
                      <a:solidFill>
                        <a:srgbClr val="888888"/>
                      </a:solidFill>
                      <a:prstDash val="solid"/>
                      <a:round/>
                      <a:headEnd type="none" w="med" len="med"/>
                      <a:tailEnd type="none" w="med" len="med"/>
                    </a:lnT>
                    <a:lnB w="9525" cap="flat" cmpd="sng" algn="ctr">
                      <a:solidFill>
                        <a:srgbClr val="888888"/>
                      </a:solidFill>
                      <a:prstDash val="solid"/>
                      <a:round/>
                      <a:headEnd type="none" w="med" len="med"/>
                      <a:tailEnd type="none" w="med" len="med"/>
                    </a:lnB>
                  </a:tcPr>
                </a:tc>
                <a:tc>
                  <a:txBody>
                    <a:bodyPr/>
                    <a:lstStyle/>
                    <a:p>
                      <a:pPr fontAlgn="t"/>
                      <a:r>
                        <a:rPr lang="en-AU" sz="1500" dirty="0">
                          <a:effectLst/>
                        </a:rPr>
                        <a:t>The </a:t>
                      </a:r>
                      <a:r>
                        <a:rPr lang="en-AU" sz="1500" i="1" dirty="0">
                          <a:effectLst/>
                        </a:rPr>
                        <a:t>Reflections on planning and progress form</a:t>
                      </a:r>
                      <a:r>
                        <a:rPr lang="en-AU" sz="1500" dirty="0">
                          <a:effectLst/>
                        </a:rPr>
                        <a:t> </a:t>
                      </a:r>
                    </a:p>
                  </a:txBody>
                  <a:tcPr marL="25542" marR="89397" marT="63855" marB="63855">
                    <a:lnL w="4763" cap="flat" cmpd="sng" algn="ctr">
                      <a:solidFill>
                        <a:srgbClr val="888888"/>
                      </a:solidFill>
                      <a:prstDash val="solid"/>
                      <a:round/>
                      <a:headEnd type="none" w="med" len="med"/>
                      <a:tailEnd type="none" w="med" len="med"/>
                    </a:lnL>
                    <a:lnR w="4763" cap="flat" cmpd="sng" algn="ctr">
                      <a:solidFill>
                        <a:srgbClr val="888888"/>
                      </a:solidFill>
                      <a:prstDash val="solid"/>
                      <a:round/>
                      <a:headEnd type="none" w="med" len="med"/>
                      <a:tailEnd type="none" w="med" len="med"/>
                    </a:lnR>
                    <a:lnT w="4763" cap="flat" cmpd="sng" algn="ctr">
                      <a:solidFill>
                        <a:srgbClr val="888888"/>
                      </a:solidFill>
                      <a:prstDash val="solid"/>
                      <a:round/>
                      <a:headEnd type="none" w="med" len="med"/>
                      <a:tailEnd type="none" w="med" len="med"/>
                    </a:lnT>
                    <a:lnB w="4763" cap="flat" cmpd="sng" algn="ctr">
                      <a:solidFill>
                        <a:srgbClr val="888888"/>
                      </a:solidFill>
                      <a:prstDash val="solid"/>
                      <a:round/>
                      <a:headEnd type="none" w="med" len="med"/>
                      <a:tailEnd type="none" w="med" len="med"/>
                    </a:lnB>
                  </a:tcPr>
                </a:tc>
                <a:extLst>
                  <a:ext uri="{0D108BD9-81ED-4DB2-BD59-A6C34878D82A}">
                    <a16:rowId xmlns:a16="http://schemas.microsoft.com/office/drawing/2014/main" val="10007"/>
                  </a:ext>
                </a:extLst>
              </a:tr>
              <a:tr h="374023">
                <a:tc>
                  <a:txBody>
                    <a:bodyPr/>
                    <a:lstStyle/>
                    <a:p>
                      <a:pPr fontAlgn="t"/>
                      <a:endParaRPr lang="en-AU" sz="1500" dirty="0">
                        <a:effectLst/>
                      </a:endParaRPr>
                    </a:p>
                  </a:txBody>
                  <a:tcPr marL="25542" marR="89397" marT="63855" marB="63855">
                    <a:lnL w="9525" cap="flat" cmpd="sng" algn="ctr">
                      <a:solidFill>
                        <a:srgbClr val="888888"/>
                      </a:solidFill>
                      <a:prstDash val="solid"/>
                      <a:round/>
                      <a:headEnd type="none" w="med" len="med"/>
                      <a:tailEnd type="none" w="med" len="med"/>
                    </a:lnL>
                    <a:lnR w="4763" cap="flat" cmpd="sng" algn="ctr">
                      <a:solidFill>
                        <a:srgbClr val="888888"/>
                      </a:solidFill>
                      <a:prstDash val="solid"/>
                      <a:round/>
                      <a:headEnd type="none" w="med" len="med"/>
                      <a:tailEnd type="none" w="med" len="med"/>
                    </a:lnR>
                    <a:lnT w="9525" cap="flat" cmpd="sng" algn="ctr">
                      <a:solidFill>
                        <a:srgbClr val="888888"/>
                      </a:solidFill>
                      <a:prstDash val="solid"/>
                      <a:round/>
                      <a:headEnd type="none" w="med" len="med"/>
                      <a:tailEnd type="none" w="med" len="med"/>
                    </a:lnT>
                    <a:lnB w="9525" cap="flat" cmpd="sng" algn="ctr">
                      <a:solidFill>
                        <a:srgbClr val="888888"/>
                      </a:solidFill>
                      <a:prstDash val="solid"/>
                      <a:round/>
                      <a:headEnd type="none" w="med" len="med"/>
                      <a:tailEnd type="none" w="med" len="med"/>
                    </a:lnB>
                  </a:tcPr>
                </a:tc>
                <a:tc>
                  <a:txBody>
                    <a:bodyPr/>
                    <a:lstStyle/>
                    <a:p>
                      <a:pPr fontAlgn="t"/>
                      <a:r>
                        <a:rPr lang="en-AU" sz="1500" dirty="0">
                          <a:effectLst/>
                        </a:rPr>
                        <a:t>Headers</a:t>
                      </a:r>
                    </a:p>
                  </a:txBody>
                  <a:tcPr marL="25542" marR="89397" marT="63855" marB="63855">
                    <a:lnL w="4763" cap="flat" cmpd="sng" algn="ctr">
                      <a:solidFill>
                        <a:srgbClr val="888888"/>
                      </a:solidFill>
                      <a:prstDash val="solid"/>
                      <a:round/>
                      <a:headEnd type="none" w="med" len="med"/>
                      <a:tailEnd type="none" w="med" len="med"/>
                    </a:lnL>
                    <a:lnR w="4763" cap="flat" cmpd="sng" algn="ctr">
                      <a:solidFill>
                        <a:srgbClr val="888888"/>
                      </a:solidFill>
                      <a:prstDash val="solid"/>
                      <a:round/>
                      <a:headEnd type="none" w="med" len="med"/>
                      <a:tailEnd type="none" w="med" len="med"/>
                    </a:lnR>
                    <a:lnT w="4763" cap="flat" cmpd="sng" algn="ctr">
                      <a:solidFill>
                        <a:srgbClr val="888888"/>
                      </a:solidFill>
                      <a:prstDash val="solid"/>
                      <a:round/>
                      <a:headEnd type="none" w="med" len="med"/>
                      <a:tailEnd type="none" w="med" len="med"/>
                    </a:lnT>
                    <a:lnB w="4763" cap="flat" cmpd="sng" algn="ctr">
                      <a:solidFill>
                        <a:srgbClr val="888888"/>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pic>
        <p:nvPicPr>
          <p:cNvPr id="5125" name="Picture 5" descr="checkm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1562389"/>
            <a:ext cx="285750" cy="285750"/>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cro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8384" y="1556039"/>
            <a:ext cx="285750" cy="285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0779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79512" y="2564904"/>
            <a:ext cx="8856984" cy="3816424"/>
          </a:xfrm>
        </p:spPr>
        <p:txBody>
          <a:bodyPr>
            <a:normAutofit fontScale="92500" lnSpcReduction="20000"/>
          </a:bodyPr>
          <a:lstStyle/>
          <a:p>
            <a:pPr marL="285750" indent="-285750" algn="l">
              <a:buFont typeface="Arial" panose="020B0604020202020204" pitchFamily="34" charset="0"/>
              <a:buChar char="•"/>
            </a:pPr>
            <a:r>
              <a:rPr lang="en-AU" sz="2400" dirty="0"/>
              <a:t>Extended Essay Criteria unpacked</a:t>
            </a:r>
          </a:p>
          <a:p>
            <a:pPr marL="834390" lvl="1" indent="-285750">
              <a:buFont typeface="Arial" panose="020B0604020202020204" pitchFamily="34" charset="0"/>
              <a:buChar char="•"/>
            </a:pPr>
            <a:r>
              <a:rPr lang="en-AU" sz="2600" dirty="0"/>
              <a:t>Criterion A: Focus and Method</a:t>
            </a:r>
          </a:p>
          <a:p>
            <a:pPr marL="834390" lvl="1" indent="-285750">
              <a:buFont typeface="Arial" panose="020B0604020202020204" pitchFamily="34" charset="0"/>
              <a:buChar char="•"/>
            </a:pPr>
            <a:r>
              <a:rPr lang="en-AU" sz="2600" b="1" dirty="0"/>
              <a:t>Criterion B: Knowledge and Understanding</a:t>
            </a:r>
          </a:p>
          <a:p>
            <a:pPr marL="834390" lvl="1" indent="-285750">
              <a:buFont typeface="Arial" panose="020B0604020202020204" pitchFamily="34" charset="0"/>
              <a:buChar char="•"/>
            </a:pPr>
            <a:r>
              <a:rPr lang="en-AU" sz="2600" b="1" dirty="0"/>
              <a:t>Criterion C: Critical Thinking</a:t>
            </a:r>
          </a:p>
          <a:p>
            <a:pPr marL="834390" lvl="1" indent="-285750">
              <a:buFont typeface="Arial" panose="020B0604020202020204" pitchFamily="34" charset="0"/>
              <a:buChar char="•"/>
            </a:pPr>
            <a:r>
              <a:rPr lang="en-AU" sz="2600" dirty="0"/>
              <a:t>Criterion D: Formal Presentation</a:t>
            </a:r>
          </a:p>
          <a:p>
            <a:pPr marL="834390" lvl="1" indent="-285750">
              <a:buFont typeface="Arial" panose="020B0604020202020204" pitchFamily="34" charset="0"/>
              <a:buChar char="•"/>
            </a:pPr>
            <a:r>
              <a:rPr lang="en-AU" sz="2600" dirty="0"/>
              <a:t>Criterion E: Engagement (RPPF; reflections external to the essay)</a:t>
            </a:r>
          </a:p>
          <a:p>
            <a:pPr algn="l"/>
            <a:endParaRPr lang="en-AU" sz="2400" dirty="0"/>
          </a:p>
          <a:p>
            <a:pPr algn="l"/>
            <a:endParaRPr lang="en-AU" sz="2400" dirty="0"/>
          </a:p>
          <a:p>
            <a:pPr marL="285750" indent="-285750" algn="l">
              <a:buFont typeface="Arial" panose="020B0604020202020204" pitchFamily="34" charset="0"/>
              <a:buChar char="•"/>
            </a:pPr>
            <a:r>
              <a:rPr lang="en-AU" sz="2400" dirty="0"/>
              <a:t>Evaluation of student samples</a:t>
            </a:r>
          </a:p>
          <a:p>
            <a:endParaRPr lang="en-AU" sz="2400" dirty="0"/>
          </a:p>
        </p:txBody>
      </p:sp>
      <p:sp>
        <p:nvSpPr>
          <p:cNvPr id="3" name="Title 2"/>
          <p:cNvSpPr>
            <a:spLocks noGrp="1"/>
          </p:cNvSpPr>
          <p:nvPr>
            <p:ph type="title"/>
          </p:nvPr>
        </p:nvSpPr>
        <p:spPr/>
        <p:txBody>
          <a:bodyPr>
            <a:normAutofit fontScale="90000"/>
          </a:bodyPr>
          <a:lstStyle/>
          <a:p>
            <a:br>
              <a:rPr lang="en-AU" dirty="0"/>
            </a:br>
            <a:r>
              <a:rPr lang="en-AU" dirty="0"/>
              <a:t>Session 2: </a:t>
            </a:r>
            <a:br>
              <a:rPr lang="en-AU" dirty="0"/>
            </a:br>
            <a:r>
              <a:rPr lang="en-AU" dirty="0"/>
              <a:t>A Critical Thinking Essay</a:t>
            </a:r>
          </a:p>
        </p:txBody>
      </p:sp>
    </p:spTree>
    <p:extLst>
      <p:ext uri="{BB962C8B-B14F-4D97-AF65-F5344CB8AC3E}">
        <p14:creationId xmlns:p14="http://schemas.microsoft.com/office/powerpoint/2010/main" val="21320233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29025"/>
            <a:ext cx="8534400" cy="968152"/>
          </a:xfrm>
        </p:spPr>
        <p:txBody>
          <a:bodyPr>
            <a:normAutofit fontScale="90000"/>
          </a:bodyPr>
          <a:lstStyle/>
          <a:p>
            <a:r>
              <a:rPr lang="en-AU" dirty="0"/>
              <a:t>Formal Presentation – Layout – </a:t>
            </a:r>
            <a:r>
              <a:rPr lang="en-AU" dirty="0">
                <a:solidFill>
                  <a:srgbClr val="92D050"/>
                </a:solidFill>
              </a:rPr>
              <a:t>Structure continued – </a:t>
            </a:r>
            <a:r>
              <a:rPr lang="en-AU" dirty="0">
                <a:solidFill>
                  <a:srgbClr val="FF0000"/>
                </a:solidFill>
              </a:rPr>
              <a:t>Criterion D</a:t>
            </a:r>
            <a:br>
              <a:rPr lang="en-AU" dirty="0"/>
            </a:br>
            <a:r>
              <a:rPr lang="en-AU" sz="1800" dirty="0">
                <a:solidFill>
                  <a:schemeClr val="accent3"/>
                </a:solidFill>
              </a:rPr>
              <a:t>Guide p81</a:t>
            </a:r>
            <a:endParaRPr lang="en-AU" sz="1800" dirty="0"/>
          </a:p>
        </p:txBody>
      </p:sp>
      <p:sp>
        <p:nvSpPr>
          <p:cNvPr id="3" name="Content Placeholder 2"/>
          <p:cNvSpPr>
            <a:spLocks noGrp="1"/>
          </p:cNvSpPr>
          <p:nvPr>
            <p:ph sz="quarter" idx="1"/>
          </p:nvPr>
        </p:nvSpPr>
        <p:spPr>
          <a:xfrm>
            <a:off x="179512" y="1412776"/>
            <a:ext cx="8856984" cy="4968552"/>
          </a:xfrm>
        </p:spPr>
        <p:txBody>
          <a:bodyPr>
            <a:normAutofit fontScale="92500" lnSpcReduction="10000"/>
          </a:bodyPr>
          <a:lstStyle/>
          <a:p>
            <a:pPr marL="0" indent="0">
              <a:buNone/>
            </a:pPr>
            <a:r>
              <a:rPr lang="en-AU" b="1" dirty="0">
                <a:solidFill>
                  <a:schemeClr val="accent6"/>
                </a:solidFill>
              </a:rPr>
              <a:t>Presentation</a:t>
            </a:r>
          </a:p>
          <a:p>
            <a:r>
              <a:rPr lang="en-AU" dirty="0">
                <a:solidFill>
                  <a:schemeClr val="accent1"/>
                </a:solidFill>
              </a:rPr>
              <a:t>EE should be written in a clear, correct and formal academic style</a:t>
            </a:r>
          </a:p>
          <a:p>
            <a:r>
              <a:rPr lang="en-AU" dirty="0">
                <a:solidFill>
                  <a:schemeClr val="accent1"/>
                </a:solidFill>
              </a:rPr>
              <a:t>Should strive to maintain a professional, academic look.</a:t>
            </a:r>
          </a:p>
          <a:p>
            <a:pPr marL="0" indent="0">
              <a:buNone/>
            </a:pPr>
            <a:r>
              <a:rPr lang="en-AU" dirty="0">
                <a:solidFill>
                  <a:schemeClr val="accent1"/>
                </a:solidFill>
              </a:rPr>
              <a:t> </a:t>
            </a:r>
          </a:p>
          <a:p>
            <a:pPr marL="0" indent="0">
              <a:buNone/>
            </a:pPr>
            <a:r>
              <a:rPr lang="en-AU" b="1" dirty="0">
                <a:solidFill>
                  <a:schemeClr val="accent6"/>
                </a:solidFill>
              </a:rPr>
              <a:t>Formatting</a:t>
            </a:r>
            <a:r>
              <a:rPr lang="en-AU" dirty="0"/>
              <a:t> </a:t>
            </a:r>
          </a:p>
          <a:p>
            <a:r>
              <a:rPr lang="en-AU" dirty="0">
                <a:solidFill>
                  <a:schemeClr val="accent1"/>
                </a:solidFill>
              </a:rPr>
              <a:t>Use of 12-point, readable font</a:t>
            </a:r>
          </a:p>
          <a:p>
            <a:r>
              <a:rPr lang="en-AU" dirty="0">
                <a:solidFill>
                  <a:schemeClr val="accent1"/>
                </a:solidFill>
              </a:rPr>
              <a:t>Double spacing</a:t>
            </a:r>
          </a:p>
          <a:p>
            <a:r>
              <a:rPr lang="en-AU" dirty="0">
                <a:solidFill>
                  <a:schemeClr val="accent1"/>
                </a:solidFill>
              </a:rPr>
              <a:t>Page numbering</a:t>
            </a:r>
          </a:p>
          <a:p>
            <a:r>
              <a:rPr lang="en-AU" dirty="0">
                <a:solidFill>
                  <a:schemeClr val="accent1"/>
                </a:solidFill>
              </a:rPr>
              <a:t>Submitting the extended essay in the required format will help set the tone of the essay and will aid readability for on-screen assessment by examiners. </a:t>
            </a:r>
          </a:p>
          <a:p>
            <a:endParaRPr lang="en-AU" dirty="0"/>
          </a:p>
        </p:txBody>
      </p:sp>
    </p:spTree>
    <p:extLst>
      <p:ext uri="{BB962C8B-B14F-4D97-AF65-F5344CB8AC3E}">
        <p14:creationId xmlns:p14="http://schemas.microsoft.com/office/powerpoint/2010/main" val="604454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72616"/>
            <a:ext cx="8534400" cy="968152"/>
          </a:xfrm>
        </p:spPr>
        <p:txBody>
          <a:bodyPr>
            <a:normAutofit fontScale="90000"/>
          </a:bodyPr>
          <a:lstStyle/>
          <a:p>
            <a:r>
              <a:rPr lang="en-AU" dirty="0"/>
              <a:t>Formal Presentation – Layout – </a:t>
            </a:r>
            <a:r>
              <a:rPr lang="en-AU" dirty="0">
                <a:solidFill>
                  <a:srgbClr val="92D050"/>
                </a:solidFill>
              </a:rPr>
              <a:t>Structure continued – </a:t>
            </a:r>
            <a:r>
              <a:rPr lang="en-AU" dirty="0">
                <a:solidFill>
                  <a:srgbClr val="FF0000"/>
                </a:solidFill>
              </a:rPr>
              <a:t>Criterion D</a:t>
            </a:r>
            <a:br>
              <a:rPr lang="en-AU" dirty="0"/>
            </a:br>
            <a:r>
              <a:rPr lang="en-AU" sz="1800" dirty="0"/>
              <a:t>Guide pp. 82-84</a:t>
            </a:r>
          </a:p>
        </p:txBody>
      </p:sp>
      <p:sp>
        <p:nvSpPr>
          <p:cNvPr id="3" name="Content Placeholder 2"/>
          <p:cNvSpPr>
            <a:spLocks noGrp="1"/>
          </p:cNvSpPr>
          <p:nvPr>
            <p:ph sz="quarter" idx="1"/>
          </p:nvPr>
        </p:nvSpPr>
        <p:spPr>
          <a:xfrm>
            <a:off x="179512" y="1340768"/>
            <a:ext cx="8856984" cy="5112568"/>
          </a:xfrm>
        </p:spPr>
        <p:txBody>
          <a:bodyPr>
            <a:normAutofit fontScale="77500" lnSpcReduction="20000"/>
          </a:bodyPr>
          <a:lstStyle/>
          <a:p>
            <a:pPr marL="0" indent="0">
              <a:buNone/>
            </a:pPr>
            <a:r>
              <a:rPr lang="en-AU" b="1" dirty="0">
                <a:solidFill>
                  <a:schemeClr val="accent6"/>
                </a:solidFill>
              </a:rPr>
              <a:t>Illustrations</a:t>
            </a:r>
          </a:p>
          <a:p>
            <a:r>
              <a:rPr lang="en-AU" dirty="0">
                <a:solidFill>
                  <a:schemeClr val="accent1"/>
                </a:solidFill>
              </a:rPr>
              <a:t>Graphs, diagrams, tables and maps are effective only if they are clearly labelled and can be interpreted with ease. </a:t>
            </a:r>
          </a:p>
          <a:p>
            <a:r>
              <a:rPr lang="en-AU" dirty="0">
                <a:solidFill>
                  <a:schemeClr val="accent1"/>
                </a:solidFill>
              </a:rPr>
              <a:t>Any labelling should contain the minimum information re the significance of the map, chart, diagram or illustration – not commentary</a:t>
            </a:r>
          </a:p>
          <a:p>
            <a:r>
              <a:rPr lang="en-AU" dirty="0">
                <a:solidFill>
                  <a:schemeClr val="accent1"/>
                </a:solidFill>
              </a:rPr>
              <a:t>Must be directly related to the text and acknowledged where appropriate - used to illustrate a specific point made in the EE, relevant to the argument </a:t>
            </a:r>
          </a:p>
          <a:p>
            <a:endParaRPr lang="en-AU" dirty="0"/>
          </a:p>
          <a:p>
            <a:pPr marL="0" indent="0">
              <a:buNone/>
            </a:pPr>
            <a:r>
              <a:rPr lang="en-AU" b="1" dirty="0">
                <a:solidFill>
                  <a:schemeClr val="accent6"/>
                </a:solidFill>
              </a:rPr>
              <a:t>Tables</a:t>
            </a:r>
          </a:p>
          <a:p>
            <a:r>
              <a:rPr lang="en-AU" b="1" dirty="0">
                <a:solidFill>
                  <a:schemeClr val="accent1"/>
                </a:solidFill>
              </a:rPr>
              <a:t>Tables must not be used in an attempt to circumvent the word limit.</a:t>
            </a:r>
          </a:p>
          <a:p>
            <a:pPr marL="0" indent="0">
              <a:buNone/>
            </a:pPr>
            <a:r>
              <a:rPr lang="en-AU" dirty="0"/>
              <a:t> </a:t>
            </a:r>
          </a:p>
          <a:p>
            <a:pPr marL="0" indent="0">
              <a:buNone/>
            </a:pPr>
            <a:r>
              <a:rPr lang="en-AU" b="1" dirty="0">
                <a:solidFill>
                  <a:schemeClr val="accent6"/>
                </a:solidFill>
              </a:rPr>
              <a:t>Headers</a:t>
            </a:r>
          </a:p>
          <a:p>
            <a:r>
              <a:rPr lang="en-AU" dirty="0">
                <a:solidFill>
                  <a:schemeClr val="accent1"/>
                </a:solidFill>
              </a:rPr>
              <a:t>Headers of the research question on each page – helps to retain focus.</a:t>
            </a:r>
          </a:p>
        </p:txBody>
      </p:sp>
    </p:spTree>
    <p:extLst>
      <p:ext uri="{BB962C8B-B14F-4D97-AF65-F5344CB8AC3E}">
        <p14:creationId xmlns:p14="http://schemas.microsoft.com/office/powerpoint/2010/main" val="42093984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44624"/>
            <a:ext cx="8534400" cy="896144"/>
          </a:xfrm>
        </p:spPr>
        <p:txBody>
          <a:bodyPr>
            <a:normAutofit fontScale="90000"/>
          </a:bodyPr>
          <a:lstStyle/>
          <a:p>
            <a:r>
              <a:rPr lang="en-AU" dirty="0"/>
              <a:t>Formal Presentation – Layout – </a:t>
            </a:r>
            <a:r>
              <a:rPr lang="en-AU" dirty="0">
                <a:solidFill>
                  <a:srgbClr val="92D050"/>
                </a:solidFill>
              </a:rPr>
              <a:t>Structure continued – </a:t>
            </a:r>
            <a:r>
              <a:rPr lang="en-AU" dirty="0">
                <a:solidFill>
                  <a:srgbClr val="FF0000"/>
                </a:solidFill>
              </a:rPr>
              <a:t>Criterion D</a:t>
            </a:r>
            <a:br>
              <a:rPr lang="en-AU" dirty="0"/>
            </a:br>
            <a:r>
              <a:rPr lang="en-AU" sz="1800" dirty="0"/>
              <a:t>Guide pp. 82-84</a:t>
            </a:r>
          </a:p>
        </p:txBody>
      </p:sp>
      <p:sp>
        <p:nvSpPr>
          <p:cNvPr id="3" name="Content Placeholder 2"/>
          <p:cNvSpPr>
            <a:spLocks noGrp="1"/>
          </p:cNvSpPr>
          <p:nvPr>
            <p:ph sz="quarter" idx="1"/>
          </p:nvPr>
        </p:nvSpPr>
        <p:spPr>
          <a:xfrm>
            <a:off x="301752" y="1340768"/>
            <a:ext cx="8503920" cy="5040560"/>
          </a:xfrm>
        </p:spPr>
        <p:txBody>
          <a:bodyPr>
            <a:normAutofit fontScale="70000" lnSpcReduction="20000"/>
          </a:bodyPr>
          <a:lstStyle/>
          <a:p>
            <a:pPr marL="0" indent="0">
              <a:buNone/>
            </a:pPr>
            <a:r>
              <a:rPr lang="en-AU" sz="3200" b="1" dirty="0">
                <a:solidFill>
                  <a:schemeClr val="accent6"/>
                </a:solidFill>
              </a:rPr>
              <a:t>Appendices </a:t>
            </a:r>
          </a:p>
          <a:p>
            <a:r>
              <a:rPr lang="en-AU" sz="3200" dirty="0">
                <a:solidFill>
                  <a:schemeClr val="accent1"/>
                </a:solidFill>
              </a:rPr>
              <a:t>Appendices are not an essential part of the extended essay and </a:t>
            </a:r>
            <a:r>
              <a:rPr lang="en-AU" sz="3200" b="1" dirty="0">
                <a:solidFill>
                  <a:schemeClr val="accent2"/>
                </a:solidFill>
              </a:rPr>
              <a:t>examiners will not read them </a:t>
            </a:r>
          </a:p>
          <a:p>
            <a:pPr marL="0" indent="0">
              <a:buNone/>
            </a:pPr>
            <a:endParaRPr lang="en-AU" dirty="0"/>
          </a:p>
          <a:p>
            <a:pPr marL="0" indent="0">
              <a:buNone/>
            </a:pPr>
            <a:r>
              <a:rPr lang="en-AU" b="1" dirty="0">
                <a:solidFill>
                  <a:schemeClr val="accent2"/>
                </a:solidFill>
              </a:rPr>
              <a:t>But there are exceptions:</a:t>
            </a:r>
          </a:p>
          <a:p>
            <a:r>
              <a:rPr lang="en-AU" dirty="0">
                <a:solidFill>
                  <a:schemeClr val="accent1"/>
                </a:solidFill>
              </a:rPr>
              <a:t>an exemplar of a questionnaire or interview questions</a:t>
            </a:r>
          </a:p>
          <a:p>
            <a:r>
              <a:rPr lang="en-AU" dirty="0">
                <a:solidFill>
                  <a:schemeClr val="accent1"/>
                </a:solidFill>
              </a:rPr>
              <a:t>an exemplar of permission letters</a:t>
            </a:r>
          </a:p>
          <a:p>
            <a:r>
              <a:rPr lang="en-AU" dirty="0">
                <a:solidFill>
                  <a:schemeClr val="accent1"/>
                </a:solidFill>
              </a:rPr>
              <a:t>group 1, category 1 essays: copies of poems or short stories (of less than three pages)</a:t>
            </a:r>
          </a:p>
          <a:p>
            <a:r>
              <a:rPr lang="en-AU" dirty="0">
                <a:solidFill>
                  <a:schemeClr val="accent1"/>
                </a:solidFill>
              </a:rPr>
              <a:t>group 1, category 3 essays: excerpts from newspapers, advertisements and transcripts of speeches </a:t>
            </a:r>
          </a:p>
          <a:p>
            <a:r>
              <a:rPr lang="en-AU" dirty="0">
                <a:solidFill>
                  <a:schemeClr val="accent1"/>
                </a:solidFill>
              </a:rPr>
              <a:t>language acquisition, category 1 and 2: excerpts from newspapers, advertisements, transcripts of speeches, etc </a:t>
            </a:r>
          </a:p>
          <a:p>
            <a:r>
              <a:rPr lang="en-AU" dirty="0">
                <a:solidFill>
                  <a:schemeClr val="accent1"/>
                </a:solidFill>
              </a:rPr>
              <a:t>language acquisition, category 3: excerpts or copies of poems or short stories (less than 3 pages) </a:t>
            </a:r>
          </a:p>
          <a:p>
            <a:r>
              <a:rPr lang="en-AU" dirty="0">
                <a:solidFill>
                  <a:schemeClr val="accent1"/>
                </a:solidFill>
              </a:rPr>
              <a:t>an external mentor letter, where one has been used</a:t>
            </a:r>
          </a:p>
          <a:p>
            <a:r>
              <a:rPr lang="en-AU" dirty="0">
                <a:solidFill>
                  <a:schemeClr val="accent1"/>
                </a:solidFill>
              </a:rPr>
              <a:t>raw data or statistical tables for experimental sciences (this should not include any analysis or conclusions). </a:t>
            </a:r>
          </a:p>
          <a:p>
            <a:endParaRPr lang="en-AU" dirty="0"/>
          </a:p>
        </p:txBody>
      </p:sp>
    </p:spTree>
    <p:extLst>
      <p:ext uri="{BB962C8B-B14F-4D97-AF65-F5344CB8AC3E}">
        <p14:creationId xmlns:p14="http://schemas.microsoft.com/office/powerpoint/2010/main" val="4060418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88640"/>
            <a:ext cx="8534400" cy="1080120"/>
          </a:xfrm>
        </p:spPr>
        <p:txBody>
          <a:bodyPr>
            <a:normAutofit/>
          </a:bodyPr>
          <a:lstStyle/>
          <a:p>
            <a:r>
              <a:rPr lang="en-AU" dirty="0"/>
              <a:t>Notes for </a:t>
            </a:r>
            <a:r>
              <a:rPr lang="en-AU" dirty="0">
                <a:solidFill>
                  <a:srgbClr val="FF0000"/>
                </a:solidFill>
              </a:rPr>
              <a:t>Criterion D: Formal Presentation</a:t>
            </a:r>
            <a:br>
              <a:rPr lang="en-AU" dirty="0"/>
            </a:br>
            <a:r>
              <a:rPr lang="en-AU" sz="2000" dirty="0"/>
              <a:t>Guide p. 106</a:t>
            </a:r>
          </a:p>
        </p:txBody>
      </p:sp>
      <p:sp>
        <p:nvSpPr>
          <p:cNvPr id="3" name="Content Placeholder 2"/>
          <p:cNvSpPr>
            <a:spLocks noGrp="1"/>
          </p:cNvSpPr>
          <p:nvPr>
            <p:ph sz="quarter" idx="1"/>
          </p:nvPr>
        </p:nvSpPr>
        <p:spPr>
          <a:xfrm>
            <a:off x="301752" y="1340768"/>
            <a:ext cx="8503920" cy="5040560"/>
          </a:xfrm>
        </p:spPr>
        <p:txBody>
          <a:bodyPr>
            <a:normAutofit fontScale="92500" lnSpcReduction="10000"/>
          </a:bodyPr>
          <a:lstStyle/>
          <a:p>
            <a:r>
              <a:rPr lang="en-AU" dirty="0">
                <a:solidFill>
                  <a:schemeClr val="accent1"/>
                </a:solidFill>
              </a:rPr>
              <a:t>Structure, layout and formal requirements</a:t>
            </a:r>
          </a:p>
          <a:p>
            <a:endParaRPr lang="en-AU" dirty="0"/>
          </a:p>
          <a:p>
            <a:r>
              <a:rPr lang="en-AU" dirty="0">
                <a:solidFill>
                  <a:schemeClr val="accent1"/>
                </a:solidFill>
              </a:rPr>
              <a:t>Referencing and bibliographies are only assessed on their visual layout (eg consistent presentation of footnotes) and presence (bibliography as a structural requirement).</a:t>
            </a:r>
          </a:p>
          <a:p>
            <a:endParaRPr lang="en-AU" dirty="0"/>
          </a:p>
          <a:p>
            <a:r>
              <a:rPr lang="en-AU" dirty="0">
                <a:solidFill>
                  <a:schemeClr val="accent1"/>
                </a:solidFill>
              </a:rPr>
              <a:t>Insufficient or incomplete references or bibliographies </a:t>
            </a:r>
            <a:r>
              <a:rPr lang="en-AU" b="1" dirty="0">
                <a:solidFill>
                  <a:schemeClr val="accent2"/>
                </a:solidFill>
              </a:rPr>
              <a:t>will be raised </a:t>
            </a:r>
            <a:r>
              <a:rPr lang="en-AU" b="1" dirty="0">
                <a:solidFill>
                  <a:schemeClr val="accent6"/>
                </a:solidFill>
              </a:rPr>
              <a:t>as a case of “suspected malpractice” for further investigation</a:t>
            </a:r>
          </a:p>
          <a:p>
            <a:endParaRPr lang="en-AU" b="1" dirty="0">
              <a:solidFill>
                <a:schemeClr val="accent6"/>
              </a:solidFill>
            </a:endParaRPr>
          </a:p>
          <a:p>
            <a:r>
              <a:rPr lang="en-AU" b="1" dirty="0">
                <a:solidFill>
                  <a:schemeClr val="accent6"/>
                </a:solidFill>
              </a:rPr>
              <a:t>Examiners </a:t>
            </a:r>
            <a:r>
              <a:rPr lang="en-AU" b="1" dirty="0">
                <a:solidFill>
                  <a:schemeClr val="accent2"/>
                </a:solidFill>
              </a:rPr>
              <a:t>will not read </a:t>
            </a:r>
            <a:r>
              <a:rPr lang="en-AU" b="1" dirty="0">
                <a:solidFill>
                  <a:schemeClr val="accent6"/>
                </a:solidFill>
              </a:rPr>
              <a:t>beyond the 4,000-word limit </a:t>
            </a:r>
            <a:r>
              <a:rPr lang="en-AU" dirty="0">
                <a:solidFill>
                  <a:schemeClr val="accent1"/>
                </a:solidFill>
              </a:rPr>
              <a:t>– significant impact if one of the structural requirements (eg conclusion) is beyond 4000 words</a:t>
            </a:r>
          </a:p>
          <a:p>
            <a:endParaRPr lang="en-AU" dirty="0">
              <a:solidFill>
                <a:schemeClr val="accent1"/>
              </a:solidFill>
            </a:endParaRPr>
          </a:p>
        </p:txBody>
      </p:sp>
    </p:spTree>
    <p:extLst>
      <p:ext uri="{BB962C8B-B14F-4D97-AF65-F5344CB8AC3E}">
        <p14:creationId xmlns:p14="http://schemas.microsoft.com/office/powerpoint/2010/main" val="40601021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84976" cy="1152128"/>
          </a:xfrm>
        </p:spPr>
        <p:txBody>
          <a:bodyPr>
            <a:normAutofit fontScale="90000"/>
          </a:bodyPr>
          <a:lstStyle/>
          <a:p>
            <a:r>
              <a:rPr lang="en-AU" sz="3100" dirty="0">
                <a:solidFill>
                  <a:srgbClr val="FF0000"/>
                </a:solidFill>
              </a:rPr>
              <a:t>Criterion D: Presentation</a:t>
            </a:r>
            <a:br>
              <a:rPr lang="en-AU" sz="3100" dirty="0"/>
            </a:br>
            <a:r>
              <a:rPr lang="en-AU" sz="1800" dirty="0">
                <a:solidFill>
                  <a:schemeClr val="accent1"/>
                </a:solidFill>
              </a:rPr>
              <a:t>This criterion assesses the extent to which the presentation follows the standard format expected for academic writing and the extent to which this aids effective communication. </a:t>
            </a:r>
            <a:r>
              <a:rPr lang="en-AU" sz="2000" dirty="0"/>
              <a:t>Guide p100</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753908222"/>
              </p:ext>
            </p:extLst>
          </p:nvPr>
        </p:nvGraphicFramePr>
        <p:xfrm>
          <a:off x="107504" y="1268761"/>
          <a:ext cx="9036495" cy="3254774"/>
        </p:xfrm>
        <a:graphic>
          <a:graphicData uri="http://schemas.openxmlformats.org/drawingml/2006/table">
            <a:tbl>
              <a:tblPr/>
              <a:tblGrid>
                <a:gridCol w="1355475">
                  <a:extLst>
                    <a:ext uri="{9D8B030D-6E8A-4147-A177-3AD203B41FA5}">
                      <a16:colId xmlns:a16="http://schemas.microsoft.com/office/drawing/2014/main" val="20000"/>
                    </a:ext>
                  </a:extLst>
                </a:gridCol>
                <a:gridCol w="7681020">
                  <a:extLst>
                    <a:ext uri="{9D8B030D-6E8A-4147-A177-3AD203B41FA5}">
                      <a16:colId xmlns:a16="http://schemas.microsoft.com/office/drawing/2014/main" val="20001"/>
                    </a:ext>
                  </a:extLst>
                </a:gridCol>
              </a:tblGrid>
              <a:tr h="331793">
                <a:tc>
                  <a:txBody>
                    <a:bodyPr/>
                    <a:lstStyle/>
                    <a:p>
                      <a:pPr algn="ctr" fontAlgn="t"/>
                      <a:r>
                        <a:rPr lang="en-AU" sz="2000" b="1" dirty="0">
                          <a:solidFill>
                            <a:srgbClr val="666666"/>
                          </a:solidFill>
                          <a:effectLst/>
                        </a:rPr>
                        <a:t>Level</a:t>
                      </a:r>
                    </a:p>
                  </a:txBody>
                  <a:tcPr marL="18380" marR="64330" marT="45950" marB="45950">
                    <a:lnL w="4763" cap="flat" cmpd="sng" algn="ctr">
                      <a:solidFill>
                        <a:srgbClr val="888888"/>
                      </a:solidFill>
                      <a:prstDash val="solid"/>
                      <a:round/>
                      <a:headEnd type="none" w="med" len="med"/>
                      <a:tailEnd type="none" w="med" len="med"/>
                    </a:lnL>
                    <a:lnR w="4763" cap="flat" cmpd="sng" algn="ctr">
                      <a:solidFill>
                        <a:srgbClr val="888888"/>
                      </a:solidFill>
                      <a:prstDash val="solid"/>
                      <a:round/>
                      <a:headEnd type="none" w="med" len="med"/>
                      <a:tailEnd type="none" w="med" len="med"/>
                    </a:lnR>
                    <a:lnT w="4763" cap="flat" cmpd="sng" algn="ctr">
                      <a:solidFill>
                        <a:srgbClr val="888888"/>
                      </a:solidFill>
                      <a:prstDash val="solid"/>
                      <a:round/>
                      <a:headEnd type="none" w="med" len="med"/>
                      <a:tailEnd type="none" w="med" len="med"/>
                    </a:lnT>
                    <a:lnB w="4763" cap="flat" cmpd="sng" algn="ctr">
                      <a:solidFill>
                        <a:srgbClr val="888888"/>
                      </a:solidFill>
                      <a:prstDash val="solid"/>
                      <a:round/>
                      <a:headEnd type="none" w="med" len="med"/>
                      <a:tailEnd type="none" w="med" len="med"/>
                    </a:lnB>
                    <a:solidFill>
                      <a:srgbClr val="ECECEC"/>
                    </a:solidFill>
                  </a:tcPr>
                </a:tc>
                <a:tc>
                  <a:txBody>
                    <a:bodyPr/>
                    <a:lstStyle/>
                    <a:p>
                      <a:pPr algn="l" fontAlgn="t"/>
                      <a:r>
                        <a:rPr lang="en-AU" sz="2000" b="1" dirty="0">
                          <a:solidFill>
                            <a:srgbClr val="666666"/>
                          </a:solidFill>
                          <a:effectLst/>
                        </a:rPr>
                        <a:t>Descriptor of strands and indicators </a:t>
                      </a:r>
                    </a:p>
                  </a:txBody>
                  <a:tcPr marL="18380" marR="64330" marT="45950" marB="45950">
                    <a:lnL w="4763" cap="flat" cmpd="sng" algn="ctr">
                      <a:solidFill>
                        <a:srgbClr val="888888"/>
                      </a:solidFill>
                      <a:prstDash val="solid"/>
                      <a:round/>
                      <a:headEnd type="none" w="med" len="med"/>
                      <a:tailEnd type="none" w="med" len="med"/>
                    </a:lnL>
                    <a:lnR w="4763" cap="flat" cmpd="sng" algn="ctr">
                      <a:solidFill>
                        <a:srgbClr val="888888"/>
                      </a:solidFill>
                      <a:prstDash val="solid"/>
                      <a:round/>
                      <a:headEnd type="none" w="med" len="med"/>
                      <a:tailEnd type="none" w="med" len="med"/>
                    </a:lnR>
                    <a:lnT w="4763" cap="flat" cmpd="sng" algn="ctr">
                      <a:solidFill>
                        <a:srgbClr val="888888"/>
                      </a:solidFill>
                      <a:prstDash val="solid"/>
                      <a:round/>
                      <a:headEnd type="none" w="med" len="med"/>
                      <a:tailEnd type="none" w="med" len="med"/>
                    </a:lnT>
                    <a:lnB w="4763" cap="flat" cmpd="sng" algn="ctr">
                      <a:solidFill>
                        <a:srgbClr val="888888"/>
                      </a:solidFill>
                      <a:prstDash val="solid"/>
                      <a:round/>
                      <a:headEnd type="none" w="med" len="med"/>
                      <a:tailEnd type="none" w="med" len="med"/>
                    </a:lnB>
                    <a:solidFill>
                      <a:srgbClr val="ECECEC"/>
                    </a:solidFill>
                  </a:tcPr>
                </a:tc>
                <a:extLst>
                  <a:ext uri="{0D108BD9-81ED-4DB2-BD59-A6C34878D82A}">
                    <a16:rowId xmlns:a16="http://schemas.microsoft.com/office/drawing/2014/main" val="10000"/>
                  </a:ext>
                </a:extLst>
              </a:tr>
              <a:tr h="1980100">
                <a:tc>
                  <a:txBody>
                    <a:bodyPr/>
                    <a:lstStyle/>
                    <a:p>
                      <a:pPr algn="ctr" fontAlgn="t"/>
                      <a:r>
                        <a:rPr lang="en-AU" sz="2000" dirty="0">
                          <a:effectLst/>
                        </a:rPr>
                        <a:t>3–4</a:t>
                      </a:r>
                    </a:p>
                  </a:txBody>
                  <a:tcPr marL="22975" marR="80412" marT="57437" marB="57437">
                    <a:lnL w="4763" cap="flat" cmpd="sng" algn="ctr">
                      <a:solidFill>
                        <a:srgbClr val="888888"/>
                      </a:solidFill>
                      <a:prstDash val="solid"/>
                      <a:round/>
                      <a:headEnd type="none" w="med" len="med"/>
                      <a:tailEnd type="none" w="med" len="med"/>
                    </a:lnL>
                    <a:lnR w="4763" cap="flat" cmpd="sng" algn="ctr">
                      <a:solidFill>
                        <a:srgbClr val="888888"/>
                      </a:solidFill>
                      <a:prstDash val="solid"/>
                      <a:round/>
                      <a:headEnd type="none" w="med" len="med"/>
                      <a:tailEnd type="none" w="med" len="med"/>
                    </a:lnR>
                    <a:lnT w="4763" cap="flat" cmpd="sng" algn="ctr">
                      <a:solidFill>
                        <a:srgbClr val="888888"/>
                      </a:solidFill>
                      <a:prstDash val="solid"/>
                      <a:round/>
                      <a:headEnd type="none" w="med" len="med"/>
                      <a:tailEnd type="none" w="med" len="med"/>
                    </a:lnT>
                    <a:lnB w="4763" cap="flat" cmpd="sng" algn="ctr">
                      <a:solidFill>
                        <a:srgbClr val="888888"/>
                      </a:solidFill>
                      <a:prstDash val="solid"/>
                      <a:round/>
                      <a:headEnd type="none" w="med" len="med"/>
                      <a:tailEnd type="none" w="med" len="med"/>
                    </a:lnB>
                  </a:tcPr>
                </a:tc>
                <a:tc>
                  <a:txBody>
                    <a:bodyPr/>
                    <a:lstStyle/>
                    <a:p>
                      <a:pPr fontAlgn="t"/>
                      <a:r>
                        <a:rPr lang="en-AU" sz="2000" b="1" dirty="0">
                          <a:effectLst/>
                        </a:rPr>
                        <a:t>Presentation is good.</a:t>
                      </a:r>
                      <a:r>
                        <a:rPr lang="en-AU" sz="2000" dirty="0">
                          <a:effectLst/>
                        </a:rPr>
                        <a:t> </a:t>
                      </a:r>
                    </a:p>
                    <a:p>
                      <a:pPr fontAlgn="t">
                        <a:buFont typeface="Arial"/>
                        <a:buChar char="•"/>
                      </a:pPr>
                      <a:r>
                        <a:rPr lang="en-AU" sz="2000" dirty="0">
                          <a:effectLst/>
                        </a:rPr>
                        <a:t>The </a:t>
                      </a:r>
                      <a:r>
                        <a:rPr lang="en-AU" sz="2000" b="1" dirty="0">
                          <a:solidFill>
                            <a:schemeClr val="accent6"/>
                          </a:solidFill>
                          <a:effectLst/>
                        </a:rPr>
                        <a:t>structure</a:t>
                      </a:r>
                      <a:r>
                        <a:rPr lang="en-AU" sz="2000" dirty="0">
                          <a:effectLst/>
                        </a:rPr>
                        <a:t> of the essay clearly is appropriate in terms of the expected conventions for the topic, the argument and subject in which the essay is registered. </a:t>
                      </a:r>
                    </a:p>
                    <a:p>
                      <a:pPr fontAlgn="t">
                        <a:buFont typeface="Arial"/>
                        <a:buChar char="•"/>
                      </a:pPr>
                      <a:endParaRPr lang="en-AU" sz="2000" dirty="0">
                        <a:effectLst/>
                      </a:endParaRPr>
                    </a:p>
                    <a:p>
                      <a:pPr fontAlgn="t">
                        <a:buFont typeface="Arial"/>
                        <a:buChar char="•"/>
                      </a:pPr>
                      <a:r>
                        <a:rPr lang="en-AU" sz="2000" b="1" dirty="0">
                          <a:solidFill>
                            <a:schemeClr val="accent6"/>
                          </a:solidFill>
                          <a:effectLst/>
                        </a:rPr>
                        <a:t>Layout </a:t>
                      </a:r>
                      <a:r>
                        <a:rPr lang="en-AU" sz="2000" dirty="0">
                          <a:effectLst/>
                        </a:rPr>
                        <a:t>considerations are present and applied correctly.</a:t>
                      </a:r>
                    </a:p>
                    <a:p>
                      <a:pPr fontAlgn="t">
                        <a:buFont typeface="Arial"/>
                        <a:buChar char="•"/>
                      </a:pPr>
                      <a:endParaRPr lang="en-AU" sz="2000" dirty="0">
                        <a:effectLst/>
                      </a:endParaRPr>
                    </a:p>
                    <a:p>
                      <a:pPr fontAlgn="t">
                        <a:buFont typeface="Arial"/>
                        <a:buChar char="•"/>
                      </a:pPr>
                      <a:r>
                        <a:rPr lang="en-AU" sz="2000" dirty="0">
                          <a:effectLst/>
                        </a:rPr>
                        <a:t>The </a:t>
                      </a:r>
                      <a:r>
                        <a:rPr lang="en-AU" sz="2000" b="1" dirty="0">
                          <a:solidFill>
                            <a:schemeClr val="accent6"/>
                          </a:solidFill>
                          <a:effectLst/>
                        </a:rPr>
                        <a:t>structure and layout </a:t>
                      </a:r>
                      <a:r>
                        <a:rPr lang="en-AU" sz="2000" dirty="0">
                          <a:effectLst/>
                        </a:rPr>
                        <a:t>support the reading, understanding and evaluation of the extended essay. </a:t>
                      </a:r>
                    </a:p>
                  </a:txBody>
                  <a:tcPr marL="22975" marR="80412" marT="57437" marB="57437">
                    <a:lnL w="4763" cap="flat" cmpd="sng" algn="ctr">
                      <a:solidFill>
                        <a:srgbClr val="888888"/>
                      </a:solidFill>
                      <a:prstDash val="solid"/>
                      <a:round/>
                      <a:headEnd type="none" w="med" len="med"/>
                      <a:tailEnd type="none" w="med" len="med"/>
                    </a:lnL>
                    <a:lnR w="4763" cap="flat" cmpd="sng" algn="ctr">
                      <a:solidFill>
                        <a:srgbClr val="888888"/>
                      </a:solidFill>
                      <a:prstDash val="solid"/>
                      <a:round/>
                      <a:headEnd type="none" w="med" len="med"/>
                      <a:tailEnd type="none" w="med" len="med"/>
                    </a:lnR>
                    <a:lnT w="4763" cap="flat" cmpd="sng" algn="ctr">
                      <a:solidFill>
                        <a:srgbClr val="888888"/>
                      </a:solidFill>
                      <a:prstDash val="solid"/>
                      <a:round/>
                      <a:headEnd type="none" w="med" len="med"/>
                      <a:tailEnd type="none" w="med" len="med"/>
                    </a:lnT>
                    <a:lnB w="4763" cap="flat" cmpd="sng" algn="ctr">
                      <a:solidFill>
                        <a:srgbClr val="888888"/>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526530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96144"/>
          </a:xfrm>
        </p:spPr>
        <p:txBody>
          <a:bodyPr>
            <a:normAutofit/>
          </a:bodyPr>
          <a:lstStyle/>
          <a:p>
            <a:r>
              <a:rPr lang="en-AU" dirty="0">
                <a:solidFill>
                  <a:srgbClr val="FF0000"/>
                </a:solidFill>
              </a:rPr>
              <a:t>Criterion A: Focus and method</a:t>
            </a:r>
            <a:br>
              <a:rPr lang="en-AU" dirty="0"/>
            </a:br>
            <a:r>
              <a:rPr lang="en-AU" sz="1800" dirty="0"/>
              <a:t>Guide pp. 104-105</a:t>
            </a:r>
          </a:p>
        </p:txBody>
      </p:sp>
      <p:sp>
        <p:nvSpPr>
          <p:cNvPr id="3" name="Content Placeholder 2"/>
          <p:cNvSpPr>
            <a:spLocks noGrp="1"/>
          </p:cNvSpPr>
          <p:nvPr>
            <p:ph sz="quarter" idx="1"/>
          </p:nvPr>
        </p:nvSpPr>
        <p:spPr>
          <a:xfrm>
            <a:off x="176464" y="1340768"/>
            <a:ext cx="8784976" cy="5040560"/>
          </a:xfrm>
        </p:spPr>
        <p:txBody>
          <a:bodyPr>
            <a:noAutofit/>
          </a:bodyPr>
          <a:lstStyle/>
          <a:p>
            <a:pPr marL="0" indent="0">
              <a:buNone/>
            </a:pPr>
            <a:r>
              <a:rPr lang="en-AU" sz="1800" dirty="0">
                <a:solidFill>
                  <a:schemeClr val="accent2"/>
                </a:solidFill>
              </a:rPr>
              <a:t>This criterion focuses on the </a:t>
            </a:r>
            <a:r>
              <a:rPr lang="en-AU" sz="1800" b="1" dirty="0">
                <a:solidFill>
                  <a:schemeClr val="accent6"/>
                </a:solidFill>
              </a:rPr>
              <a:t>topic, the research question and the methodology</a:t>
            </a:r>
            <a:r>
              <a:rPr lang="en-AU" sz="1800" dirty="0">
                <a:solidFill>
                  <a:schemeClr val="accent3"/>
                </a:solidFill>
              </a:rPr>
              <a:t>. </a:t>
            </a:r>
            <a:r>
              <a:rPr lang="en-AU" sz="1800" dirty="0">
                <a:solidFill>
                  <a:schemeClr val="accent2"/>
                </a:solidFill>
              </a:rPr>
              <a:t>It assesses the explanation of the focus of the research (this includes the title and the research question), how the research will be undertaken, and how the focus is maintained throughout the EE. </a:t>
            </a:r>
          </a:p>
          <a:p>
            <a:pPr marL="514350" indent="-514350">
              <a:buFont typeface="+mj-lt"/>
              <a:buAutoNum type="arabicPeriod"/>
            </a:pPr>
            <a:r>
              <a:rPr lang="en-AU" sz="1600" dirty="0">
                <a:solidFill>
                  <a:schemeClr val="accent1"/>
                </a:solidFill>
              </a:rPr>
              <a:t>Does the EE </a:t>
            </a:r>
            <a:r>
              <a:rPr lang="en-AU" sz="1600" b="1" dirty="0">
                <a:solidFill>
                  <a:schemeClr val="accent6"/>
                </a:solidFill>
              </a:rPr>
              <a:t>identify and communicate </a:t>
            </a:r>
            <a:r>
              <a:rPr lang="en-AU" sz="1600" dirty="0">
                <a:solidFill>
                  <a:schemeClr val="accent1"/>
                </a:solidFill>
              </a:rPr>
              <a:t>the chosen topic?</a:t>
            </a:r>
          </a:p>
          <a:p>
            <a:pPr marL="514350" indent="-514350">
              <a:buFont typeface="+mj-lt"/>
              <a:buAutoNum type="arabicPeriod"/>
            </a:pPr>
            <a:endParaRPr lang="en-AU" sz="1600" dirty="0">
              <a:solidFill>
                <a:schemeClr val="accent1"/>
              </a:solidFill>
            </a:endParaRPr>
          </a:p>
          <a:p>
            <a:pPr marL="514350" indent="-514350">
              <a:buFont typeface="+mj-lt"/>
              <a:buAutoNum type="arabicPeriod"/>
            </a:pPr>
            <a:r>
              <a:rPr lang="en-AU" sz="1600" dirty="0">
                <a:solidFill>
                  <a:schemeClr val="accent1"/>
                </a:solidFill>
              </a:rPr>
              <a:t>Can the RQ </a:t>
            </a:r>
            <a:r>
              <a:rPr lang="en-AU" sz="1600" b="1" dirty="0">
                <a:solidFill>
                  <a:schemeClr val="accent6"/>
                </a:solidFill>
              </a:rPr>
              <a:t>be adequately addressed </a:t>
            </a:r>
            <a:r>
              <a:rPr lang="en-AU" sz="1600" dirty="0">
                <a:solidFill>
                  <a:schemeClr val="accent1"/>
                </a:solidFill>
              </a:rPr>
              <a:t>within 4000 words? </a:t>
            </a:r>
          </a:p>
          <a:p>
            <a:pPr marL="514350" indent="-514350">
              <a:buFont typeface="+mj-lt"/>
              <a:buAutoNum type="arabicPeriod"/>
            </a:pPr>
            <a:endParaRPr lang="en-AU" sz="1600" dirty="0">
              <a:solidFill>
                <a:schemeClr val="accent1"/>
              </a:solidFill>
            </a:endParaRPr>
          </a:p>
          <a:p>
            <a:pPr marL="514350" indent="-514350">
              <a:buFont typeface="+mj-lt"/>
              <a:buAutoNum type="arabicPeriod"/>
            </a:pPr>
            <a:r>
              <a:rPr lang="en-AU" sz="1600" dirty="0">
                <a:solidFill>
                  <a:schemeClr val="accent1"/>
                </a:solidFill>
              </a:rPr>
              <a:t>Is the RQ clearly stated, focused and </a:t>
            </a:r>
            <a:r>
              <a:rPr lang="en-AU" sz="1600" b="1" dirty="0">
                <a:solidFill>
                  <a:schemeClr val="accent6"/>
                </a:solidFill>
              </a:rPr>
              <a:t>based on background knowledge and understanding </a:t>
            </a:r>
            <a:r>
              <a:rPr lang="en-AU" sz="1600" dirty="0">
                <a:solidFill>
                  <a:schemeClr val="accent1"/>
                </a:solidFill>
              </a:rPr>
              <a:t>of the topic? </a:t>
            </a:r>
          </a:p>
          <a:p>
            <a:pPr marL="514350" indent="-514350">
              <a:buFont typeface="+mj-lt"/>
              <a:buAutoNum type="arabicPeriod"/>
            </a:pPr>
            <a:endParaRPr lang="en-AU" sz="1600" dirty="0">
              <a:solidFill>
                <a:schemeClr val="accent1"/>
              </a:solidFill>
            </a:endParaRPr>
          </a:p>
          <a:p>
            <a:pPr marL="514350" indent="-514350">
              <a:buFont typeface="+mj-lt"/>
              <a:buAutoNum type="arabicPeriod"/>
            </a:pPr>
            <a:r>
              <a:rPr lang="en-AU" sz="1600" dirty="0">
                <a:solidFill>
                  <a:schemeClr val="accent1"/>
                </a:solidFill>
              </a:rPr>
              <a:t>Is the focus of the RQ </a:t>
            </a:r>
            <a:r>
              <a:rPr lang="en-AU" sz="1600" b="1" dirty="0">
                <a:solidFill>
                  <a:schemeClr val="accent6"/>
                </a:solidFill>
              </a:rPr>
              <a:t>maintained throughout </a:t>
            </a:r>
            <a:r>
              <a:rPr lang="en-AU" sz="1600" dirty="0">
                <a:solidFill>
                  <a:schemeClr val="accent1"/>
                </a:solidFill>
              </a:rPr>
              <a:t>the essay?</a:t>
            </a:r>
          </a:p>
          <a:p>
            <a:pPr marL="514350" indent="-514350">
              <a:buFont typeface="+mj-lt"/>
              <a:buAutoNum type="arabicPeriod"/>
            </a:pPr>
            <a:endParaRPr lang="en-AU" sz="1600" dirty="0">
              <a:solidFill>
                <a:schemeClr val="accent1"/>
              </a:solidFill>
            </a:endParaRPr>
          </a:p>
          <a:p>
            <a:pPr marL="514350" indent="-514350">
              <a:buFont typeface="+mj-lt"/>
              <a:buAutoNum type="arabicPeriod"/>
            </a:pPr>
            <a:r>
              <a:rPr lang="en-AU" sz="1600" dirty="0">
                <a:solidFill>
                  <a:schemeClr val="accent1"/>
                </a:solidFill>
              </a:rPr>
              <a:t>Is there evidence of </a:t>
            </a:r>
            <a:r>
              <a:rPr lang="en-AU" sz="1600" b="1" dirty="0">
                <a:solidFill>
                  <a:schemeClr val="accent6"/>
                </a:solidFill>
              </a:rPr>
              <a:t>effective source/method selection</a:t>
            </a:r>
            <a:r>
              <a:rPr lang="en-AU" sz="1600" dirty="0">
                <a:solidFill>
                  <a:schemeClr val="accent1"/>
                </a:solidFill>
              </a:rPr>
              <a:t>?</a:t>
            </a:r>
          </a:p>
          <a:p>
            <a:pPr marL="514350" indent="-514350">
              <a:buFont typeface="+mj-lt"/>
              <a:buAutoNum type="arabicPeriod"/>
            </a:pPr>
            <a:endParaRPr lang="en-AU" sz="1600" dirty="0">
              <a:solidFill>
                <a:schemeClr val="accent1"/>
              </a:solidFill>
            </a:endParaRPr>
          </a:p>
          <a:p>
            <a:pPr marL="514350" indent="-514350">
              <a:buFont typeface="+mj-lt"/>
              <a:buAutoNum type="arabicPeriod"/>
            </a:pPr>
            <a:r>
              <a:rPr lang="en-AU" sz="1600" dirty="0">
                <a:solidFill>
                  <a:schemeClr val="accent1"/>
                </a:solidFill>
              </a:rPr>
              <a:t>Are the sources/methods </a:t>
            </a:r>
            <a:r>
              <a:rPr lang="en-AU" sz="1600" b="1" dirty="0">
                <a:solidFill>
                  <a:schemeClr val="accent6"/>
                </a:solidFill>
              </a:rPr>
              <a:t>appropriate</a:t>
            </a:r>
            <a:r>
              <a:rPr lang="en-AU" sz="1600" dirty="0">
                <a:solidFill>
                  <a:schemeClr val="accent1"/>
                </a:solidFill>
              </a:rPr>
              <a:t> re the academic standards for the discipline?</a:t>
            </a:r>
          </a:p>
        </p:txBody>
      </p:sp>
    </p:spTree>
    <p:extLst>
      <p:ext uri="{BB962C8B-B14F-4D97-AF65-F5344CB8AC3E}">
        <p14:creationId xmlns:p14="http://schemas.microsoft.com/office/powerpoint/2010/main" val="40294390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a:solidFill>
                  <a:srgbClr val="FF0000"/>
                </a:solidFill>
              </a:rPr>
              <a:t>Criterion A: Focus and method</a:t>
            </a:r>
            <a:endParaRPr lang="en-AU" dirty="0"/>
          </a:p>
        </p:txBody>
      </p:sp>
      <p:graphicFrame>
        <p:nvGraphicFramePr>
          <p:cNvPr id="4" name="Content Placeholder 3"/>
          <p:cNvGraphicFramePr>
            <a:graphicFrameLocks noGrp="1"/>
          </p:cNvGraphicFramePr>
          <p:nvPr>
            <p:ph sz="quarter" idx="1"/>
          </p:nvPr>
        </p:nvGraphicFramePr>
        <p:xfrm>
          <a:off x="107503" y="1340768"/>
          <a:ext cx="8928992" cy="4808103"/>
        </p:xfrm>
        <a:graphic>
          <a:graphicData uri="http://schemas.openxmlformats.org/drawingml/2006/table">
            <a:tbl>
              <a:tblPr/>
              <a:tblGrid>
                <a:gridCol w="1224137">
                  <a:extLst>
                    <a:ext uri="{9D8B030D-6E8A-4147-A177-3AD203B41FA5}">
                      <a16:colId xmlns:a16="http://schemas.microsoft.com/office/drawing/2014/main" val="20000"/>
                    </a:ext>
                  </a:extLst>
                </a:gridCol>
                <a:gridCol w="7704855">
                  <a:extLst>
                    <a:ext uri="{9D8B030D-6E8A-4147-A177-3AD203B41FA5}">
                      <a16:colId xmlns:a16="http://schemas.microsoft.com/office/drawing/2014/main" val="20001"/>
                    </a:ext>
                  </a:extLst>
                </a:gridCol>
              </a:tblGrid>
              <a:tr h="4808103">
                <a:tc>
                  <a:txBody>
                    <a:bodyPr/>
                    <a:lstStyle/>
                    <a:p>
                      <a:pPr algn="ctr" fontAlgn="t"/>
                      <a:r>
                        <a:rPr lang="en-AU" sz="2000" dirty="0">
                          <a:effectLst/>
                        </a:rPr>
                        <a:t>5–6</a:t>
                      </a:r>
                    </a:p>
                  </a:txBody>
                  <a:tcPr marL="19878" marR="69574" marT="49696" marB="49696">
                    <a:lnL w="4763" cap="flat" cmpd="sng" algn="ctr">
                      <a:solidFill>
                        <a:srgbClr val="888888"/>
                      </a:solidFill>
                      <a:prstDash val="solid"/>
                      <a:round/>
                      <a:headEnd type="none" w="med" len="med"/>
                      <a:tailEnd type="none" w="med" len="med"/>
                    </a:lnL>
                    <a:lnR w="4763" cap="flat" cmpd="sng" algn="ctr">
                      <a:solidFill>
                        <a:srgbClr val="888888"/>
                      </a:solidFill>
                      <a:prstDash val="solid"/>
                      <a:round/>
                      <a:headEnd type="none" w="med" len="med"/>
                      <a:tailEnd type="none" w="med" len="med"/>
                    </a:lnR>
                    <a:lnT w="4763" cap="flat" cmpd="sng" algn="ctr">
                      <a:solidFill>
                        <a:srgbClr val="888888"/>
                      </a:solidFill>
                      <a:prstDash val="solid"/>
                      <a:round/>
                      <a:headEnd type="none" w="med" len="med"/>
                      <a:tailEnd type="none" w="med" len="med"/>
                    </a:lnT>
                    <a:lnB w="4763" cap="flat" cmpd="sng" algn="ctr">
                      <a:solidFill>
                        <a:srgbClr val="888888"/>
                      </a:solidFill>
                      <a:prstDash val="solid"/>
                      <a:round/>
                      <a:headEnd type="none" w="med" len="med"/>
                      <a:tailEnd type="none" w="med" len="med"/>
                    </a:lnB>
                  </a:tcPr>
                </a:tc>
                <a:tc>
                  <a:txBody>
                    <a:bodyPr/>
                    <a:lstStyle/>
                    <a:p>
                      <a:pPr fontAlgn="t"/>
                      <a:r>
                        <a:rPr lang="en-AU" sz="2000" b="1" dirty="0">
                          <a:effectLst/>
                        </a:rPr>
                        <a:t>The </a:t>
                      </a:r>
                      <a:r>
                        <a:rPr lang="en-AU" sz="2000" b="1" dirty="0">
                          <a:solidFill>
                            <a:schemeClr val="accent6"/>
                          </a:solidFill>
                          <a:effectLst/>
                        </a:rPr>
                        <a:t>topic </a:t>
                      </a:r>
                      <a:r>
                        <a:rPr lang="en-AU" sz="2000" b="1" dirty="0">
                          <a:effectLst/>
                        </a:rPr>
                        <a:t>is communicated accurately and effectively.</a:t>
                      </a:r>
                      <a:r>
                        <a:rPr lang="en-AU" sz="2000" dirty="0">
                          <a:effectLst/>
                        </a:rPr>
                        <a:t> </a:t>
                      </a:r>
                    </a:p>
                    <a:p>
                      <a:pPr fontAlgn="t">
                        <a:buFont typeface="Arial"/>
                        <a:buChar char="•"/>
                      </a:pPr>
                      <a:r>
                        <a:rPr lang="en-AU" sz="2000" dirty="0">
                          <a:effectLst/>
                        </a:rPr>
                        <a:t>Identification and explanation of the research topic is effectively communicated; the purpose and focus of the research is clear and appropriate. </a:t>
                      </a:r>
                    </a:p>
                    <a:p>
                      <a:pPr fontAlgn="t">
                        <a:buFont typeface="Arial"/>
                        <a:buChar char="•"/>
                      </a:pPr>
                      <a:endParaRPr lang="en-AU" sz="2000" dirty="0">
                        <a:effectLst/>
                      </a:endParaRPr>
                    </a:p>
                    <a:p>
                      <a:pPr fontAlgn="t"/>
                      <a:r>
                        <a:rPr lang="en-AU" sz="2000" b="1" dirty="0">
                          <a:effectLst/>
                        </a:rPr>
                        <a:t>The </a:t>
                      </a:r>
                      <a:r>
                        <a:rPr lang="en-AU" sz="2000" b="1" dirty="0">
                          <a:solidFill>
                            <a:schemeClr val="accent6"/>
                          </a:solidFill>
                          <a:effectLst/>
                        </a:rPr>
                        <a:t>research question </a:t>
                      </a:r>
                      <a:r>
                        <a:rPr lang="en-AU" sz="2000" b="1" dirty="0">
                          <a:effectLst/>
                        </a:rPr>
                        <a:t>is clearly stated and focused.</a:t>
                      </a:r>
                      <a:r>
                        <a:rPr lang="en-AU" sz="2000" dirty="0">
                          <a:effectLst/>
                        </a:rPr>
                        <a:t> </a:t>
                      </a:r>
                    </a:p>
                    <a:p>
                      <a:pPr fontAlgn="t">
                        <a:buFont typeface="Arial"/>
                        <a:buChar char="•"/>
                      </a:pPr>
                      <a:r>
                        <a:rPr lang="en-AU" sz="2000" dirty="0">
                          <a:effectLst/>
                        </a:rPr>
                        <a:t>The research question is clear and addresses an issue of research that is appropriately connected to the discussion in the essay. </a:t>
                      </a:r>
                    </a:p>
                    <a:p>
                      <a:pPr fontAlgn="t">
                        <a:buFont typeface="Arial"/>
                        <a:buNone/>
                      </a:pPr>
                      <a:endParaRPr lang="en-AU" sz="2000" dirty="0">
                        <a:effectLst/>
                      </a:endParaRPr>
                    </a:p>
                    <a:p>
                      <a:pPr fontAlgn="t"/>
                      <a:r>
                        <a:rPr lang="en-AU" sz="2000" b="1" dirty="0">
                          <a:solidFill>
                            <a:schemeClr val="accent6"/>
                          </a:solidFill>
                          <a:effectLst/>
                        </a:rPr>
                        <a:t>Methodolog</a:t>
                      </a:r>
                      <a:r>
                        <a:rPr lang="en-AU" sz="2000" b="1" dirty="0">
                          <a:effectLst/>
                        </a:rPr>
                        <a:t>y of the research is complete.</a:t>
                      </a:r>
                      <a:r>
                        <a:rPr lang="en-AU" sz="2000" dirty="0">
                          <a:effectLst/>
                        </a:rPr>
                        <a:t> </a:t>
                      </a:r>
                    </a:p>
                    <a:p>
                      <a:pPr fontAlgn="t">
                        <a:buFont typeface="Arial"/>
                        <a:buChar char="•"/>
                      </a:pPr>
                      <a:r>
                        <a:rPr lang="en-AU" sz="2000" dirty="0">
                          <a:effectLst/>
                        </a:rPr>
                        <a:t>An appropriate range of relevant source(s) and/or method(s) has been selected in relation to the topic and research question.</a:t>
                      </a:r>
                    </a:p>
                    <a:p>
                      <a:pPr fontAlgn="t">
                        <a:buFont typeface="Arial"/>
                        <a:buChar char="•"/>
                      </a:pPr>
                      <a:r>
                        <a:rPr lang="en-AU" sz="2000" dirty="0">
                          <a:effectLst/>
                        </a:rPr>
                        <a:t>There is evidence of effective and informed selection of sources and/or methods.</a:t>
                      </a:r>
                    </a:p>
                  </a:txBody>
                  <a:tcPr marL="19878" marR="69574" marT="49696" marB="49696">
                    <a:lnL w="4763" cap="flat" cmpd="sng" algn="ctr">
                      <a:solidFill>
                        <a:srgbClr val="888888"/>
                      </a:solidFill>
                      <a:prstDash val="solid"/>
                      <a:round/>
                      <a:headEnd type="none" w="med" len="med"/>
                      <a:tailEnd type="none" w="med" len="med"/>
                    </a:lnL>
                    <a:lnR w="4763" cap="flat" cmpd="sng" algn="ctr">
                      <a:solidFill>
                        <a:srgbClr val="888888"/>
                      </a:solidFill>
                      <a:prstDash val="solid"/>
                      <a:round/>
                      <a:headEnd type="none" w="med" len="med"/>
                      <a:tailEnd type="none" w="med" len="med"/>
                    </a:lnR>
                    <a:lnT w="4763" cap="flat" cmpd="sng" algn="ctr">
                      <a:solidFill>
                        <a:srgbClr val="888888"/>
                      </a:solidFill>
                      <a:prstDash val="solid"/>
                      <a:round/>
                      <a:headEnd type="none" w="med" len="med"/>
                      <a:tailEnd type="none" w="med" len="med"/>
                    </a:lnT>
                    <a:lnB w="4763" cap="flat" cmpd="sng" algn="ctr">
                      <a:solidFill>
                        <a:srgbClr val="888888"/>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9123510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290" y="332656"/>
            <a:ext cx="8778750" cy="780120"/>
          </a:xfrm>
        </p:spPr>
        <p:txBody>
          <a:bodyPr>
            <a:normAutofit fontScale="90000"/>
          </a:bodyPr>
          <a:lstStyle/>
          <a:p>
            <a:r>
              <a:rPr lang="en-AU" dirty="0"/>
              <a:t>Criterion E: Engagement</a:t>
            </a:r>
            <a:br>
              <a:rPr lang="en-AU" dirty="0"/>
            </a:br>
            <a:r>
              <a:rPr lang="en-AU" dirty="0"/>
              <a:t>Reflections on Planning and Progress Form (RPPF)</a:t>
            </a:r>
          </a:p>
        </p:txBody>
      </p:sp>
      <p:sp>
        <p:nvSpPr>
          <p:cNvPr id="3" name="Content Placeholder 2"/>
          <p:cNvSpPr>
            <a:spLocks noGrp="1"/>
          </p:cNvSpPr>
          <p:nvPr>
            <p:ph sz="quarter" idx="1"/>
          </p:nvPr>
        </p:nvSpPr>
        <p:spPr>
          <a:xfrm>
            <a:off x="271463" y="1484784"/>
            <a:ext cx="8686799" cy="5040560"/>
          </a:xfrm>
        </p:spPr>
        <p:txBody>
          <a:bodyPr>
            <a:normAutofit fontScale="92500" lnSpcReduction="10000"/>
          </a:bodyPr>
          <a:lstStyle/>
          <a:p>
            <a:endParaRPr lang="en-AU" dirty="0"/>
          </a:p>
          <a:p>
            <a:r>
              <a:rPr lang="en-AU" dirty="0"/>
              <a:t>The RPPF is two-page writable PDF for student and supervisor comments </a:t>
            </a:r>
            <a:r>
              <a:rPr lang="en-AU" b="1" dirty="0"/>
              <a:t>on MANAGEBAC</a:t>
            </a:r>
            <a:r>
              <a:rPr lang="en-AU" dirty="0"/>
              <a:t>.</a:t>
            </a:r>
          </a:p>
          <a:p>
            <a:endParaRPr lang="en-AU" dirty="0"/>
          </a:p>
          <a:p>
            <a:r>
              <a:rPr lang="en-AU" dirty="0"/>
              <a:t>The student </a:t>
            </a:r>
            <a:r>
              <a:rPr lang="en-AU" b="1" dirty="0">
                <a:solidFill>
                  <a:schemeClr val="accent1"/>
                </a:solidFill>
              </a:rPr>
              <a:t>RPPF entries are written after each Reflection session </a:t>
            </a:r>
            <a:r>
              <a:rPr lang="en-AU" dirty="0"/>
              <a:t>Share drafts with your supervisor.  </a:t>
            </a:r>
            <a:r>
              <a:rPr lang="en-AU" b="1" dirty="0"/>
              <a:t>Second Reflection should be submitted with student’s draft.</a:t>
            </a:r>
          </a:p>
          <a:p>
            <a:pPr marL="0" indent="0">
              <a:buNone/>
            </a:pPr>
            <a:endParaRPr lang="en-AU" dirty="0"/>
          </a:p>
          <a:p>
            <a:r>
              <a:rPr lang="en-AU" dirty="0"/>
              <a:t>Word count for RPPF is </a:t>
            </a:r>
            <a:r>
              <a:rPr lang="en-AU" b="1" dirty="0">
                <a:solidFill>
                  <a:schemeClr val="accent1"/>
                </a:solidFill>
              </a:rPr>
              <a:t>500 words.</a:t>
            </a:r>
            <a:r>
              <a:rPr lang="en-AU" dirty="0"/>
              <a:t>  </a:t>
            </a:r>
            <a:r>
              <a:rPr lang="en-AU" b="1" dirty="0"/>
              <a:t>This is the TOTAL for the 3 reflections combined.</a:t>
            </a:r>
            <a:endParaRPr lang="en-AU" b="1" dirty="0">
              <a:solidFill>
                <a:schemeClr val="accent1"/>
              </a:solidFill>
            </a:endParaRPr>
          </a:p>
          <a:p>
            <a:endParaRPr lang="en-AU" dirty="0"/>
          </a:p>
          <a:p>
            <a:r>
              <a:rPr lang="en-AU" dirty="0"/>
              <a:t>The supervisor writes comment at the end after the viva voce. The supervisor comment is not part of the assessment, but provides </a:t>
            </a:r>
            <a:r>
              <a:rPr lang="en-AU" b="1" dirty="0">
                <a:solidFill>
                  <a:schemeClr val="accent1"/>
                </a:solidFill>
              </a:rPr>
              <a:t>context for the examiner</a:t>
            </a:r>
            <a:r>
              <a:rPr lang="en-AU" dirty="0"/>
              <a:t>.</a:t>
            </a:r>
          </a:p>
          <a:p>
            <a:pPr marL="0" indent="0">
              <a:buNone/>
            </a:pPr>
            <a:endParaRPr lang="en-AU" dirty="0"/>
          </a:p>
          <a:p>
            <a:r>
              <a:rPr lang="en-AU" dirty="0"/>
              <a:t>Submitted with your essay for external assessment. </a:t>
            </a:r>
          </a:p>
        </p:txBody>
      </p:sp>
    </p:spTree>
    <p:extLst>
      <p:ext uri="{BB962C8B-B14F-4D97-AF65-F5344CB8AC3E}">
        <p14:creationId xmlns:p14="http://schemas.microsoft.com/office/powerpoint/2010/main" val="8626042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vert="horz" lIns="62182" tIns="31091" rIns="62182" bIns="31091" anchor="b">
            <a:normAutofit/>
          </a:bodyPr>
          <a:lstStyle/>
          <a:p>
            <a:pPr eaLnBrk="1" hangingPunct="1"/>
            <a:r>
              <a:rPr lang="en-GB" dirty="0"/>
              <a:t>Mandatory reflection sessions</a:t>
            </a:r>
            <a:br>
              <a:rPr lang="en-GB" dirty="0"/>
            </a:br>
            <a:r>
              <a:rPr lang="en-GB" sz="1350" dirty="0"/>
              <a:t>Guide p55</a:t>
            </a:r>
          </a:p>
        </p:txBody>
      </p:sp>
      <p:graphicFrame>
        <p:nvGraphicFramePr>
          <p:cNvPr id="4" name="Content Placeholder 3"/>
          <p:cNvGraphicFramePr>
            <a:graphicFrameLocks/>
          </p:cNvGraphicFramePr>
          <p:nvPr>
            <p:extLst>
              <p:ext uri="{D42A27DB-BD31-4B8C-83A1-F6EECF244321}">
                <p14:modId xmlns:p14="http://schemas.microsoft.com/office/powerpoint/2010/main" val="1253879752"/>
              </p:ext>
            </p:extLst>
          </p:nvPr>
        </p:nvGraphicFramePr>
        <p:xfrm>
          <a:off x="220359" y="1340768"/>
          <a:ext cx="8723616"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04041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First reflection</a:t>
            </a:r>
          </a:p>
        </p:txBody>
      </p:sp>
      <p:sp>
        <p:nvSpPr>
          <p:cNvPr id="3" name="Content Placeholder 2"/>
          <p:cNvSpPr>
            <a:spLocks noGrp="1"/>
          </p:cNvSpPr>
          <p:nvPr>
            <p:ph sz="quarter" idx="1"/>
          </p:nvPr>
        </p:nvSpPr>
        <p:spPr>
          <a:xfrm>
            <a:off x="478632" y="2002536"/>
            <a:ext cx="8436769" cy="3694716"/>
          </a:xfrm>
        </p:spPr>
        <p:txBody>
          <a:bodyPr>
            <a:normAutofit/>
          </a:bodyPr>
          <a:lstStyle/>
          <a:p>
            <a:pPr marL="0" indent="0">
              <a:buNone/>
            </a:pPr>
            <a:r>
              <a:rPr lang="en-AU" b="1" dirty="0"/>
              <a:t>Should include:</a:t>
            </a:r>
          </a:p>
          <a:p>
            <a:r>
              <a:rPr lang="en-AU" b="1" dirty="0">
                <a:solidFill>
                  <a:schemeClr val="accent4">
                    <a:lumMod val="75000"/>
                  </a:schemeClr>
                </a:solidFill>
              </a:rPr>
              <a:t>Draft</a:t>
            </a:r>
            <a:r>
              <a:rPr lang="en-AU" dirty="0"/>
              <a:t> </a:t>
            </a:r>
            <a:r>
              <a:rPr lang="en-AU" b="1" dirty="0">
                <a:solidFill>
                  <a:schemeClr val="accent4">
                    <a:lumMod val="75000"/>
                  </a:schemeClr>
                </a:solidFill>
              </a:rPr>
              <a:t>research</a:t>
            </a:r>
            <a:r>
              <a:rPr lang="en-AU" b="1" dirty="0">
                <a:solidFill>
                  <a:schemeClr val="accent1"/>
                </a:solidFill>
              </a:rPr>
              <a:t> question and title</a:t>
            </a:r>
          </a:p>
          <a:p>
            <a:pPr marL="0" indent="0">
              <a:buNone/>
            </a:pPr>
            <a:r>
              <a:rPr lang="en-AU" dirty="0"/>
              <a:t> </a:t>
            </a:r>
          </a:p>
          <a:p>
            <a:r>
              <a:rPr lang="en-AU" b="1" dirty="0">
                <a:solidFill>
                  <a:schemeClr val="accent4">
                    <a:lumMod val="75000"/>
                  </a:schemeClr>
                </a:solidFill>
              </a:rPr>
              <a:t>Initial readings/research/data </a:t>
            </a:r>
            <a:r>
              <a:rPr lang="en-AU" dirty="0"/>
              <a:t>found or to be collected</a:t>
            </a:r>
          </a:p>
          <a:p>
            <a:pPr marL="0" indent="0">
              <a:buNone/>
            </a:pPr>
            <a:endParaRPr lang="en-AU" dirty="0"/>
          </a:p>
          <a:p>
            <a:r>
              <a:rPr lang="en-AU" dirty="0"/>
              <a:t>Be able to identify the </a:t>
            </a:r>
            <a:r>
              <a:rPr lang="en-AU" b="1" dirty="0">
                <a:solidFill>
                  <a:schemeClr val="accent1"/>
                </a:solidFill>
              </a:rPr>
              <a:t>direction</a:t>
            </a:r>
            <a:r>
              <a:rPr lang="en-AU" dirty="0"/>
              <a:t> their research is taking, </a:t>
            </a:r>
          </a:p>
          <a:p>
            <a:endParaRPr lang="en-AU" dirty="0"/>
          </a:p>
          <a:p>
            <a:r>
              <a:rPr lang="en-AU" dirty="0"/>
              <a:t>Have an idea of the </a:t>
            </a:r>
            <a:r>
              <a:rPr lang="en-AU" b="1" dirty="0">
                <a:solidFill>
                  <a:schemeClr val="accent1"/>
                </a:solidFill>
              </a:rPr>
              <a:t>argument </a:t>
            </a:r>
            <a:r>
              <a:rPr lang="en-AU" dirty="0"/>
              <a:t>that they are developing, what you are hoping to show through your research and writing</a:t>
            </a:r>
          </a:p>
          <a:p>
            <a:endParaRPr lang="en-AU" dirty="0"/>
          </a:p>
          <a:p>
            <a:endParaRPr lang="en-AU" dirty="0"/>
          </a:p>
        </p:txBody>
      </p:sp>
    </p:spTree>
    <p:extLst>
      <p:ext uri="{BB962C8B-B14F-4D97-AF65-F5344CB8AC3E}">
        <p14:creationId xmlns:p14="http://schemas.microsoft.com/office/powerpoint/2010/main" val="487839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lIns="82909" tIns="41454" rIns="82909" bIns="41454">
            <a:normAutofit fontScale="90000"/>
          </a:bodyPr>
          <a:lstStyle/>
          <a:p>
            <a:r>
              <a:rPr lang="en-GB" dirty="0"/>
              <a:t>Overview of criteria</a:t>
            </a:r>
            <a:br>
              <a:rPr lang="en-GB" dirty="0"/>
            </a:br>
            <a:r>
              <a:rPr lang="en-AU" sz="1800" dirty="0"/>
              <a:t>Guide p. 93</a:t>
            </a:r>
            <a:endParaRPr lang="en-GB" sz="1800" dirty="0"/>
          </a:p>
        </p:txBody>
      </p:sp>
      <p:graphicFrame>
        <p:nvGraphicFramePr>
          <p:cNvPr id="4" name="Table 3"/>
          <p:cNvGraphicFramePr>
            <a:graphicFrameLocks noGrp="1"/>
          </p:cNvGraphicFramePr>
          <p:nvPr/>
        </p:nvGraphicFramePr>
        <p:xfrm>
          <a:off x="179512" y="1412776"/>
          <a:ext cx="8784976" cy="5071341"/>
        </p:xfrm>
        <a:graphic>
          <a:graphicData uri="http://schemas.openxmlformats.org/drawingml/2006/table">
            <a:tbl>
              <a:tblPr/>
              <a:tblGrid>
                <a:gridCol w="1756500">
                  <a:extLst>
                    <a:ext uri="{9D8B030D-6E8A-4147-A177-3AD203B41FA5}">
                      <a16:colId xmlns:a16="http://schemas.microsoft.com/office/drawing/2014/main" val="20000"/>
                    </a:ext>
                  </a:extLst>
                </a:gridCol>
                <a:gridCol w="1757119">
                  <a:extLst>
                    <a:ext uri="{9D8B030D-6E8A-4147-A177-3AD203B41FA5}">
                      <a16:colId xmlns:a16="http://schemas.microsoft.com/office/drawing/2014/main" val="20001"/>
                    </a:ext>
                  </a:extLst>
                </a:gridCol>
                <a:gridCol w="1757119">
                  <a:extLst>
                    <a:ext uri="{9D8B030D-6E8A-4147-A177-3AD203B41FA5}">
                      <a16:colId xmlns:a16="http://schemas.microsoft.com/office/drawing/2014/main" val="20002"/>
                    </a:ext>
                  </a:extLst>
                </a:gridCol>
                <a:gridCol w="1757119">
                  <a:extLst>
                    <a:ext uri="{9D8B030D-6E8A-4147-A177-3AD203B41FA5}">
                      <a16:colId xmlns:a16="http://schemas.microsoft.com/office/drawing/2014/main" val="20003"/>
                    </a:ext>
                  </a:extLst>
                </a:gridCol>
                <a:gridCol w="1757119">
                  <a:extLst>
                    <a:ext uri="{9D8B030D-6E8A-4147-A177-3AD203B41FA5}">
                      <a16:colId xmlns:a16="http://schemas.microsoft.com/office/drawing/2014/main" val="20004"/>
                    </a:ext>
                  </a:extLst>
                </a:gridCol>
              </a:tblGrid>
              <a:tr h="1400932">
                <a:tc>
                  <a:txBody>
                    <a:bodyPr/>
                    <a:lstStyle/>
                    <a:p>
                      <a:pPr algn="ctr">
                        <a:lnSpc>
                          <a:spcPts val="1400"/>
                        </a:lnSpc>
                        <a:spcBef>
                          <a:spcPts val="600"/>
                        </a:spcBef>
                        <a:spcAft>
                          <a:spcPts val="0"/>
                        </a:spcAft>
                      </a:pPr>
                      <a:endParaRPr lang="en-GB" sz="1500" b="1" dirty="0">
                        <a:latin typeface="+mn-lt"/>
                        <a:ea typeface="Times New Roman"/>
                        <a:cs typeface="Times New Roman"/>
                      </a:endParaRPr>
                    </a:p>
                    <a:p>
                      <a:pPr algn="ctr">
                        <a:lnSpc>
                          <a:spcPts val="1400"/>
                        </a:lnSpc>
                        <a:spcBef>
                          <a:spcPts val="600"/>
                        </a:spcBef>
                        <a:spcAft>
                          <a:spcPts val="0"/>
                        </a:spcAft>
                      </a:pPr>
                      <a:r>
                        <a:rPr lang="en-GB" sz="1500" b="1" dirty="0">
                          <a:latin typeface="+mn-lt"/>
                          <a:ea typeface="Times New Roman"/>
                          <a:cs typeface="Times New Roman"/>
                        </a:rPr>
                        <a:t>A: Focus and method</a:t>
                      </a:r>
                      <a:endParaRPr lang="en-GB" sz="1500" dirty="0">
                        <a:latin typeface="+mn-lt"/>
                        <a:ea typeface="Times New Roman"/>
                        <a:cs typeface="Times New Roman"/>
                      </a:endParaRPr>
                    </a:p>
                  </a:txBody>
                  <a:tcPr marL="46449" marR="46449"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algn="ctr">
                        <a:lnSpc>
                          <a:spcPts val="1400"/>
                        </a:lnSpc>
                        <a:spcBef>
                          <a:spcPts val="600"/>
                        </a:spcBef>
                        <a:spcAft>
                          <a:spcPts val="0"/>
                        </a:spcAft>
                      </a:pPr>
                      <a:endParaRPr lang="en-GB" sz="1500" b="1" dirty="0">
                        <a:latin typeface="+mn-lt"/>
                        <a:ea typeface="Times New Roman"/>
                        <a:cs typeface="Times New Roman"/>
                      </a:endParaRPr>
                    </a:p>
                    <a:p>
                      <a:pPr algn="ctr">
                        <a:lnSpc>
                          <a:spcPts val="1400"/>
                        </a:lnSpc>
                        <a:spcBef>
                          <a:spcPts val="600"/>
                        </a:spcBef>
                        <a:spcAft>
                          <a:spcPts val="0"/>
                        </a:spcAft>
                      </a:pPr>
                      <a:r>
                        <a:rPr lang="en-GB" sz="1500" b="1" dirty="0">
                          <a:latin typeface="+mn-lt"/>
                          <a:ea typeface="Times New Roman"/>
                          <a:cs typeface="Times New Roman"/>
                        </a:rPr>
                        <a:t>B: Knowledge and understanding </a:t>
                      </a:r>
                      <a:endParaRPr lang="en-GB" sz="1500" dirty="0">
                        <a:latin typeface="+mn-lt"/>
                        <a:ea typeface="Times New Roman"/>
                        <a:cs typeface="Times New Roman"/>
                      </a:endParaRPr>
                    </a:p>
                  </a:txBody>
                  <a:tcPr marL="46449" marR="46449"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algn="ctr">
                        <a:lnSpc>
                          <a:spcPts val="1400"/>
                        </a:lnSpc>
                        <a:spcBef>
                          <a:spcPts val="600"/>
                        </a:spcBef>
                        <a:spcAft>
                          <a:spcPts val="0"/>
                        </a:spcAft>
                      </a:pPr>
                      <a:endParaRPr lang="en-GB" sz="1500" b="1" dirty="0">
                        <a:latin typeface="+mn-lt"/>
                        <a:ea typeface="Times New Roman"/>
                        <a:cs typeface="Times New Roman"/>
                      </a:endParaRPr>
                    </a:p>
                    <a:p>
                      <a:pPr algn="ctr">
                        <a:lnSpc>
                          <a:spcPts val="1400"/>
                        </a:lnSpc>
                        <a:spcBef>
                          <a:spcPts val="600"/>
                        </a:spcBef>
                        <a:spcAft>
                          <a:spcPts val="0"/>
                        </a:spcAft>
                      </a:pPr>
                      <a:r>
                        <a:rPr lang="en-GB" sz="1500" b="1" dirty="0">
                          <a:latin typeface="+mn-lt"/>
                          <a:ea typeface="Times New Roman"/>
                          <a:cs typeface="Times New Roman"/>
                        </a:rPr>
                        <a:t>C: Critical thinking</a:t>
                      </a:r>
                      <a:endParaRPr lang="en-GB" sz="1500" dirty="0">
                        <a:latin typeface="+mn-lt"/>
                        <a:ea typeface="Times New Roman"/>
                        <a:cs typeface="Times New Roman"/>
                      </a:endParaRPr>
                    </a:p>
                  </a:txBody>
                  <a:tcPr marL="46449" marR="46449"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algn="ctr">
                        <a:lnSpc>
                          <a:spcPts val="1400"/>
                        </a:lnSpc>
                        <a:spcBef>
                          <a:spcPts val="600"/>
                        </a:spcBef>
                        <a:spcAft>
                          <a:spcPts val="0"/>
                        </a:spcAft>
                      </a:pPr>
                      <a:endParaRPr lang="en-GB" sz="1500" b="1" dirty="0">
                        <a:latin typeface="+mn-lt"/>
                        <a:ea typeface="Times New Roman"/>
                        <a:cs typeface="Times New Roman"/>
                      </a:endParaRPr>
                    </a:p>
                    <a:p>
                      <a:pPr algn="ctr">
                        <a:lnSpc>
                          <a:spcPts val="1400"/>
                        </a:lnSpc>
                        <a:spcBef>
                          <a:spcPts val="600"/>
                        </a:spcBef>
                        <a:spcAft>
                          <a:spcPts val="0"/>
                        </a:spcAft>
                      </a:pPr>
                      <a:r>
                        <a:rPr lang="en-GB" sz="1500" b="1" dirty="0">
                          <a:latin typeface="+mn-lt"/>
                          <a:ea typeface="Times New Roman"/>
                          <a:cs typeface="Times New Roman"/>
                        </a:rPr>
                        <a:t>D: Formal presentation</a:t>
                      </a:r>
                      <a:endParaRPr lang="en-GB" sz="1500" dirty="0">
                        <a:latin typeface="+mn-lt"/>
                        <a:ea typeface="Times New Roman"/>
                        <a:cs typeface="Times New Roman"/>
                      </a:endParaRPr>
                    </a:p>
                  </a:txBody>
                  <a:tcPr marL="46449" marR="46449"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algn="ctr">
                        <a:lnSpc>
                          <a:spcPts val="1400"/>
                        </a:lnSpc>
                        <a:spcBef>
                          <a:spcPts val="600"/>
                        </a:spcBef>
                        <a:spcAft>
                          <a:spcPts val="0"/>
                        </a:spcAft>
                      </a:pPr>
                      <a:endParaRPr lang="en-GB" sz="1500" b="1" dirty="0">
                        <a:latin typeface="+mn-lt"/>
                        <a:ea typeface="Times New Roman"/>
                        <a:cs typeface="Times New Roman"/>
                      </a:endParaRPr>
                    </a:p>
                    <a:p>
                      <a:pPr algn="ctr">
                        <a:lnSpc>
                          <a:spcPts val="1400"/>
                        </a:lnSpc>
                        <a:spcBef>
                          <a:spcPts val="600"/>
                        </a:spcBef>
                        <a:spcAft>
                          <a:spcPts val="0"/>
                        </a:spcAft>
                      </a:pPr>
                      <a:r>
                        <a:rPr lang="en-GB" sz="1500" b="1" dirty="0">
                          <a:latin typeface="+mn-lt"/>
                          <a:ea typeface="Times New Roman"/>
                          <a:cs typeface="Times New Roman"/>
                        </a:rPr>
                        <a:t>E: Engagement </a:t>
                      </a:r>
                      <a:endParaRPr lang="en-GB" sz="1500" dirty="0">
                        <a:latin typeface="+mn-lt"/>
                        <a:ea typeface="Times New Roman"/>
                        <a:cs typeface="Times New Roman"/>
                      </a:endParaRPr>
                    </a:p>
                  </a:txBody>
                  <a:tcPr marL="46449" marR="46449"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000"/>
                  </a:ext>
                </a:extLst>
              </a:tr>
              <a:tr h="2269477">
                <a:tc>
                  <a:txBody>
                    <a:bodyPr/>
                    <a:lstStyle/>
                    <a:p>
                      <a:pPr marL="342900" lvl="0" indent="-342900">
                        <a:lnSpc>
                          <a:spcPct val="115000"/>
                        </a:lnSpc>
                        <a:spcAft>
                          <a:spcPts val="0"/>
                        </a:spcAft>
                        <a:buFont typeface="Wingdings"/>
                        <a:buChar char=""/>
                      </a:pPr>
                      <a:endParaRPr lang="en-GB" sz="1500" dirty="0">
                        <a:latin typeface="+mn-lt"/>
                        <a:ea typeface="Calibri"/>
                        <a:cs typeface="Times New Roman"/>
                      </a:endParaRPr>
                    </a:p>
                    <a:p>
                      <a:pPr marL="342900" lvl="0" indent="-342900">
                        <a:lnSpc>
                          <a:spcPct val="115000"/>
                        </a:lnSpc>
                        <a:spcAft>
                          <a:spcPts val="0"/>
                        </a:spcAft>
                        <a:buFont typeface="Wingdings"/>
                        <a:buChar char=""/>
                      </a:pPr>
                      <a:r>
                        <a:rPr lang="en-GB" sz="1500" dirty="0">
                          <a:latin typeface="+mn-lt"/>
                          <a:ea typeface="Calibri"/>
                          <a:cs typeface="Times New Roman"/>
                        </a:rPr>
                        <a:t>Topic </a:t>
                      </a:r>
                    </a:p>
                    <a:p>
                      <a:pPr marL="342900" lvl="0" indent="-342900">
                        <a:lnSpc>
                          <a:spcPct val="115000"/>
                        </a:lnSpc>
                        <a:spcAft>
                          <a:spcPts val="0"/>
                        </a:spcAft>
                        <a:buFont typeface="Wingdings"/>
                        <a:buChar char=""/>
                      </a:pPr>
                      <a:r>
                        <a:rPr lang="en-GB" sz="1500" dirty="0">
                          <a:latin typeface="+mn-lt"/>
                          <a:ea typeface="Calibri"/>
                          <a:cs typeface="Times New Roman"/>
                        </a:rPr>
                        <a:t>Research question</a:t>
                      </a:r>
                    </a:p>
                    <a:p>
                      <a:pPr marL="342900" lvl="0" indent="-342900">
                        <a:lnSpc>
                          <a:spcPct val="115000"/>
                        </a:lnSpc>
                        <a:spcAft>
                          <a:spcPts val="0"/>
                        </a:spcAft>
                        <a:buFont typeface="Wingdings"/>
                        <a:buChar char=""/>
                      </a:pPr>
                      <a:r>
                        <a:rPr lang="en-GB" sz="1500" dirty="0">
                          <a:latin typeface="+mn-lt"/>
                          <a:ea typeface="Calibri"/>
                          <a:cs typeface="Times New Roman"/>
                        </a:rPr>
                        <a:t>Methodology </a:t>
                      </a:r>
                    </a:p>
                  </a:txBody>
                  <a:tcPr marL="46449" marR="46449"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342900" lvl="0" indent="-342900">
                        <a:lnSpc>
                          <a:spcPct val="115000"/>
                        </a:lnSpc>
                        <a:spcAft>
                          <a:spcPts val="0"/>
                        </a:spcAft>
                        <a:buFont typeface="Wingdings"/>
                        <a:buChar char=""/>
                      </a:pPr>
                      <a:endParaRPr lang="en-GB" sz="1500" dirty="0">
                        <a:latin typeface="+mn-lt"/>
                        <a:ea typeface="Calibri"/>
                        <a:cs typeface="Times New Roman"/>
                      </a:endParaRPr>
                    </a:p>
                    <a:p>
                      <a:pPr marL="342900" lvl="0" indent="-342900">
                        <a:lnSpc>
                          <a:spcPct val="115000"/>
                        </a:lnSpc>
                        <a:spcAft>
                          <a:spcPts val="0"/>
                        </a:spcAft>
                        <a:buFont typeface="Wingdings"/>
                        <a:buChar char=""/>
                      </a:pPr>
                      <a:r>
                        <a:rPr lang="en-GB" sz="1500" dirty="0">
                          <a:latin typeface="+mn-lt"/>
                          <a:ea typeface="Calibri"/>
                          <a:cs typeface="Times New Roman"/>
                        </a:rPr>
                        <a:t>Context </a:t>
                      </a:r>
                    </a:p>
                    <a:p>
                      <a:pPr marL="342900" lvl="0" indent="-342900">
                        <a:lnSpc>
                          <a:spcPct val="115000"/>
                        </a:lnSpc>
                        <a:spcAft>
                          <a:spcPts val="0"/>
                        </a:spcAft>
                        <a:buFont typeface="Wingdings"/>
                        <a:buChar char=""/>
                      </a:pPr>
                      <a:r>
                        <a:rPr lang="en-GB" sz="1500" dirty="0">
                          <a:latin typeface="+mn-lt"/>
                          <a:ea typeface="Calibri"/>
                          <a:cs typeface="Times New Roman"/>
                        </a:rPr>
                        <a:t>Subject specific terminology and concepts</a:t>
                      </a:r>
                    </a:p>
                  </a:txBody>
                  <a:tcPr marL="46449" marR="46449"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342900" lvl="0" indent="-342900">
                        <a:lnSpc>
                          <a:spcPct val="115000"/>
                        </a:lnSpc>
                        <a:spcAft>
                          <a:spcPts val="0"/>
                        </a:spcAft>
                        <a:buFont typeface="Wingdings"/>
                        <a:buChar char=""/>
                      </a:pPr>
                      <a:endParaRPr lang="en-GB" sz="1500" dirty="0">
                        <a:latin typeface="+mn-lt"/>
                        <a:ea typeface="Calibri"/>
                        <a:cs typeface="Times New Roman"/>
                      </a:endParaRPr>
                    </a:p>
                    <a:p>
                      <a:pPr marL="342900" lvl="0" indent="-342900">
                        <a:lnSpc>
                          <a:spcPct val="115000"/>
                        </a:lnSpc>
                        <a:spcAft>
                          <a:spcPts val="0"/>
                        </a:spcAft>
                        <a:buFont typeface="Wingdings"/>
                        <a:buChar char=""/>
                      </a:pPr>
                      <a:r>
                        <a:rPr lang="en-GB" sz="1500" dirty="0">
                          <a:latin typeface="+mn-lt"/>
                          <a:ea typeface="Calibri"/>
                          <a:cs typeface="Times New Roman"/>
                        </a:rPr>
                        <a:t>Research</a:t>
                      </a:r>
                    </a:p>
                    <a:p>
                      <a:pPr marL="342900" lvl="0" indent="-342900">
                        <a:lnSpc>
                          <a:spcPct val="115000"/>
                        </a:lnSpc>
                        <a:spcAft>
                          <a:spcPts val="0"/>
                        </a:spcAft>
                        <a:buFont typeface="Wingdings"/>
                        <a:buChar char=""/>
                      </a:pPr>
                      <a:r>
                        <a:rPr lang="en-GB" sz="1500" dirty="0">
                          <a:latin typeface="+mn-lt"/>
                          <a:ea typeface="Calibri"/>
                          <a:cs typeface="Times New Roman"/>
                        </a:rPr>
                        <a:t>Analysis</a:t>
                      </a:r>
                    </a:p>
                    <a:p>
                      <a:pPr marL="342900" lvl="0" indent="-342900">
                        <a:lnSpc>
                          <a:spcPct val="115000"/>
                        </a:lnSpc>
                        <a:spcAft>
                          <a:spcPts val="0"/>
                        </a:spcAft>
                        <a:buFont typeface="Wingdings"/>
                        <a:buChar char=""/>
                      </a:pPr>
                      <a:r>
                        <a:rPr lang="en-GB" sz="1500" dirty="0">
                          <a:latin typeface="+mn-lt"/>
                          <a:ea typeface="Calibri"/>
                          <a:cs typeface="Times New Roman"/>
                        </a:rPr>
                        <a:t>Discussion and evaluation</a:t>
                      </a:r>
                    </a:p>
                  </a:txBody>
                  <a:tcPr marL="46449" marR="46449"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342900" lvl="0" indent="-342900">
                        <a:lnSpc>
                          <a:spcPct val="115000"/>
                        </a:lnSpc>
                        <a:spcAft>
                          <a:spcPts val="0"/>
                        </a:spcAft>
                        <a:buFont typeface="Wingdings"/>
                        <a:buChar char=""/>
                      </a:pPr>
                      <a:endParaRPr lang="en-GB" sz="1500" dirty="0">
                        <a:latin typeface="+mn-lt"/>
                        <a:ea typeface="Calibri"/>
                        <a:cs typeface="Times New Roman"/>
                      </a:endParaRPr>
                    </a:p>
                    <a:p>
                      <a:pPr marL="342900" lvl="0" indent="-342900">
                        <a:lnSpc>
                          <a:spcPct val="115000"/>
                        </a:lnSpc>
                        <a:spcAft>
                          <a:spcPts val="0"/>
                        </a:spcAft>
                        <a:buFont typeface="Wingdings"/>
                        <a:buChar char=""/>
                      </a:pPr>
                      <a:r>
                        <a:rPr lang="en-GB" sz="1500" dirty="0">
                          <a:latin typeface="+mn-lt"/>
                          <a:ea typeface="Calibri"/>
                          <a:cs typeface="Times New Roman"/>
                        </a:rPr>
                        <a:t>Structure </a:t>
                      </a:r>
                    </a:p>
                    <a:p>
                      <a:pPr marL="342900" lvl="0" indent="-342900">
                        <a:lnSpc>
                          <a:spcPct val="115000"/>
                        </a:lnSpc>
                        <a:spcAft>
                          <a:spcPts val="0"/>
                        </a:spcAft>
                        <a:buFont typeface="Wingdings"/>
                        <a:buChar char=""/>
                      </a:pPr>
                      <a:r>
                        <a:rPr lang="en-GB" sz="1500" dirty="0">
                          <a:latin typeface="+mn-lt"/>
                          <a:ea typeface="Calibri"/>
                          <a:cs typeface="Times New Roman"/>
                        </a:rPr>
                        <a:t>Layout </a:t>
                      </a:r>
                    </a:p>
                  </a:txBody>
                  <a:tcPr marL="46449" marR="46449"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342900" lvl="0" indent="-342900">
                        <a:lnSpc>
                          <a:spcPct val="115000"/>
                        </a:lnSpc>
                        <a:spcAft>
                          <a:spcPts val="0"/>
                        </a:spcAft>
                        <a:buFont typeface="Wingdings"/>
                        <a:buChar char=""/>
                      </a:pPr>
                      <a:endParaRPr lang="en-GB" sz="1500" dirty="0">
                        <a:latin typeface="+mn-lt"/>
                        <a:ea typeface="Calibri"/>
                        <a:cs typeface="Times New Roman"/>
                      </a:endParaRPr>
                    </a:p>
                    <a:p>
                      <a:pPr marL="342900" lvl="0" indent="-342900">
                        <a:lnSpc>
                          <a:spcPct val="115000"/>
                        </a:lnSpc>
                        <a:spcAft>
                          <a:spcPts val="0"/>
                        </a:spcAft>
                        <a:buFont typeface="Wingdings"/>
                        <a:buChar char=""/>
                      </a:pPr>
                      <a:r>
                        <a:rPr lang="en-GB" sz="1500" dirty="0">
                          <a:latin typeface="+mn-lt"/>
                          <a:ea typeface="Calibri"/>
                          <a:cs typeface="Times New Roman"/>
                        </a:rPr>
                        <a:t>Process</a:t>
                      </a:r>
                    </a:p>
                    <a:p>
                      <a:pPr marL="342900" lvl="0" indent="-342900">
                        <a:lnSpc>
                          <a:spcPct val="115000"/>
                        </a:lnSpc>
                        <a:spcAft>
                          <a:spcPts val="1000"/>
                        </a:spcAft>
                        <a:buFont typeface="Wingdings"/>
                        <a:buChar char=""/>
                      </a:pPr>
                      <a:r>
                        <a:rPr lang="en-GB" sz="1500" dirty="0">
                          <a:latin typeface="+mn-lt"/>
                          <a:ea typeface="Calibri"/>
                          <a:cs typeface="Times New Roman"/>
                        </a:rPr>
                        <a:t>Research focus</a:t>
                      </a:r>
                    </a:p>
                  </a:txBody>
                  <a:tcPr marL="46449" marR="46449"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extLst>
                  <a:ext uri="{0D108BD9-81ED-4DB2-BD59-A6C34878D82A}">
                    <a16:rowId xmlns:a16="http://schemas.microsoft.com/office/drawing/2014/main" val="10001"/>
                  </a:ext>
                </a:extLst>
              </a:tr>
              <a:tr h="700466">
                <a:tc>
                  <a:txBody>
                    <a:bodyPr/>
                    <a:lstStyle/>
                    <a:p>
                      <a:pPr algn="ctr">
                        <a:lnSpc>
                          <a:spcPts val="1400"/>
                        </a:lnSpc>
                        <a:spcBef>
                          <a:spcPts val="600"/>
                        </a:spcBef>
                        <a:spcAft>
                          <a:spcPts val="0"/>
                        </a:spcAft>
                      </a:pPr>
                      <a:endParaRPr lang="en-GB" sz="1500" dirty="0">
                        <a:latin typeface="+mn-lt"/>
                        <a:ea typeface="Times New Roman"/>
                        <a:cs typeface="Times New Roman"/>
                      </a:endParaRPr>
                    </a:p>
                    <a:p>
                      <a:pPr algn="ctr">
                        <a:lnSpc>
                          <a:spcPts val="1400"/>
                        </a:lnSpc>
                        <a:spcBef>
                          <a:spcPts val="600"/>
                        </a:spcBef>
                        <a:spcAft>
                          <a:spcPts val="0"/>
                        </a:spcAft>
                      </a:pPr>
                      <a:r>
                        <a:rPr lang="en-GB" sz="1500" dirty="0">
                          <a:latin typeface="+mn-lt"/>
                          <a:ea typeface="Times New Roman"/>
                          <a:cs typeface="Times New Roman"/>
                        </a:rPr>
                        <a:t>Marks</a:t>
                      </a:r>
                    </a:p>
                  </a:txBody>
                  <a:tcPr marL="46449" marR="46449"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ts val="1400"/>
                        </a:lnSpc>
                        <a:spcBef>
                          <a:spcPts val="600"/>
                        </a:spcBef>
                        <a:spcAft>
                          <a:spcPts val="0"/>
                        </a:spcAft>
                      </a:pPr>
                      <a:endParaRPr lang="en-GB" sz="1500" dirty="0">
                        <a:latin typeface="+mn-lt"/>
                        <a:ea typeface="Times New Roman"/>
                        <a:cs typeface="Times New Roman"/>
                      </a:endParaRPr>
                    </a:p>
                    <a:p>
                      <a:pPr algn="ctr">
                        <a:lnSpc>
                          <a:spcPts val="1400"/>
                        </a:lnSpc>
                        <a:spcBef>
                          <a:spcPts val="600"/>
                        </a:spcBef>
                        <a:spcAft>
                          <a:spcPts val="0"/>
                        </a:spcAft>
                      </a:pPr>
                      <a:r>
                        <a:rPr lang="en-GB" sz="1500" dirty="0">
                          <a:latin typeface="+mn-lt"/>
                          <a:ea typeface="Times New Roman"/>
                          <a:cs typeface="Times New Roman"/>
                        </a:rPr>
                        <a:t>Marks</a:t>
                      </a:r>
                    </a:p>
                  </a:txBody>
                  <a:tcPr marL="46449" marR="46449"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ts val="1400"/>
                        </a:lnSpc>
                        <a:spcBef>
                          <a:spcPts val="600"/>
                        </a:spcBef>
                        <a:spcAft>
                          <a:spcPts val="0"/>
                        </a:spcAft>
                      </a:pPr>
                      <a:endParaRPr lang="en-GB" sz="1500" dirty="0">
                        <a:latin typeface="+mn-lt"/>
                        <a:ea typeface="Times New Roman"/>
                        <a:cs typeface="Times New Roman"/>
                      </a:endParaRPr>
                    </a:p>
                    <a:p>
                      <a:pPr algn="ctr">
                        <a:lnSpc>
                          <a:spcPts val="1400"/>
                        </a:lnSpc>
                        <a:spcBef>
                          <a:spcPts val="600"/>
                        </a:spcBef>
                        <a:spcAft>
                          <a:spcPts val="0"/>
                        </a:spcAft>
                      </a:pPr>
                      <a:r>
                        <a:rPr lang="en-GB" sz="1500" dirty="0">
                          <a:latin typeface="+mn-lt"/>
                          <a:ea typeface="Times New Roman"/>
                          <a:cs typeface="Times New Roman"/>
                        </a:rPr>
                        <a:t>Marks</a:t>
                      </a:r>
                    </a:p>
                  </a:txBody>
                  <a:tcPr marL="46449" marR="46449"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ts val="1400"/>
                        </a:lnSpc>
                        <a:spcBef>
                          <a:spcPts val="600"/>
                        </a:spcBef>
                        <a:spcAft>
                          <a:spcPts val="0"/>
                        </a:spcAft>
                      </a:pPr>
                      <a:endParaRPr lang="en-GB" sz="1500" dirty="0">
                        <a:latin typeface="+mn-lt"/>
                        <a:ea typeface="Times New Roman"/>
                        <a:cs typeface="Times New Roman"/>
                      </a:endParaRPr>
                    </a:p>
                    <a:p>
                      <a:pPr algn="ctr">
                        <a:lnSpc>
                          <a:spcPts val="1400"/>
                        </a:lnSpc>
                        <a:spcBef>
                          <a:spcPts val="600"/>
                        </a:spcBef>
                        <a:spcAft>
                          <a:spcPts val="0"/>
                        </a:spcAft>
                      </a:pPr>
                      <a:r>
                        <a:rPr lang="en-GB" sz="1500" dirty="0">
                          <a:latin typeface="+mn-lt"/>
                          <a:ea typeface="Times New Roman"/>
                          <a:cs typeface="Times New Roman"/>
                        </a:rPr>
                        <a:t>Marks</a:t>
                      </a:r>
                    </a:p>
                  </a:txBody>
                  <a:tcPr marL="46449" marR="46449"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ts val="1400"/>
                        </a:lnSpc>
                        <a:spcBef>
                          <a:spcPts val="600"/>
                        </a:spcBef>
                        <a:spcAft>
                          <a:spcPts val="0"/>
                        </a:spcAft>
                      </a:pPr>
                      <a:endParaRPr lang="en-GB" sz="1500" dirty="0">
                        <a:latin typeface="+mn-lt"/>
                        <a:ea typeface="Times New Roman"/>
                        <a:cs typeface="Times New Roman"/>
                      </a:endParaRPr>
                    </a:p>
                    <a:p>
                      <a:pPr algn="ctr">
                        <a:lnSpc>
                          <a:spcPts val="1400"/>
                        </a:lnSpc>
                        <a:spcBef>
                          <a:spcPts val="600"/>
                        </a:spcBef>
                        <a:spcAft>
                          <a:spcPts val="0"/>
                        </a:spcAft>
                      </a:pPr>
                      <a:r>
                        <a:rPr lang="en-GB" sz="1500" dirty="0">
                          <a:latin typeface="+mn-lt"/>
                          <a:ea typeface="Times New Roman"/>
                          <a:cs typeface="Times New Roman"/>
                        </a:rPr>
                        <a:t>Marks</a:t>
                      </a:r>
                    </a:p>
                  </a:txBody>
                  <a:tcPr marL="46449" marR="46449"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002"/>
                  </a:ext>
                </a:extLst>
              </a:tr>
              <a:tr h="700466">
                <a:tc>
                  <a:txBody>
                    <a:bodyPr/>
                    <a:lstStyle/>
                    <a:p>
                      <a:pPr algn="ctr">
                        <a:lnSpc>
                          <a:spcPts val="1400"/>
                        </a:lnSpc>
                        <a:spcBef>
                          <a:spcPts val="600"/>
                        </a:spcBef>
                        <a:spcAft>
                          <a:spcPts val="0"/>
                        </a:spcAft>
                      </a:pPr>
                      <a:endParaRPr lang="en-GB" sz="1500" dirty="0">
                        <a:latin typeface="+mn-lt"/>
                        <a:ea typeface="Times New Roman"/>
                        <a:cs typeface="Times New Roman"/>
                      </a:endParaRPr>
                    </a:p>
                    <a:p>
                      <a:pPr algn="ctr">
                        <a:lnSpc>
                          <a:spcPts val="1400"/>
                        </a:lnSpc>
                        <a:spcBef>
                          <a:spcPts val="600"/>
                        </a:spcBef>
                        <a:spcAft>
                          <a:spcPts val="0"/>
                        </a:spcAft>
                      </a:pPr>
                      <a:r>
                        <a:rPr lang="en-GB" sz="1500" dirty="0">
                          <a:latin typeface="+mn-lt"/>
                          <a:ea typeface="Times New Roman"/>
                          <a:cs typeface="Times New Roman"/>
                        </a:rPr>
                        <a:t>6</a:t>
                      </a:r>
                    </a:p>
                  </a:txBody>
                  <a:tcPr marL="46449" marR="46449"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ts val="1400"/>
                        </a:lnSpc>
                        <a:spcBef>
                          <a:spcPts val="600"/>
                        </a:spcBef>
                        <a:spcAft>
                          <a:spcPts val="0"/>
                        </a:spcAft>
                      </a:pPr>
                      <a:endParaRPr lang="en-GB" sz="1500" dirty="0">
                        <a:latin typeface="+mn-lt"/>
                        <a:ea typeface="Times New Roman"/>
                        <a:cs typeface="Times New Roman"/>
                      </a:endParaRPr>
                    </a:p>
                    <a:p>
                      <a:pPr algn="ctr">
                        <a:lnSpc>
                          <a:spcPts val="1400"/>
                        </a:lnSpc>
                        <a:spcBef>
                          <a:spcPts val="600"/>
                        </a:spcBef>
                        <a:spcAft>
                          <a:spcPts val="0"/>
                        </a:spcAft>
                      </a:pPr>
                      <a:r>
                        <a:rPr lang="en-GB" sz="1500" dirty="0">
                          <a:latin typeface="+mn-lt"/>
                          <a:ea typeface="Times New Roman"/>
                          <a:cs typeface="Times New Roman"/>
                        </a:rPr>
                        <a:t>6</a:t>
                      </a:r>
                    </a:p>
                  </a:txBody>
                  <a:tcPr marL="46449" marR="46449"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ts val="1400"/>
                        </a:lnSpc>
                        <a:spcBef>
                          <a:spcPts val="600"/>
                        </a:spcBef>
                        <a:spcAft>
                          <a:spcPts val="0"/>
                        </a:spcAft>
                      </a:pPr>
                      <a:endParaRPr lang="en-GB" sz="1500" dirty="0">
                        <a:latin typeface="+mn-lt"/>
                        <a:ea typeface="Times New Roman"/>
                        <a:cs typeface="Times New Roman"/>
                      </a:endParaRPr>
                    </a:p>
                    <a:p>
                      <a:pPr algn="ctr">
                        <a:lnSpc>
                          <a:spcPts val="1400"/>
                        </a:lnSpc>
                        <a:spcBef>
                          <a:spcPts val="600"/>
                        </a:spcBef>
                        <a:spcAft>
                          <a:spcPts val="0"/>
                        </a:spcAft>
                      </a:pPr>
                      <a:r>
                        <a:rPr lang="en-GB" sz="1500" dirty="0">
                          <a:latin typeface="+mn-lt"/>
                          <a:ea typeface="Times New Roman"/>
                          <a:cs typeface="Times New Roman"/>
                        </a:rPr>
                        <a:t>12</a:t>
                      </a:r>
                    </a:p>
                  </a:txBody>
                  <a:tcPr marL="46449" marR="46449"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ts val="1400"/>
                        </a:lnSpc>
                        <a:spcBef>
                          <a:spcPts val="600"/>
                        </a:spcBef>
                        <a:spcAft>
                          <a:spcPts val="0"/>
                        </a:spcAft>
                      </a:pPr>
                      <a:endParaRPr lang="en-GB" sz="1500" dirty="0">
                        <a:latin typeface="+mn-lt"/>
                        <a:ea typeface="Times New Roman"/>
                        <a:cs typeface="Times New Roman"/>
                      </a:endParaRPr>
                    </a:p>
                    <a:p>
                      <a:pPr algn="ctr">
                        <a:lnSpc>
                          <a:spcPts val="1400"/>
                        </a:lnSpc>
                        <a:spcBef>
                          <a:spcPts val="600"/>
                        </a:spcBef>
                        <a:spcAft>
                          <a:spcPts val="0"/>
                        </a:spcAft>
                      </a:pPr>
                      <a:r>
                        <a:rPr lang="en-GB" sz="1500" dirty="0">
                          <a:latin typeface="+mn-lt"/>
                          <a:ea typeface="Times New Roman"/>
                          <a:cs typeface="Times New Roman"/>
                        </a:rPr>
                        <a:t>4</a:t>
                      </a:r>
                    </a:p>
                  </a:txBody>
                  <a:tcPr marL="46449" marR="46449"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ts val="1400"/>
                        </a:lnSpc>
                        <a:spcBef>
                          <a:spcPts val="600"/>
                        </a:spcBef>
                        <a:spcAft>
                          <a:spcPts val="0"/>
                        </a:spcAft>
                      </a:pPr>
                      <a:endParaRPr lang="en-GB" sz="1500" dirty="0">
                        <a:latin typeface="+mn-lt"/>
                        <a:ea typeface="Times New Roman"/>
                        <a:cs typeface="Times New Roman"/>
                      </a:endParaRPr>
                    </a:p>
                    <a:p>
                      <a:pPr algn="ctr">
                        <a:lnSpc>
                          <a:spcPts val="1400"/>
                        </a:lnSpc>
                        <a:spcBef>
                          <a:spcPts val="600"/>
                        </a:spcBef>
                        <a:spcAft>
                          <a:spcPts val="0"/>
                        </a:spcAft>
                      </a:pPr>
                      <a:r>
                        <a:rPr lang="en-GB" sz="1500" dirty="0">
                          <a:latin typeface="+mn-lt"/>
                          <a:ea typeface="Times New Roman"/>
                          <a:cs typeface="Times New Roman"/>
                        </a:rPr>
                        <a:t>6</a:t>
                      </a:r>
                    </a:p>
                  </a:txBody>
                  <a:tcPr marL="46449" marR="46449"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520584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mages.fatherly.com/wp-content/uploads/2018/12/cathat-feat-header.jpg?q=65&amp;enable=upscale&amp;w=1200">
            <a:extLst>
              <a:ext uri="{FF2B5EF4-FFF2-40B4-BE49-F238E27FC236}">
                <a16:creationId xmlns:a16="http://schemas.microsoft.com/office/drawing/2014/main" id="{64FE6F3E-129A-47A1-9962-CA9A4DB4C24D}"/>
              </a:ext>
            </a:extLst>
          </p:cNvPr>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285750" y="1093470"/>
            <a:ext cx="8572500" cy="46558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71B6573-6D32-4BA6-92CA-DC24F931D45A}"/>
              </a:ext>
            </a:extLst>
          </p:cNvPr>
          <p:cNvSpPr>
            <a:spLocks noGrp="1"/>
          </p:cNvSpPr>
          <p:nvPr>
            <p:ph type="title"/>
          </p:nvPr>
        </p:nvSpPr>
        <p:spPr/>
        <p:txBody>
          <a:bodyPr/>
          <a:lstStyle/>
          <a:p>
            <a:r>
              <a:rPr lang="en-AU" dirty="0"/>
              <a:t>Example</a:t>
            </a:r>
          </a:p>
        </p:txBody>
      </p:sp>
      <p:sp>
        <p:nvSpPr>
          <p:cNvPr id="3" name="Content Placeholder 2">
            <a:extLst>
              <a:ext uri="{FF2B5EF4-FFF2-40B4-BE49-F238E27FC236}">
                <a16:creationId xmlns:a16="http://schemas.microsoft.com/office/drawing/2014/main" id="{91509782-14B7-4812-9743-11FDB6126A7C}"/>
              </a:ext>
            </a:extLst>
          </p:cNvPr>
          <p:cNvSpPr>
            <a:spLocks noGrp="1"/>
          </p:cNvSpPr>
          <p:nvPr>
            <p:ph sz="quarter" idx="1"/>
          </p:nvPr>
        </p:nvSpPr>
        <p:spPr/>
        <p:txBody>
          <a:bodyPr/>
          <a:lstStyle/>
          <a:p>
            <a:pPr marL="0" indent="0">
              <a:buNone/>
            </a:pPr>
            <a:r>
              <a:rPr lang="en-AU" b="1" dirty="0"/>
              <a:t>Subject: English Literature</a:t>
            </a:r>
          </a:p>
          <a:p>
            <a:pPr marL="0" indent="0">
              <a:buNone/>
            </a:pPr>
            <a:endParaRPr lang="en-AU" b="1" dirty="0"/>
          </a:p>
          <a:p>
            <a:pPr marL="0" indent="0">
              <a:buNone/>
            </a:pPr>
            <a:r>
              <a:rPr lang="en-AU" dirty="0"/>
              <a:t>My initial research question to what extent does race play a role in Dr. Seuss’ </a:t>
            </a:r>
            <a:r>
              <a:rPr lang="en-AU" i="1" dirty="0"/>
              <a:t>The Cat in the Hat?  </a:t>
            </a:r>
            <a:r>
              <a:rPr lang="en-AU" dirty="0"/>
              <a:t>My interest came from the research article, </a:t>
            </a:r>
            <a:r>
              <a:rPr lang="en-AU" i="1" dirty="0"/>
              <a:t>Why is Hat Cat White?,</a:t>
            </a:r>
            <a:r>
              <a:rPr lang="en-AU" dirty="0"/>
              <a:t> by Dr. M. Walsh who noted Caucasian motifs in imagery and use of language.  My aim is to read both </a:t>
            </a:r>
            <a:r>
              <a:rPr lang="en-AU" i="1" dirty="0"/>
              <a:t>The Cat in the Hat </a:t>
            </a:r>
            <a:r>
              <a:rPr lang="en-AU" dirty="0"/>
              <a:t>and other Seuss texts to explore race through personification of characters, gesture and language across the 1960s and 70s.</a:t>
            </a:r>
          </a:p>
          <a:p>
            <a:pPr marL="0" indent="0">
              <a:buNone/>
            </a:pPr>
            <a:endParaRPr lang="en-AU" dirty="0"/>
          </a:p>
          <a:p>
            <a:pPr marL="0" indent="0" algn="r">
              <a:buNone/>
            </a:pPr>
            <a:r>
              <a:rPr lang="en-AU" dirty="0">
                <a:solidFill>
                  <a:srgbClr val="FF0000"/>
                </a:solidFill>
              </a:rPr>
              <a:t>74 words</a:t>
            </a:r>
          </a:p>
        </p:txBody>
      </p:sp>
    </p:spTree>
    <p:extLst>
      <p:ext uri="{BB962C8B-B14F-4D97-AF65-F5344CB8AC3E}">
        <p14:creationId xmlns:p14="http://schemas.microsoft.com/office/powerpoint/2010/main" val="30926058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0425B-A168-4CED-8A74-0D99B97B9C9F}"/>
              </a:ext>
            </a:extLst>
          </p:cNvPr>
          <p:cNvSpPr>
            <a:spLocks noGrp="1"/>
          </p:cNvSpPr>
          <p:nvPr>
            <p:ph type="title"/>
          </p:nvPr>
        </p:nvSpPr>
        <p:spPr/>
        <p:txBody>
          <a:bodyPr/>
          <a:lstStyle/>
          <a:p>
            <a:r>
              <a:rPr lang="en-AU" dirty="0"/>
              <a:t>Interim Reflection</a:t>
            </a:r>
          </a:p>
        </p:txBody>
      </p:sp>
      <p:sp>
        <p:nvSpPr>
          <p:cNvPr id="3" name="Content Placeholder 2">
            <a:extLst>
              <a:ext uri="{FF2B5EF4-FFF2-40B4-BE49-F238E27FC236}">
                <a16:creationId xmlns:a16="http://schemas.microsoft.com/office/drawing/2014/main" id="{B91548DA-BA4C-474B-BEED-2C48CCAD3803}"/>
              </a:ext>
            </a:extLst>
          </p:cNvPr>
          <p:cNvSpPr>
            <a:spLocks noGrp="1"/>
          </p:cNvSpPr>
          <p:nvPr>
            <p:ph sz="quarter" idx="1"/>
          </p:nvPr>
        </p:nvSpPr>
        <p:spPr/>
        <p:txBody>
          <a:bodyPr>
            <a:normAutofit/>
          </a:bodyPr>
          <a:lstStyle/>
          <a:p>
            <a:r>
              <a:rPr lang="en-AU" b="1" dirty="0">
                <a:solidFill>
                  <a:schemeClr val="accent1"/>
                </a:solidFill>
              </a:rPr>
              <a:t>Refined research question and title</a:t>
            </a:r>
          </a:p>
          <a:p>
            <a:pPr marL="0" indent="0">
              <a:buNone/>
            </a:pPr>
            <a:r>
              <a:rPr lang="en-AU" dirty="0"/>
              <a:t> </a:t>
            </a:r>
          </a:p>
          <a:p>
            <a:r>
              <a:rPr lang="en-AU" dirty="0"/>
              <a:t>Comment on </a:t>
            </a:r>
            <a:r>
              <a:rPr lang="en-AU" b="1" dirty="0">
                <a:solidFill>
                  <a:schemeClr val="accent1"/>
                </a:solidFill>
              </a:rPr>
              <a:t>direction</a:t>
            </a:r>
            <a:r>
              <a:rPr lang="en-AU" dirty="0"/>
              <a:t> their research is taking – what is working; what changes have had to be made and why </a:t>
            </a:r>
          </a:p>
          <a:p>
            <a:endParaRPr lang="en-AU" dirty="0"/>
          </a:p>
          <a:p>
            <a:r>
              <a:rPr lang="en-AU" dirty="0"/>
              <a:t>Discussion of </a:t>
            </a:r>
            <a:r>
              <a:rPr lang="en-AU" b="1" dirty="0">
                <a:solidFill>
                  <a:schemeClr val="accent1"/>
                </a:solidFill>
              </a:rPr>
              <a:t>argument </a:t>
            </a:r>
            <a:r>
              <a:rPr lang="en-AU" dirty="0"/>
              <a:t>that you are developing</a:t>
            </a:r>
          </a:p>
          <a:p>
            <a:endParaRPr lang="en-AU" dirty="0"/>
          </a:p>
          <a:p>
            <a:r>
              <a:rPr lang="en-AU" dirty="0"/>
              <a:t>Discussion of additional key </a:t>
            </a:r>
            <a:r>
              <a:rPr lang="en-AU" b="1" dirty="0">
                <a:solidFill>
                  <a:schemeClr val="accent1"/>
                </a:solidFill>
              </a:rPr>
              <a:t>resources and data</a:t>
            </a:r>
            <a:r>
              <a:rPr lang="en-AU" dirty="0"/>
              <a:t> – what have you learned?</a:t>
            </a:r>
            <a:endParaRPr lang="en-AU" b="1" dirty="0">
              <a:solidFill>
                <a:schemeClr val="accent1"/>
              </a:solidFill>
            </a:endParaRPr>
          </a:p>
          <a:p>
            <a:endParaRPr lang="en-AU" dirty="0"/>
          </a:p>
          <a:p>
            <a:r>
              <a:rPr lang="en-AU" dirty="0"/>
              <a:t>Have a </a:t>
            </a:r>
            <a:r>
              <a:rPr lang="en-AU" b="1" dirty="0">
                <a:solidFill>
                  <a:schemeClr val="accent1"/>
                </a:solidFill>
              </a:rPr>
              <a:t>plan to complete </a:t>
            </a:r>
            <a:r>
              <a:rPr lang="en-AU" dirty="0"/>
              <a:t>the writing process.</a:t>
            </a:r>
          </a:p>
          <a:p>
            <a:endParaRPr lang="en-AU" dirty="0"/>
          </a:p>
        </p:txBody>
      </p:sp>
    </p:spTree>
    <p:extLst>
      <p:ext uri="{BB962C8B-B14F-4D97-AF65-F5344CB8AC3E}">
        <p14:creationId xmlns:p14="http://schemas.microsoft.com/office/powerpoint/2010/main" val="9689249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mages.fatherly.com/wp-content/uploads/2018/12/cathat-feat-header.jpg?q=65&amp;enable=upscale&amp;w=1200">
            <a:extLst>
              <a:ext uri="{FF2B5EF4-FFF2-40B4-BE49-F238E27FC236}">
                <a16:creationId xmlns:a16="http://schemas.microsoft.com/office/drawing/2014/main" id="{64FE6F3E-129A-47A1-9962-CA9A4DB4C24D}"/>
              </a:ext>
            </a:extLst>
          </p:cNvPr>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285750" y="1093470"/>
            <a:ext cx="8572500" cy="46558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71B6573-6D32-4BA6-92CA-DC24F931D45A}"/>
              </a:ext>
            </a:extLst>
          </p:cNvPr>
          <p:cNvSpPr>
            <a:spLocks noGrp="1"/>
          </p:cNvSpPr>
          <p:nvPr>
            <p:ph type="title"/>
          </p:nvPr>
        </p:nvSpPr>
        <p:spPr/>
        <p:txBody>
          <a:bodyPr/>
          <a:lstStyle/>
          <a:p>
            <a:r>
              <a:rPr lang="en-AU" dirty="0"/>
              <a:t>Example</a:t>
            </a:r>
          </a:p>
        </p:txBody>
      </p:sp>
      <p:sp>
        <p:nvSpPr>
          <p:cNvPr id="3" name="Content Placeholder 2">
            <a:extLst>
              <a:ext uri="{FF2B5EF4-FFF2-40B4-BE49-F238E27FC236}">
                <a16:creationId xmlns:a16="http://schemas.microsoft.com/office/drawing/2014/main" id="{91509782-14B7-4812-9743-11FDB6126A7C}"/>
              </a:ext>
            </a:extLst>
          </p:cNvPr>
          <p:cNvSpPr>
            <a:spLocks noGrp="1"/>
          </p:cNvSpPr>
          <p:nvPr>
            <p:ph sz="quarter" idx="1"/>
          </p:nvPr>
        </p:nvSpPr>
        <p:spPr>
          <a:xfrm>
            <a:off x="301752" y="1802130"/>
            <a:ext cx="8503920" cy="3817620"/>
          </a:xfrm>
        </p:spPr>
        <p:txBody>
          <a:bodyPr>
            <a:normAutofit fontScale="92500" lnSpcReduction="20000"/>
          </a:bodyPr>
          <a:lstStyle/>
          <a:p>
            <a:pPr marL="0" indent="0">
              <a:buNone/>
            </a:pPr>
            <a:r>
              <a:rPr lang="en-AU" b="1" dirty="0"/>
              <a:t>Subject: English Literature</a:t>
            </a:r>
          </a:p>
          <a:p>
            <a:pPr marL="0" indent="0">
              <a:buNone/>
            </a:pPr>
            <a:endParaRPr lang="en-AU" sz="1200" b="1" dirty="0"/>
          </a:p>
          <a:p>
            <a:pPr marL="0" indent="0">
              <a:buNone/>
            </a:pPr>
            <a:r>
              <a:rPr lang="en-AU" dirty="0"/>
              <a:t>I refined my research question to </a:t>
            </a:r>
            <a:r>
              <a:rPr lang="en-AU" i="1" dirty="0"/>
              <a:t>how is race represented in Dr. Seuss’ The </a:t>
            </a:r>
            <a:r>
              <a:rPr lang="en-AU" i="1" dirty="0" err="1"/>
              <a:t>Sneeches</a:t>
            </a:r>
            <a:r>
              <a:rPr lang="en-AU" i="1" dirty="0"/>
              <a:t> (1961) compared to The Cat in the Hat (1957).  </a:t>
            </a:r>
            <a:r>
              <a:rPr lang="en-AU" dirty="0"/>
              <a:t>Contemporary political writers including, Walsh, have accused Theodor Seuss Geisel (Dr. Seuss) of incorporating blackface and other racial denigration in </a:t>
            </a:r>
            <a:r>
              <a:rPr lang="en-AU" i="1" dirty="0"/>
              <a:t>The Cat in the Hat </a:t>
            </a:r>
            <a:r>
              <a:rPr lang="en-AU" dirty="0"/>
              <a:t>while </a:t>
            </a:r>
            <a:r>
              <a:rPr lang="en-AU" i="1" dirty="0"/>
              <a:t>The </a:t>
            </a:r>
            <a:r>
              <a:rPr lang="en-AU" i="1" dirty="0" err="1"/>
              <a:t>Sneeches</a:t>
            </a:r>
            <a:r>
              <a:rPr lang="en-AU" i="1" dirty="0"/>
              <a:t> </a:t>
            </a:r>
            <a:r>
              <a:rPr lang="en-AU" dirty="0"/>
              <a:t>purposefully addresses racial equality.  Reading all Seuss’ works from the 1957-1965 as well as evaluating key literature critiques including Ricketson (Yale, 1980), Meggitt (Cornell, 1999) and Haake (Harvard, 2006), I have begun to understand both the language of the times and Seuss’ evolution of thinking through his writing and own recorded philosophy which in turn informs contemporary regard for Seuss’ works from this period.  I decided not to include initial research from Walsh given her perspectives were written from outside the USA context.  I have approached my essay by considering the chronology of the author’s works as well as those of his critics.                                                                            </a:t>
            </a:r>
            <a:r>
              <a:rPr lang="en-AU" dirty="0">
                <a:solidFill>
                  <a:srgbClr val="FF0000"/>
                </a:solidFill>
              </a:rPr>
              <a:t>155 words</a:t>
            </a:r>
            <a:endParaRPr lang="en-AU" dirty="0"/>
          </a:p>
        </p:txBody>
      </p:sp>
    </p:spTree>
    <p:extLst>
      <p:ext uri="{BB962C8B-B14F-4D97-AF65-F5344CB8AC3E}">
        <p14:creationId xmlns:p14="http://schemas.microsoft.com/office/powerpoint/2010/main" val="22263474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Final Reflection –Viva Voce</a:t>
            </a:r>
          </a:p>
        </p:txBody>
      </p:sp>
      <p:sp>
        <p:nvSpPr>
          <p:cNvPr id="3" name="Content Placeholder 2"/>
          <p:cNvSpPr>
            <a:spLocks noGrp="1"/>
          </p:cNvSpPr>
          <p:nvPr>
            <p:ph sz="quarter" idx="1"/>
          </p:nvPr>
        </p:nvSpPr>
        <p:spPr>
          <a:xfrm>
            <a:off x="364332" y="1895939"/>
            <a:ext cx="8471821" cy="3747308"/>
          </a:xfrm>
        </p:spPr>
        <p:txBody>
          <a:bodyPr>
            <a:normAutofit fontScale="92500" lnSpcReduction="20000"/>
          </a:bodyPr>
          <a:lstStyle/>
          <a:p>
            <a:pPr marL="0" indent="0">
              <a:buNone/>
            </a:pPr>
            <a:endParaRPr lang="en-AU" dirty="0"/>
          </a:p>
          <a:p>
            <a:r>
              <a:rPr lang="en-AU" sz="2175" dirty="0"/>
              <a:t>Discuss your </a:t>
            </a:r>
            <a:r>
              <a:rPr lang="en-AU" sz="2175" b="1" dirty="0">
                <a:solidFill>
                  <a:schemeClr val="accent1"/>
                </a:solidFill>
              </a:rPr>
              <a:t>growth as a learner</a:t>
            </a:r>
          </a:p>
          <a:p>
            <a:pPr marL="0" indent="0">
              <a:buNone/>
            </a:pPr>
            <a:endParaRPr lang="en-AU" sz="2175" dirty="0"/>
          </a:p>
          <a:p>
            <a:r>
              <a:rPr lang="en-AU" sz="2175" dirty="0"/>
              <a:t>Discuss your </a:t>
            </a:r>
            <a:r>
              <a:rPr lang="en-AU" sz="2175" b="1" dirty="0">
                <a:solidFill>
                  <a:schemeClr val="accent1"/>
                </a:solidFill>
              </a:rPr>
              <a:t>skills development </a:t>
            </a:r>
            <a:r>
              <a:rPr lang="en-AU" sz="2175" dirty="0"/>
              <a:t>- research skills, referencing, writing , editing, keeping to a timeline – and how important they think these have been for the EE process and also for your future – be specific</a:t>
            </a:r>
          </a:p>
          <a:p>
            <a:endParaRPr lang="en-AU" sz="2175" dirty="0"/>
          </a:p>
          <a:p>
            <a:r>
              <a:rPr lang="en-AU" sz="2175" dirty="0"/>
              <a:t>Discuss your development of </a:t>
            </a:r>
            <a:r>
              <a:rPr lang="en-AU" sz="2175" b="1" dirty="0">
                <a:solidFill>
                  <a:schemeClr val="accent1"/>
                </a:solidFill>
              </a:rPr>
              <a:t>conceptual understandings</a:t>
            </a:r>
            <a:r>
              <a:rPr lang="en-AU" sz="2175" dirty="0">
                <a:solidFill>
                  <a:srgbClr val="FF0000"/>
                </a:solidFill>
              </a:rPr>
              <a:t> </a:t>
            </a:r>
            <a:r>
              <a:rPr lang="en-AU" sz="2175" dirty="0"/>
              <a:t>on your particular title</a:t>
            </a:r>
          </a:p>
          <a:p>
            <a:endParaRPr lang="en-AU" sz="2175" dirty="0"/>
          </a:p>
          <a:p>
            <a:r>
              <a:rPr lang="en-AU" sz="2175" dirty="0"/>
              <a:t>Discuss what was particularly </a:t>
            </a:r>
            <a:r>
              <a:rPr lang="en-AU" sz="2175" b="1" dirty="0">
                <a:solidFill>
                  <a:schemeClr val="accent1"/>
                </a:solidFill>
              </a:rPr>
              <a:t>rewarding and personally significant.</a:t>
            </a:r>
          </a:p>
        </p:txBody>
      </p:sp>
    </p:spTree>
    <p:extLst>
      <p:ext uri="{BB962C8B-B14F-4D97-AF65-F5344CB8AC3E}">
        <p14:creationId xmlns:p14="http://schemas.microsoft.com/office/powerpoint/2010/main" val="37078202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A2EEC-7794-12DB-074F-2E178D8A7946}"/>
              </a:ext>
            </a:extLst>
          </p:cNvPr>
          <p:cNvSpPr>
            <a:spLocks noGrp="1"/>
          </p:cNvSpPr>
          <p:nvPr>
            <p:ph type="title"/>
          </p:nvPr>
        </p:nvSpPr>
        <p:spPr/>
        <p:txBody>
          <a:bodyPr>
            <a:normAutofit fontScale="90000"/>
          </a:bodyPr>
          <a:lstStyle/>
          <a:p>
            <a:r>
              <a:rPr lang="en-AU" dirty="0"/>
              <a:t>If I were you and you were me, </a:t>
            </a:r>
            <a:br>
              <a:rPr lang="en-AU" dirty="0"/>
            </a:br>
            <a:r>
              <a:rPr lang="en-AU" dirty="0"/>
              <a:t>I wonder what would the learning be!</a:t>
            </a:r>
          </a:p>
        </p:txBody>
      </p:sp>
      <p:sp>
        <p:nvSpPr>
          <p:cNvPr id="3" name="Content Placeholder 2">
            <a:extLst>
              <a:ext uri="{FF2B5EF4-FFF2-40B4-BE49-F238E27FC236}">
                <a16:creationId xmlns:a16="http://schemas.microsoft.com/office/drawing/2014/main" id="{E63F4C5D-6B96-FDA3-2F20-4E466F78BF4F}"/>
              </a:ext>
            </a:extLst>
          </p:cNvPr>
          <p:cNvSpPr>
            <a:spLocks noGrp="1"/>
          </p:cNvSpPr>
          <p:nvPr>
            <p:ph sz="quarter" idx="1"/>
          </p:nvPr>
        </p:nvSpPr>
        <p:spPr/>
        <p:txBody>
          <a:bodyPr/>
          <a:lstStyle/>
          <a:p>
            <a:r>
              <a:rPr lang="en-AU" dirty="0"/>
              <a:t>The final reflection will highlight the student learning in the research, drafting and writing process – evaluation of their approaches; impact of guidance by supervisor; “life long learning”</a:t>
            </a:r>
          </a:p>
        </p:txBody>
      </p:sp>
      <p:pic>
        <p:nvPicPr>
          <p:cNvPr id="5" name="Picture 4">
            <a:extLst>
              <a:ext uri="{FF2B5EF4-FFF2-40B4-BE49-F238E27FC236}">
                <a16:creationId xmlns:a16="http://schemas.microsoft.com/office/drawing/2014/main" id="{B5C478E3-9F48-4267-A582-6AE4E5D66352}"/>
              </a:ext>
            </a:extLst>
          </p:cNvPr>
          <p:cNvPicPr>
            <a:picLocks noChangeAspect="1"/>
          </p:cNvPicPr>
          <p:nvPr/>
        </p:nvPicPr>
        <p:blipFill>
          <a:blip r:embed="rId2"/>
          <a:stretch>
            <a:fillRect/>
          </a:stretch>
        </p:blipFill>
        <p:spPr>
          <a:xfrm>
            <a:off x="5067943" y="2780928"/>
            <a:ext cx="3248025" cy="2838450"/>
          </a:xfrm>
          <a:prstGeom prst="rect">
            <a:avLst/>
          </a:prstGeom>
        </p:spPr>
      </p:pic>
      <p:pic>
        <p:nvPicPr>
          <p:cNvPr id="6" name="Picture 5">
            <a:extLst>
              <a:ext uri="{FF2B5EF4-FFF2-40B4-BE49-F238E27FC236}">
                <a16:creationId xmlns:a16="http://schemas.microsoft.com/office/drawing/2014/main" id="{F712F478-5720-3FFB-BEDB-195491F82865}"/>
              </a:ext>
            </a:extLst>
          </p:cNvPr>
          <p:cNvPicPr>
            <a:picLocks noChangeAspect="1"/>
          </p:cNvPicPr>
          <p:nvPr/>
        </p:nvPicPr>
        <p:blipFill>
          <a:blip r:embed="rId3"/>
          <a:stretch>
            <a:fillRect/>
          </a:stretch>
        </p:blipFill>
        <p:spPr>
          <a:xfrm>
            <a:off x="827584" y="2780928"/>
            <a:ext cx="3807321" cy="2870893"/>
          </a:xfrm>
          <a:prstGeom prst="rect">
            <a:avLst/>
          </a:prstGeom>
        </p:spPr>
      </p:pic>
    </p:spTree>
    <p:extLst>
      <p:ext uri="{BB962C8B-B14F-4D97-AF65-F5344CB8AC3E}">
        <p14:creationId xmlns:p14="http://schemas.microsoft.com/office/powerpoint/2010/main" val="15732230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pPr eaLnBrk="1" hangingPunct="1"/>
            <a:r>
              <a:rPr lang="en-GB" sz="2040" dirty="0">
                <a:latin typeface="+mj-lt"/>
              </a:rPr>
              <a:t>The viva voce: questions students might consider</a:t>
            </a:r>
          </a:p>
        </p:txBody>
      </p:sp>
      <p:graphicFrame>
        <p:nvGraphicFramePr>
          <p:cNvPr id="4" name="Table 3"/>
          <p:cNvGraphicFramePr>
            <a:graphicFrameLocks noGrp="1"/>
          </p:cNvGraphicFramePr>
          <p:nvPr/>
        </p:nvGraphicFramePr>
        <p:xfrm>
          <a:off x="242889" y="857250"/>
          <a:ext cx="8679656" cy="5143500"/>
        </p:xfrm>
        <a:graphic>
          <a:graphicData uri="http://schemas.openxmlformats.org/drawingml/2006/table">
            <a:tbl>
              <a:tblPr firstRow="1" bandRow="1">
                <a:tableStyleId>{5C22544A-7EE6-4342-B048-85BDC9FD1C3A}</a:tableStyleId>
              </a:tblPr>
              <a:tblGrid>
                <a:gridCol w="2846990">
                  <a:extLst>
                    <a:ext uri="{9D8B030D-6E8A-4147-A177-3AD203B41FA5}">
                      <a16:colId xmlns:a16="http://schemas.microsoft.com/office/drawing/2014/main" val="20000"/>
                    </a:ext>
                  </a:extLst>
                </a:gridCol>
                <a:gridCol w="2916333">
                  <a:extLst>
                    <a:ext uri="{9D8B030D-6E8A-4147-A177-3AD203B41FA5}">
                      <a16:colId xmlns:a16="http://schemas.microsoft.com/office/drawing/2014/main" val="20001"/>
                    </a:ext>
                  </a:extLst>
                </a:gridCol>
                <a:gridCol w="2916333">
                  <a:extLst>
                    <a:ext uri="{9D8B030D-6E8A-4147-A177-3AD203B41FA5}">
                      <a16:colId xmlns:a16="http://schemas.microsoft.com/office/drawing/2014/main" val="20002"/>
                    </a:ext>
                  </a:extLst>
                </a:gridCol>
              </a:tblGrid>
              <a:tr h="673506">
                <a:tc>
                  <a:txBody>
                    <a:bodyPr/>
                    <a:lstStyle/>
                    <a:p>
                      <a:r>
                        <a:rPr lang="en-GB" sz="1200" dirty="0">
                          <a:latin typeface="+mn-lt"/>
                        </a:rPr>
                        <a:t>Descriptive</a:t>
                      </a:r>
                    </a:p>
                  </a:txBody>
                  <a:tcPr marL="62179" marR="62179" marT="31089" marB="31089"/>
                </a:tc>
                <a:tc>
                  <a:txBody>
                    <a:bodyPr/>
                    <a:lstStyle/>
                    <a:p>
                      <a:r>
                        <a:rPr lang="en-GB" sz="1200" dirty="0">
                          <a:latin typeface="+mn-lt"/>
                        </a:rPr>
                        <a:t>Analytical</a:t>
                      </a:r>
                    </a:p>
                  </a:txBody>
                  <a:tcPr marL="62179" marR="62179" marT="31089" marB="31089"/>
                </a:tc>
                <a:tc>
                  <a:txBody>
                    <a:bodyPr/>
                    <a:lstStyle/>
                    <a:p>
                      <a:r>
                        <a:rPr lang="en-GB" sz="1200" dirty="0">
                          <a:latin typeface="+mn-lt"/>
                        </a:rPr>
                        <a:t>Evaluative</a:t>
                      </a:r>
                    </a:p>
                  </a:txBody>
                  <a:tcPr marL="62179" marR="62179" marT="31089" marB="31089"/>
                </a:tc>
                <a:extLst>
                  <a:ext uri="{0D108BD9-81ED-4DB2-BD59-A6C34878D82A}">
                    <a16:rowId xmlns:a16="http://schemas.microsoft.com/office/drawing/2014/main" val="10000"/>
                  </a:ext>
                </a:extLst>
              </a:tr>
              <a:tr h="4469994">
                <a:tc>
                  <a:txBody>
                    <a:bodyPr/>
                    <a:lstStyle/>
                    <a:p>
                      <a:pPr lvl="0">
                        <a:buFont typeface="Arial" pitchFamily="34" charset="0"/>
                        <a:buChar char="•"/>
                      </a:pPr>
                      <a:r>
                        <a:rPr lang="en-GB" sz="1400" kern="1200" dirty="0">
                          <a:solidFill>
                            <a:schemeClr val="accent1"/>
                          </a:solidFill>
                          <a:latin typeface="+mn-lt"/>
                          <a:ea typeface="+mn-ea"/>
                          <a:cs typeface="+mn-cs"/>
                        </a:rPr>
                        <a:t>What did I do?</a:t>
                      </a:r>
                    </a:p>
                    <a:p>
                      <a:pPr lvl="0">
                        <a:buFont typeface="Arial" pitchFamily="34" charset="0"/>
                        <a:buChar char="•"/>
                      </a:pPr>
                      <a:endParaRPr lang="en-GB" sz="1400" kern="1200" dirty="0">
                        <a:solidFill>
                          <a:schemeClr val="accent3"/>
                        </a:solidFill>
                        <a:latin typeface="+mn-lt"/>
                        <a:ea typeface="+mn-ea"/>
                        <a:cs typeface="+mn-cs"/>
                      </a:endParaRPr>
                    </a:p>
                    <a:p>
                      <a:pPr lvl="0">
                        <a:buFont typeface="Arial" pitchFamily="34" charset="0"/>
                        <a:buChar char="•"/>
                      </a:pPr>
                      <a:r>
                        <a:rPr lang="en-GB" sz="1400" kern="1200" dirty="0">
                          <a:solidFill>
                            <a:schemeClr val="tx2"/>
                          </a:solidFill>
                          <a:latin typeface="+mn-lt"/>
                          <a:ea typeface="+mn-ea"/>
                          <a:cs typeface="+mn-cs"/>
                        </a:rPr>
                        <a:t>How did I undertake my research?</a:t>
                      </a:r>
                    </a:p>
                    <a:p>
                      <a:pPr lvl="0">
                        <a:buFont typeface="Arial" pitchFamily="34" charset="0"/>
                        <a:buChar char="•"/>
                      </a:pPr>
                      <a:endParaRPr lang="en-GB" sz="1400" kern="1200" dirty="0">
                        <a:solidFill>
                          <a:srgbClr val="FF0000"/>
                        </a:solidFill>
                        <a:latin typeface="+mn-lt"/>
                        <a:ea typeface="+mn-ea"/>
                        <a:cs typeface="+mn-cs"/>
                      </a:endParaRPr>
                    </a:p>
                    <a:p>
                      <a:pPr lvl="0">
                        <a:buFont typeface="Arial" pitchFamily="34" charset="0"/>
                        <a:buChar char="•"/>
                      </a:pPr>
                      <a:r>
                        <a:rPr lang="en-GB" sz="1400" kern="1200" dirty="0">
                          <a:solidFill>
                            <a:schemeClr val="accent1"/>
                          </a:solidFill>
                          <a:latin typeface="+mn-lt"/>
                          <a:ea typeface="+mn-ea"/>
                          <a:cs typeface="+mn-cs"/>
                        </a:rPr>
                        <a:t>What were the problems I faced?</a:t>
                      </a:r>
                    </a:p>
                    <a:p>
                      <a:pPr lvl="0">
                        <a:buFont typeface="Arial" pitchFamily="34" charset="0"/>
                        <a:buChar char="•"/>
                      </a:pPr>
                      <a:endParaRPr lang="en-GB" sz="1400" kern="1200" dirty="0">
                        <a:solidFill>
                          <a:schemeClr val="accent1"/>
                        </a:solidFill>
                        <a:latin typeface="+mn-lt"/>
                        <a:ea typeface="+mn-ea"/>
                        <a:cs typeface="+mn-cs"/>
                      </a:endParaRPr>
                    </a:p>
                    <a:p>
                      <a:pPr lvl="0">
                        <a:buFont typeface="Arial" pitchFamily="34" charset="0"/>
                        <a:buChar char="•"/>
                      </a:pPr>
                      <a:r>
                        <a:rPr lang="en-GB" sz="1400" kern="1200" dirty="0">
                          <a:solidFill>
                            <a:schemeClr val="tx2"/>
                          </a:solidFill>
                          <a:latin typeface="+mn-lt"/>
                          <a:ea typeface="+mn-ea"/>
                          <a:cs typeface="+mn-cs"/>
                        </a:rPr>
                        <a:t>Did my approach or strategies change throughout the process?</a:t>
                      </a:r>
                    </a:p>
                    <a:p>
                      <a:pPr lvl="0">
                        <a:buFont typeface="Arial" pitchFamily="34" charset="0"/>
                        <a:buChar char="•"/>
                      </a:pPr>
                      <a:endParaRPr lang="en-GB" sz="1400" kern="1200" dirty="0">
                        <a:solidFill>
                          <a:schemeClr val="accent3"/>
                        </a:solidFill>
                        <a:latin typeface="+mn-lt"/>
                        <a:ea typeface="+mn-ea"/>
                        <a:cs typeface="+mn-cs"/>
                      </a:endParaRPr>
                    </a:p>
                    <a:p>
                      <a:pPr>
                        <a:buFont typeface="Arial" pitchFamily="34" charset="0"/>
                        <a:buChar char="•"/>
                      </a:pPr>
                      <a:r>
                        <a:rPr lang="en-GB" sz="1400" kern="1200" dirty="0">
                          <a:solidFill>
                            <a:srgbClr val="FF0000"/>
                          </a:solidFill>
                          <a:latin typeface="+mn-lt"/>
                          <a:ea typeface="+mn-ea"/>
                          <a:cs typeface="+mn-cs"/>
                        </a:rPr>
                        <a:t>What have been the high and the low points of the research and writing process?</a:t>
                      </a:r>
                    </a:p>
                    <a:p>
                      <a:pPr>
                        <a:buFont typeface="Arial" pitchFamily="34" charset="0"/>
                        <a:buChar char="•"/>
                      </a:pPr>
                      <a:endParaRPr lang="en-GB" sz="1400" kern="1200" dirty="0">
                        <a:solidFill>
                          <a:srgbClr val="FF0000"/>
                        </a:solidFill>
                        <a:latin typeface="+mn-lt"/>
                        <a:ea typeface="+mn-ea"/>
                        <a:cs typeface="+mn-cs"/>
                      </a:endParaRPr>
                    </a:p>
                    <a:p>
                      <a:pPr>
                        <a:buFont typeface="Arial" pitchFamily="34" charset="0"/>
                        <a:buChar char="•"/>
                      </a:pPr>
                      <a:endParaRPr lang="en-GB" sz="1400" kern="1200" dirty="0">
                        <a:solidFill>
                          <a:srgbClr val="FF0000"/>
                        </a:solidFill>
                        <a:latin typeface="+mn-lt"/>
                        <a:ea typeface="+mn-ea"/>
                        <a:cs typeface="+mn-cs"/>
                      </a:endParaRPr>
                    </a:p>
                    <a:p>
                      <a:pPr>
                        <a:buFont typeface="Arial" pitchFamily="34" charset="0"/>
                        <a:buNone/>
                      </a:pPr>
                      <a:r>
                        <a:rPr lang="en-GB" sz="1400" b="1" kern="1200" dirty="0">
                          <a:solidFill>
                            <a:schemeClr val="tx1"/>
                          </a:solidFill>
                          <a:latin typeface="+mn-lt"/>
                          <a:ea typeface="+mn-ea"/>
                          <a:cs typeface="+mn-cs"/>
                        </a:rPr>
                        <a:t>First reflection - OK</a:t>
                      </a:r>
                      <a:endParaRPr lang="en-GB" sz="1400" b="1" dirty="0">
                        <a:solidFill>
                          <a:schemeClr val="tx1"/>
                        </a:solidFill>
                        <a:latin typeface="+mn-lt"/>
                      </a:endParaRPr>
                    </a:p>
                  </a:txBody>
                  <a:tcPr marL="62179" marR="62179" marT="31089" marB="31089"/>
                </a:tc>
                <a:tc>
                  <a:txBody>
                    <a:bodyPr/>
                    <a:lstStyle/>
                    <a:p>
                      <a:pPr lvl="0">
                        <a:buFont typeface="Arial" pitchFamily="34" charset="0"/>
                        <a:buChar char="•"/>
                      </a:pPr>
                      <a:r>
                        <a:rPr lang="en-GB" sz="1400" kern="1200" dirty="0">
                          <a:solidFill>
                            <a:schemeClr val="tx2"/>
                          </a:solidFill>
                          <a:latin typeface="+mn-lt"/>
                          <a:ea typeface="+mn-ea"/>
                          <a:cs typeface="+mn-cs"/>
                        </a:rPr>
                        <a:t>Was my research successful?</a:t>
                      </a:r>
                    </a:p>
                    <a:p>
                      <a:pPr lvl="0">
                        <a:buFont typeface="Arial" pitchFamily="34" charset="0"/>
                        <a:buChar char="•"/>
                      </a:pPr>
                      <a:endParaRPr lang="en-GB" sz="1400" kern="1200" dirty="0">
                        <a:solidFill>
                          <a:schemeClr val="accent3"/>
                        </a:solidFill>
                        <a:latin typeface="+mn-lt"/>
                        <a:ea typeface="+mn-ea"/>
                        <a:cs typeface="+mn-cs"/>
                      </a:endParaRPr>
                    </a:p>
                    <a:p>
                      <a:pPr lvl="0">
                        <a:buFont typeface="Arial" pitchFamily="34" charset="0"/>
                        <a:buChar char="•"/>
                      </a:pPr>
                      <a:r>
                        <a:rPr lang="en-GB" sz="1400" kern="1200" dirty="0">
                          <a:solidFill>
                            <a:srgbClr val="FF0000"/>
                          </a:solidFill>
                          <a:latin typeface="+mn-lt"/>
                          <a:ea typeface="+mn-ea"/>
                          <a:cs typeface="+mn-cs"/>
                        </a:rPr>
                        <a:t>If I changed approach or strategies during the process, why did I do this? </a:t>
                      </a:r>
                    </a:p>
                    <a:p>
                      <a:pPr lvl="0">
                        <a:buFont typeface="Arial" pitchFamily="34" charset="0"/>
                        <a:buChar char="•"/>
                      </a:pPr>
                      <a:endParaRPr lang="en-GB" sz="1400" kern="1200" dirty="0">
                        <a:solidFill>
                          <a:srgbClr val="FF0000"/>
                        </a:solidFill>
                        <a:latin typeface="+mn-lt"/>
                        <a:ea typeface="+mn-ea"/>
                        <a:cs typeface="+mn-cs"/>
                      </a:endParaRPr>
                    </a:p>
                    <a:p>
                      <a:pPr lvl="0">
                        <a:buFont typeface="Arial" pitchFamily="34" charset="0"/>
                        <a:buChar char="•"/>
                      </a:pPr>
                      <a:r>
                        <a:rPr lang="en-GB" sz="1400" kern="1200" dirty="0">
                          <a:solidFill>
                            <a:schemeClr val="tx2"/>
                          </a:solidFill>
                          <a:latin typeface="+mn-lt"/>
                          <a:ea typeface="+mn-ea"/>
                          <a:cs typeface="+mn-cs"/>
                        </a:rPr>
                        <a:t>What did I learn from the experience in terms of my understanding of the subject area and/or the skills needed to undertake research?</a:t>
                      </a:r>
                    </a:p>
                    <a:p>
                      <a:pPr lvl="0">
                        <a:buFont typeface="Arial" pitchFamily="34" charset="0"/>
                        <a:buChar char="•"/>
                      </a:pPr>
                      <a:endParaRPr lang="en-GB" sz="1400" kern="1200" dirty="0">
                        <a:solidFill>
                          <a:schemeClr val="accent1"/>
                        </a:solidFill>
                        <a:latin typeface="+mn-lt"/>
                        <a:ea typeface="+mn-ea"/>
                        <a:cs typeface="+mn-cs"/>
                      </a:endParaRPr>
                    </a:p>
                    <a:p>
                      <a:pPr>
                        <a:buFont typeface="Arial" pitchFamily="34" charset="0"/>
                        <a:buChar char="•"/>
                      </a:pPr>
                      <a:r>
                        <a:rPr lang="en-GB" sz="1400" kern="1200" dirty="0">
                          <a:solidFill>
                            <a:schemeClr val="accent1"/>
                          </a:solidFill>
                          <a:latin typeface="+mn-lt"/>
                          <a:ea typeface="+mn-ea"/>
                          <a:cs typeface="+mn-cs"/>
                        </a:rPr>
                        <a:t>How has my understanding of the topic and research process developed throughout the task?</a:t>
                      </a:r>
                    </a:p>
                    <a:p>
                      <a:pPr>
                        <a:buFont typeface="Arial" pitchFamily="34" charset="0"/>
                        <a:buChar char="•"/>
                      </a:pPr>
                      <a:endParaRPr lang="en-GB" sz="1400" kern="1200" dirty="0">
                        <a:solidFill>
                          <a:schemeClr val="accent1"/>
                        </a:solidFill>
                        <a:latin typeface="+mn-lt"/>
                        <a:ea typeface="+mn-ea"/>
                        <a:cs typeface="+mn-cs"/>
                      </a:endParaRPr>
                    </a:p>
                    <a:p>
                      <a:pPr>
                        <a:buFont typeface="Arial" pitchFamily="34" charset="0"/>
                        <a:buNone/>
                      </a:pPr>
                      <a:r>
                        <a:rPr lang="en-GB" sz="1400" b="1" kern="1200" dirty="0">
                          <a:solidFill>
                            <a:schemeClr val="tx1"/>
                          </a:solidFill>
                          <a:latin typeface="+mn-lt"/>
                          <a:ea typeface="+mn-ea"/>
                          <a:cs typeface="+mn-cs"/>
                        </a:rPr>
                        <a:t>Interim Reflection </a:t>
                      </a:r>
                      <a:r>
                        <a:rPr lang="en-GB" sz="1400" b="1" kern="1200">
                          <a:solidFill>
                            <a:schemeClr val="tx1"/>
                          </a:solidFill>
                          <a:latin typeface="+mn-lt"/>
                          <a:ea typeface="+mn-ea"/>
                          <a:cs typeface="+mn-cs"/>
                        </a:rPr>
                        <a:t>- Focus</a:t>
                      </a:r>
                      <a:endParaRPr lang="en-GB" sz="1400" b="1" dirty="0">
                        <a:solidFill>
                          <a:schemeClr val="tx1"/>
                        </a:solidFill>
                        <a:latin typeface="+mn-lt"/>
                      </a:endParaRPr>
                    </a:p>
                  </a:txBody>
                  <a:tcPr marL="62179" marR="62179" marT="31089" marB="31089"/>
                </a:tc>
                <a:tc>
                  <a:txBody>
                    <a:bodyPr/>
                    <a:lstStyle/>
                    <a:p>
                      <a:pPr lvl="0">
                        <a:buFont typeface="Arial" pitchFamily="34" charset="0"/>
                        <a:buChar char="•"/>
                      </a:pPr>
                      <a:r>
                        <a:rPr lang="en-GB" sz="1100" kern="1200" dirty="0">
                          <a:solidFill>
                            <a:schemeClr val="accent1"/>
                          </a:solidFill>
                          <a:latin typeface="+mn-lt"/>
                          <a:ea typeface="+mn-ea"/>
                          <a:cs typeface="+mn-cs"/>
                        </a:rPr>
                        <a:t>If I were to undertake this research again, would I do it differently – if so, why or why not?</a:t>
                      </a:r>
                    </a:p>
                    <a:p>
                      <a:pPr lvl="0">
                        <a:buFont typeface="Arial" pitchFamily="34" charset="0"/>
                        <a:buChar char="•"/>
                      </a:pPr>
                      <a:endParaRPr lang="en-GB" sz="1100" kern="1200" dirty="0">
                        <a:solidFill>
                          <a:schemeClr val="accent1"/>
                        </a:solidFill>
                        <a:latin typeface="+mn-lt"/>
                        <a:ea typeface="+mn-ea"/>
                        <a:cs typeface="+mn-cs"/>
                      </a:endParaRPr>
                    </a:p>
                    <a:p>
                      <a:pPr lvl="0">
                        <a:buFont typeface="Arial" pitchFamily="34" charset="0"/>
                        <a:buChar char="•"/>
                      </a:pPr>
                      <a:r>
                        <a:rPr lang="en-GB" sz="1100" kern="1200" dirty="0">
                          <a:solidFill>
                            <a:schemeClr val="tx2"/>
                          </a:solidFill>
                          <a:latin typeface="+mn-lt"/>
                          <a:ea typeface="+mn-ea"/>
                          <a:cs typeface="+mn-cs"/>
                        </a:rPr>
                        <a:t>What has affected this?</a:t>
                      </a:r>
                    </a:p>
                    <a:p>
                      <a:pPr lvl="0">
                        <a:buFont typeface="Arial" pitchFamily="34" charset="0"/>
                        <a:buChar char="•"/>
                      </a:pPr>
                      <a:endParaRPr lang="en-GB" sz="1100" kern="1200" dirty="0">
                        <a:solidFill>
                          <a:srgbClr val="FF0000"/>
                        </a:solidFill>
                        <a:latin typeface="+mn-lt"/>
                        <a:ea typeface="+mn-ea"/>
                        <a:cs typeface="+mn-cs"/>
                      </a:endParaRPr>
                    </a:p>
                    <a:p>
                      <a:pPr lvl="0">
                        <a:buFont typeface="Arial" pitchFamily="34" charset="0"/>
                        <a:buChar char="•"/>
                      </a:pPr>
                      <a:r>
                        <a:rPr lang="en-GB" sz="1100" kern="1200" dirty="0">
                          <a:solidFill>
                            <a:schemeClr val="accent1"/>
                          </a:solidFill>
                          <a:latin typeface="+mn-lt"/>
                          <a:ea typeface="+mn-ea"/>
                          <a:cs typeface="+mn-cs"/>
                        </a:rPr>
                        <a:t>If I did do the research again would I change the theories applied, the methodological approach?  </a:t>
                      </a:r>
                    </a:p>
                    <a:p>
                      <a:pPr lvl="0">
                        <a:buFont typeface="Arial" pitchFamily="34" charset="0"/>
                        <a:buChar char="•"/>
                      </a:pPr>
                      <a:endParaRPr lang="en-GB" sz="1100" kern="1200" dirty="0">
                        <a:solidFill>
                          <a:schemeClr val="accent1"/>
                        </a:solidFill>
                        <a:latin typeface="+mn-lt"/>
                        <a:ea typeface="+mn-ea"/>
                        <a:cs typeface="+mn-cs"/>
                      </a:endParaRPr>
                    </a:p>
                    <a:p>
                      <a:pPr lvl="0">
                        <a:buFont typeface="Arial" pitchFamily="34" charset="0"/>
                        <a:buChar char="•"/>
                      </a:pPr>
                      <a:r>
                        <a:rPr lang="en-GB" sz="1100" kern="1200" dirty="0">
                          <a:solidFill>
                            <a:schemeClr val="tx2"/>
                          </a:solidFill>
                          <a:latin typeface="+mn-lt"/>
                          <a:ea typeface="+mn-ea"/>
                          <a:cs typeface="+mn-cs"/>
                        </a:rPr>
                        <a:t>Would this have led to a different outcome?</a:t>
                      </a:r>
                    </a:p>
                    <a:p>
                      <a:pPr lvl="0">
                        <a:buFont typeface="Arial" pitchFamily="34" charset="0"/>
                        <a:buChar char="•"/>
                      </a:pPr>
                      <a:endParaRPr lang="en-GB" sz="1100" kern="1200" dirty="0">
                        <a:solidFill>
                          <a:schemeClr val="accent3"/>
                        </a:solidFill>
                        <a:latin typeface="+mn-lt"/>
                        <a:ea typeface="+mn-ea"/>
                        <a:cs typeface="+mn-cs"/>
                      </a:endParaRPr>
                    </a:p>
                    <a:p>
                      <a:pPr lvl="0">
                        <a:buFont typeface="Arial" pitchFamily="34" charset="0"/>
                        <a:buChar char="•"/>
                      </a:pPr>
                      <a:r>
                        <a:rPr lang="en-GB" sz="1100" kern="1200" dirty="0">
                          <a:solidFill>
                            <a:schemeClr val="accent1"/>
                          </a:solidFill>
                          <a:latin typeface="+mn-lt"/>
                          <a:ea typeface="+mn-ea"/>
                          <a:cs typeface="+mn-cs"/>
                        </a:rPr>
                        <a:t>What can I conclude from this?</a:t>
                      </a:r>
                    </a:p>
                    <a:p>
                      <a:pPr lvl="0">
                        <a:buFont typeface="Arial" pitchFamily="34" charset="0"/>
                        <a:buChar char="•"/>
                      </a:pPr>
                      <a:r>
                        <a:rPr lang="en-GB" sz="1100" kern="1200" dirty="0">
                          <a:solidFill>
                            <a:schemeClr val="accent1"/>
                          </a:solidFill>
                          <a:latin typeface="+mn-lt"/>
                          <a:ea typeface="+mn-ea"/>
                          <a:cs typeface="+mn-cs"/>
                        </a:rPr>
                        <a:t> </a:t>
                      </a:r>
                    </a:p>
                    <a:p>
                      <a:pPr lvl="0">
                        <a:buFont typeface="Arial" pitchFamily="34" charset="0"/>
                        <a:buChar char="•"/>
                      </a:pPr>
                      <a:r>
                        <a:rPr lang="en-GB" sz="1100" kern="1200" dirty="0">
                          <a:solidFill>
                            <a:srgbClr val="FF0000"/>
                          </a:solidFill>
                          <a:latin typeface="+mn-lt"/>
                          <a:ea typeface="+mn-ea"/>
                          <a:cs typeface="+mn-cs"/>
                        </a:rPr>
                        <a:t>Were the strategies I used for undertaking my research the most appropriate for achieving my outcomes? </a:t>
                      </a:r>
                    </a:p>
                    <a:p>
                      <a:pPr lvl="0">
                        <a:buFont typeface="Arial" pitchFamily="34" charset="0"/>
                        <a:buChar char="•"/>
                      </a:pPr>
                      <a:endParaRPr lang="en-GB" sz="1100" kern="1200" dirty="0">
                        <a:solidFill>
                          <a:schemeClr val="tx2"/>
                        </a:solidFill>
                        <a:latin typeface="+mn-lt"/>
                        <a:ea typeface="+mn-ea"/>
                        <a:cs typeface="+mn-cs"/>
                      </a:endParaRPr>
                    </a:p>
                    <a:p>
                      <a:pPr>
                        <a:buFont typeface="Arial" pitchFamily="34" charset="0"/>
                        <a:buChar char="•"/>
                      </a:pPr>
                      <a:r>
                        <a:rPr lang="en-GB" sz="1100" kern="1200" dirty="0">
                          <a:solidFill>
                            <a:schemeClr val="tx2"/>
                          </a:solidFill>
                          <a:latin typeface="+mn-lt"/>
                          <a:ea typeface="+mn-ea"/>
                          <a:cs typeface="+mn-cs"/>
                        </a:rPr>
                        <a:t>What, if any questions emerged as a result of my research that I was not expecting?  Would these questions influence my approach if I were to undertake the research again?</a:t>
                      </a:r>
                    </a:p>
                    <a:p>
                      <a:pPr>
                        <a:buFont typeface="Arial" pitchFamily="34" charset="0"/>
                        <a:buChar char="•"/>
                      </a:pPr>
                      <a:endParaRPr lang="en-GB" sz="1100" kern="1200" dirty="0">
                        <a:solidFill>
                          <a:schemeClr val="tx2"/>
                        </a:solidFill>
                        <a:latin typeface="+mn-lt"/>
                        <a:ea typeface="+mn-ea"/>
                        <a:cs typeface="+mn-cs"/>
                      </a:endParaRPr>
                    </a:p>
                    <a:p>
                      <a:pPr>
                        <a:buFont typeface="Arial" pitchFamily="34" charset="0"/>
                        <a:buNone/>
                      </a:pPr>
                      <a:r>
                        <a:rPr lang="en-GB" sz="1100" b="1" kern="1200" dirty="0">
                          <a:solidFill>
                            <a:schemeClr val="tx1"/>
                          </a:solidFill>
                          <a:latin typeface="+mn-lt"/>
                          <a:ea typeface="+mn-ea"/>
                          <a:cs typeface="+mn-cs"/>
                        </a:rPr>
                        <a:t>Final Reflection - Focus</a:t>
                      </a:r>
                      <a:endParaRPr lang="en-GB" sz="1100" b="1" dirty="0">
                        <a:solidFill>
                          <a:schemeClr val="tx1"/>
                        </a:solidFill>
                        <a:latin typeface="+mn-lt"/>
                      </a:endParaRPr>
                    </a:p>
                  </a:txBody>
                  <a:tcPr marL="62179" marR="62179" marT="31089" marB="31089"/>
                </a:tc>
                <a:extLst>
                  <a:ext uri="{0D108BD9-81ED-4DB2-BD59-A6C34878D82A}">
                    <a16:rowId xmlns:a16="http://schemas.microsoft.com/office/drawing/2014/main" val="10001"/>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301752" y="228600"/>
            <a:ext cx="8534400" cy="896144"/>
          </a:xfrm>
        </p:spPr>
        <p:txBody>
          <a:bodyPr lIns="82909" tIns="41454" rIns="82909" bIns="41454">
            <a:normAutofit fontScale="90000"/>
          </a:bodyPr>
          <a:lstStyle/>
          <a:p>
            <a:r>
              <a:rPr lang="en-GB" dirty="0"/>
              <a:t>Using the new criteria – Each criterion, A to D, applies throughout the EE</a:t>
            </a:r>
          </a:p>
        </p:txBody>
      </p:sp>
      <p:graphicFrame>
        <p:nvGraphicFramePr>
          <p:cNvPr id="4" name="Table 3"/>
          <p:cNvGraphicFramePr>
            <a:graphicFrameLocks noGrp="1"/>
          </p:cNvGraphicFramePr>
          <p:nvPr>
            <p:extLst>
              <p:ext uri="{D42A27DB-BD31-4B8C-83A1-F6EECF244321}">
                <p14:modId xmlns:p14="http://schemas.microsoft.com/office/powerpoint/2010/main" val="264199241"/>
              </p:ext>
            </p:extLst>
          </p:nvPr>
        </p:nvGraphicFramePr>
        <p:xfrm>
          <a:off x="179512" y="1396360"/>
          <a:ext cx="8784975" cy="5361055"/>
        </p:xfrm>
        <a:graphic>
          <a:graphicData uri="http://schemas.openxmlformats.org/drawingml/2006/table">
            <a:tbl>
              <a:tblPr firstRow="1" bandRow="1">
                <a:tableStyleId>{5C22544A-7EE6-4342-B048-85BDC9FD1C3A}</a:tableStyleId>
              </a:tblPr>
              <a:tblGrid>
                <a:gridCol w="2418069">
                  <a:extLst>
                    <a:ext uri="{9D8B030D-6E8A-4147-A177-3AD203B41FA5}">
                      <a16:colId xmlns:a16="http://schemas.microsoft.com/office/drawing/2014/main" val="20000"/>
                    </a:ext>
                  </a:extLst>
                </a:gridCol>
                <a:gridCol w="6366906">
                  <a:extLst>
                    <a:ext uri="{9D8B030D-6E8A-4147-A177-3AD203B41FA5}">
                      <a16:colId xmlns:a16="http://schemas.microsoft.com/office/drawing/2014/main" val="20001"/>
                    </a:ext>
                  </a:extLst>
                </a:gridCol>
              </a:tblGrid>
              <a:tr h="403888">
                <a:tc>
                  <a:txBody>
                    <a:bodyPr/>
                    <a:lstStyle/>
                    <a:p>
                      <a:r>
                        <a:rPr lang="en-GB" sz="1600" dirty="0"/>
                        <a:t>Criterion</a:t>
                      </a:r>
                    </a:p>
                  </a:txBody>
                  <a:tcPr marL="82905" marR="82905" marT="41459" marB="41459"/>
                </a:tc>
                <a:tc>
                  <a:txBody>
                    <a:bodyPr/>
                    <a:lstStyle/>
                    <a:p>
                      <a:r>
                        <a:rPr lang="en-GB" sz="1600" dirty="0"/>
                        <a:t>Assessed across the essay</a:t>
                      </a:r>
                    </a:p>
                  </a:txBody>
                  <a:tcPr marL="82905" marR="82905" marT="41459" marB="41459"/>
                </a:tc>
                <a:extLst>
                  <a:ext uri="{0D108BD9-81ED-4DB2-BD59-A6C34878D82A}">
                    <a16:rowId xmlns:a16="http://schemas.microsoft.com/office/drawing/2014/main" val="10000"/>
                  </a:ext>
                </a:extLst>
              </a:tr>
              <a:tr h="1294653">
                <a:tc>
                  <a:txBody>
                    <a:bodyPr/>
                    <a:lstStyle/>
                    <a:p>
                      <a:r>
                        <a:rPr lang="en-GB" sz="1600" dirty="0"/>
                        <a:t>A: Focus and Method</a:t>
                      </a:r>
                    </a:p>
                    <a:p>
                      <a:endParaRPr lang="en-GB" sz="1600" dirty="0"/>
                    </a:p>
                    <a:p>
                      <a:pPr algn="ctr"/>
                      <a:r>
                        <a:rPr lang="en-GB" sz="1600" dirty="0">
                          <a:solidFill>
                            <a:srgbClr val="FF0000"/>
                          </a:solidFill>
                        </a:rPr>
                        <a:t>(6 marks)</a:t>
                      </a:r>
                    </a:p>
                  </a:txBody>
                  <a:tcPr marL="82905" marR="82905" marT="41459" marB="41459"/>
                </a:tc>
                <a:tc>
                  <a:txBody>
                    <a:bodyPr/>
                    <a:lstStyle/>
                    <a:p>
                      <a:pPr>
                        <a:buFont typeface="Arial" pitchFamily="34" charset="0"/>
                        <a:buChar char="•"/>
                      </a:pPr>
                      <a:r>
                        <a:rPr lang="en-GB" sz="1600" dirty="0"/>
                        <a:t>Has the student</a:t>
                      </a:r>
                      <a:r>
                        <a:rPr lang="en-GB" sz="1600" baseline="0" dirty="0"/>
                        <a:t> maintained a </a:t>
                      </a:r>
                      <a:r>
                        <a:rPr lang="en-GB" sz="1600" b="1" baseline="0" dirty="0">
                          <a:solidFill>
                            <a:schemeClr val="accent6"/>
                          </a:solidFill>
                        </a:rPr>
                        <a:t>focus on the RQ </a:t>
                      </a:r>
                      <a:r>
                        <a:rPr lang="en-GB" sz="1600" baseline="0" dirty="0"/>
                        <a:t>throughout?</a:t>
                      </a:r>
                    </a:p>
                    <a:p>
                      <a:pPr>
                        <a:buFont typeface="Arial" pitchFamily="34" charset="0"/>
                        <a:buChar char="•"/>
                      </a:pPr>
                      <a:endParaRPr lang="en-GB" sz="1600" baseline="0" dirty="0"/>
                    </a:p>
                    <a:p>
                      <a:pPr>
                        <a:buFont typeface="Arial" pitchFamily="34" charset="0"/>
                        <a:buChar char="•"/>
                      </a:pPr>
                      <a:r>
                        <a:rPr lang="en-GB" sz="1600" baseline="0" dirty="0"/>
                        <a:t>Are the </a:t>
                      </a:r>
                      <a:r>
                        <a:rPr lang="en-GB" sz="1600" b="1" baseline="0" dirty="0">
                          <a:solidFill>
                            <a:schemeClr val="accent6"/>
                          </a:solidFill>
                        </a:rPr>
                        <a:t>methods/sources </a:t>
                      </a:r>
                      <a:r>
                        <a:rPr lang="en-GB" sz="1600" baseline="0" dirty="0"/>
                        <a:t>identified in the introduction utilised throughout the essay?</a:t>
                      </a:r>
                      <a:endParaRPr lang="en-GB" sz="1600" dirty="0"/>
                    </a:p>
                  </a:txBody>
                  <a:tcPr marL="82905" marR="82905" marT="41459" marB="41459"/>
                </a:tc>
                <a:extLst>
                  <a:ext uri="{0D108BD9-81ED-4DB2-BD59-A6C34878D82A}">
                    <a16:rowId xmlns:a16="http://schemas.microsoft.com/office/drawing/2014/main" val="10001"/>
                  </a:ext>
                </a:extLst>
              </a:tr>
              <a:tr h="1294653">
                <a:tc>
                  <a:txBody>
                    <a:bodyPr/>
                    <a:lstStyle/>
                    <a:p>
                      <a:r>
                        <a:rPr lang="en-GB" sz="1600" dirty="0"/>
                        <a:t>B: Knowledge</a:t>
                      </a:r>
                      <a:r>
                        <a:rPr lang="en-GB" sz="1600" baseline="0" dirty="0"/>
                        <a:t> and Understanding</a:t>
                      </a:r>
                    </a:p>
                    <a:p>
                      <a:endParaRPr lang="en-GB" sz="1600" dirty="0"/>
                    </a:p>
                    <a:p>
                      <a:pPr algn="ctr"/>
                      <a:r>
                        <a:rPr lang="en-GB" sz="1600" dirty="0">
                          <a:solidFill>
                            <a:srgbClr val="FF0000"/>
                          </a:solidFill>
                        </a:rPr>
                        <a:t>(6 marks)</a:t>
                      </a:r>
                    </a:p>
                    <a:p>
                      <a:endParaRPr lang="en-GB" sz="1600" dirty="0"/>
                    </a:p>
                  </a:txBody>
                  <a:tcPr marL="82905" marR="82905" marT="41459" marB="41459"/>
                </a:tc>
                <a:tc>
                  <a:txBody>
                    <a:bodyPr/>
                    <a:lstStyle/>
                    <a:p>
                      <a:pPr>
                        <a:buFont typeface="Arial" pitchFamily="34" charset="0"/>
                        <a:buChar char="•"/>
                      </a:pPr>
                      <a:r>
                        <a:rPr lang="en-GB" sz="1600" dirty="0"/>
                        <a:t>Is </a:t>
                      </a:r>
                      <a:r>
                        <a:rPr lang="en-GB" sz="1600" b="1" dirty="0">
                          <a:solidFill>
                            <a:schemeClr val="accent6"/>
                          </a:solidFill>
                        </a:rPr>
                        <a:t>subject specific</a:t>
                      </a:r>
                      <a:r>
                        <a:rPr lang="en-GB" sz="1600" b="1" baseline="0" dirty="0">
                          <a:solidFill>
                            <a:schemeClr val="accent6"/>
                          </a:solidFill>
                        </a:rPr>
                        <a:t> terminology </a:t>
                      </a:r>
                      <a:r>
                        <a:rPr lang="en-GB" sz="1600" baseline="0" dirty="0"/>
                        <a:t>consistently used in an appropriate way throughout the essay?</a:t>
                      </a:r>
                    </a:p>
                    <a:p>
                      <a:pPr>
                        <a:buFont typeface="Arial" pitchFamily="34" charset="0"/>
                        <a:buChar char="•"/>
                      </a:pPr>
                      <a:endParaRPr lang="en-GB" sz="1600" baseline="0" dirty="0"/>
                    </a:p>
                    <a:p>
                      <a:pPr>
                        <a:buFont typeface="Arial" pitchFamily="34" charset="0"/>
                        <a:buChar char="•"/>
                      </a:pPr>
                      <a:r>
                        <a:rPr lang="en-GB" sz="1600" baseline="0" dirty="0"/>
                        <a:t>Is </a:t>
                      </a:r>
                      <a:r>
                        <a:rPr lang="en-GB" sz="1600" b="1" baseline="0" dirty="0">
                          <a:solidFill>
                            <a:schemeClr val="accent6"/>
                          </a:solidFill>
                        </a:rPr>
                        <a:t>knowledge and understanding of concepts </a:t>
                      </a:r>
                      <a:r>
                        <a:rPr lang="en-GB" sz="1600" baseline="0" dirty="0"/>
                        <a:t>evident and sustained throughout the essay?</a:t>
                      </a:r>
                      <a:endParaRPr lang="en-GB" sz="1600" dirty="0"/>
                    </a:p>
                  </a:txBody>
                  <a:tcPr marL="82905" marR="82905" marT="41459" marB="41459"/>
                </a:tc>
                <a:extLst>
                  <a:ext uri="{0D108BD9-81ED-4DB2-BD59-A6C34878D82A}">
                    <a16:rowId xmlns:a16="http://schemas.microsoft.com/office/drawing/2014/main" val="10002"/>
                  </a:ext>
                </a:extLst>
              </a:tr>
              <a:tr h="1294653">
                <a:tc>
                  <a:txBody>
                    <a:bodyPr/>
                    <a:lstStyle/>
                    <a:p>
                      <a:r>
                        <a:rPr lang="en-GB" sz="1600" dirty="0"/>
                        <a:t>C: Critical</a:t>
                      </a:r>
                      <a:r>
                        <a:rPr lang="en-GB" sz="1600" baseline="0" dirty="0"/>
                        <a:t> Thinking</a:t>
                      </a:r>
                    </a:p>
                    <a:p>
                      <a:endParaRPr lang="en-GB" sz="1600" dirty="0"/>
                    </a:p>
                    <a:p>
                      <a:pPr algn="ctr"/>
                      <a:r>
                        <a:rPr lang="en-GB" sz="1600" dirty="0">
                          <a:solidFill>
                            <a:srgbClr val="FF0000"/>
                          </a:solidFill>
                        </a:rPr>
                        <a:t>(12 marks)</a:t>
                      </a:r>
                    </a:p>
                    <a:p>
                      <a:endParaRPr lang="en-GB" sz="1600" dirty="0"/>
                    </a:p>
                  </a:txBody>
                  <a:tcPr marL="82905" marR="82905" marT="41459" marB="41459"/>
                </a:tc>
                <a:tc>
                  <a:txBody>
                    <a:bodyPr/>
                    <a:lstStyle/>
                    <a:p>
                      <a:pPr>
                        <a:buFont typeface="Arial" pitchFamily="34" charset="0"/>
                        <a:buChar char="•"/>
                      </a:pPr>
                      <a:r>
                        <a:rPr lang="en-GB" sz="1600" dirty="0"/>
                        <a:t>Is there evidence of </a:t>
                      </a:r>
                      <a:r>
                        <a:rPr lang="en-GB" sz="1600" b="1" dirty="0">
                          <a:solidFill>
                            <a:schemeClr val="accent6"/>
                          </a:solidFill>
                        </a:rPr>
                        <a:t>critical thinking </a:t>
                      </a:r>
                      <a:r>
                        <a:rPr lang="en-GB" sz="1600" dirty="0"/>
                        <a:t>throughout the essay in terms of an </a:t>
                      </a:r>
                      <a:r>
                        <a:rPr lang="en-GB" sz="1600" b="1" dirty="0">
                          <a:solidFill>
                            <a:schemeClr val="accent6"/>
                          </a:solidFill>
                        </a:rPr>
                        <a:t>analysis and evaluation </a:t>
                      </a:r>
                      <a:r>
                        <a:rPr lang="en-GB" sz="1600" dirty="0"/>
                        <a:t>of the data,</a:t>
                      </a:r>
                      <a:r>
                        <a:rPr lang="en-GB" sz="1600" baseline="0" dirty="0"/>
                        <a:t> materials and sources?</a:t>
                      </a:r>
                    </a:p>
                    <a:p>
                      <a:pPr>
                        <a:buFont typeface="Arial" pitchFamily="34" charset="0"/>
                        <a:buChar char="•"/>
                      </a:pPr>
                      <a:endParaRPr lang="en-GB" sz="1600" baseline="0" dirty="0"/>
                    </a:p>
                    <a:p>
                      <a:pPr>
                        <a:buFont typeface="Arial" pitchFamily="34" charset="0"/>
                        <a:buChar char="•"/>
                      </a:pPr>
                      <a:r>
                        <a:rPr lang="en-GB" sz="1600" baseline="0" dirty="0"/>
                        <a:t>Does the </a:t>
                      </a:r>
                      <a:r>
                        <a:rPr lang="en-GB" sz="1600" b="1" baseline="0" dirty="0">
                          <a:solidFill>
                            <a:schemeClr val="accent6"/>
                          </a:solidFill>
                        </a:rPr>
                        <a:t>discussion link </a:t>
                      </a:r>
                      <a:r>
                        <a:rPr lang="en-GB" sz="1600" baseline="0" dirty="0"/>
                        <a:t>to the RQ and the sources?</a:t>
                      </a:r>
                      <a:endParaRPr lang="en-GB" sz="1600" dirty="0"/>
                    </a:p>
                  </a:txBody>
                  <a:tcPr marL="82905" marR="82905" marT="41459" marB="41459"/>
                </a:tc>
                <a:extLst>
                  <a:ext uri="{0D108BD9-81ED-4DB2-BD59-A6C34878D82A}">
                    <a16:rowId xmlns:a16="http://schemas.microsoft.com/office/drawing/2014/main" val="10003"/>
                  </a:ext>
                </a:extLst>
              </a:tr>
              <a:tr h="697121">
                <a:tc>
                  <a:txBody>
                    <a:bodyPr/>
                    <a:lstStyle/>
                    <a:p>
                      <a:r>
                        <a:rPr lang="en-GB" sz="1600" dirty="0"/>
                        <a:t>D: Formal Presentation</a:t>
                      </a:r>
                    </a:p>
                    <a:p>
                      <a:endParaRPr lang="en-GB" sz="1600" dirty="0"/>
                    </a:p>
                    <a:p>
                      <a:pPr algn="ctr"/>
                      <a:r>
                        <a:rPr lang="en-GB" sz="1600" dirty="0">
                          <a:solidFill>
                            <a:srgbClr val="FF0000"/>
                          </a:solidFill>
                        </a:rPr>
                        <a:t>(4 marks)</a:t>
                      </a:r>
                    </a:p>
                    <a:p>
                      <a:endParaRPr lang="en-GB" sz="1600" dirty="0"/>
                    </a:p>
                  </a:txBody>
                  <a:tcPr marL="82905" marR="82905" marT="41459" marB="41459"/>
                </a:tc>
                <a:tc>
                  <a:txBody>
                    <a:bodyPr/>
                    <a:lstStyle/>
                    <a:p>
                      <a:pPr>
                        <a:buFont typeface="Arial" pitchFamily="34" charset="0"/>
                        <a:buChar char="•"/>
                      </a:pPr>
                      <a:r>
                        <a:rPr lang="en-GB" sz="1600" dirty="0"/>
                        <a:t>Are the </a:t>
                      </a:r>
                      <a:r>
                        <a:rPr lang="en-GB" sz="1600" b="1" dirty="0">
                          <a:solidFill>
                            <a:schemeClr val="accent6"/>
                          </a:solidFill>
                        </a:rPr>
                        <a:t>layout and structural</a:t>
                      </a:r>
                      <a:r>
                        <a:rPr lang="en-GB" sz="1600" b="1" baseline="0" dirty="0">
                          <a:solidFill>
                            <a:schemeClr val="accent6"/>
                          </a:solidFill>
                        </a:rPr>
                        <a:t> </a:t>
                      </a:r>
                      <a:r>
                        <a:rPr lang="en-GB" sz="1600" baseline="0" dirty="0"/>
                        <a:t>elements consistent throughout the essay?</a:t>
                      </a:r>
                      <a:endParaRPr lang="en-GB" sz="1600" dirty="0"/>
                    </a:p>
                  </a:txBody>
                  <a:tcPr marL="82905" marR="82905" marT="41459" marB="41459"/>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12426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96144"/>
          </a:xfrm>
        </p:spPr>
        <p:txBody>
          <a:bodyPr>
            <a:normAutofit/>
          </a:bodyPr>
          <a:lstStyle/>
          <a:p>
            <a:r>
              <a:rPr lang="en-AU" sz="2400" dirty="0">
                <a:solidFill>
                  <a:srgbClr val="FF0000"/>
                </a:solidFill>
              </a:rPr>
              <a:t>Criterion B: Knowledge and Understanding</a:t>
            </a:r>
            <a:br>
              <a:rPr lang="en-AU" sz="2400" dirty="0"/>
            </a:br>
            <a:r>
              <a:rPr lang="en-AU" sz="1600" dirty="0"/>
              <a:t>Guide p. 105</a:t>
            </a:r>
          </a:p>
        </p:txBody>
      </p:sp>
      <p:sp>
        <p:nvSpPr>
          <p:cNvPr id="3" name="Content Placeholder 2"/>
          <p:cNvSpPr>
            <a:spLocks noGrp="1"/>
          </p:cNvSpPr>
          <p:nvPr>
            <p:ph sz="quarter" idx="1"/>
          </p:nvPr>
        </p:nvSpPr>
        <p:spPr>
          <a:xfrm>
            <a:off x="301752" y="1527048"/>
            <a:ext cx="8662736" cy="4926288"/>
          </a:xfrm>
        </p:spPr>
        <p:txBody>
          <a:bodyPr>
            <a:normAutofit fontScale="92500" lnSpcReduction="20000"/>
          </a:bodyPr>
          <a:lstStyle/>
          <a:p>
            <a:pPr marL="0" indent="0">
              <a:buNone/>
            </a:pPr>
            <a:r>
              <a:rPr lang="en-AU" sz="2400" dirty="0">
                <a:solidFill>
                  <a:schemeClr val="accent2"/>
                </a:solidFill>
              </a:rPr>
              <a:t>This criterion assesses the extent to which the research relates to the subject used to explore the RQ and the way in which this </a:t>
            </a:r>
            <a:r>
              <a:rPr lang="en-AU" sz="2400" b="1" dirty="0">
                <a:solidFill>
                  <a:schemeClr val="accent6"/>
                </a:solidFill>
              </a:rPr>
              <a:t>knowledge and understanding </a:t>
            </a:r>
            <a:r>
              <a:rPr lang="en-AU" sz="2400" dirty="0">
                <a:solidFill>
                  <a:schemeClr val="accent2"/>
                </a:solidFill>
              </a:rPr>
              <a:t>is demonstrated through the </a:t>
            </a:r>
            <a:r>
              <a:rPr lang="en-AU" sz="2400" b="1" dirty="0">
                <a:solidFill>
                  <a:schemeClr val="accent6"/>
                </a:solidFill>
              </a:rPr>
              <a:t>use of appropriate terminology and concepts. </a:t>
            </a:r>
          </a:p>
          <a:p>
            <a:pPr marL="0" indent="0">
              <a:buNone/>
            </a:pPr>
            <a:endParaRPr lang="en-AU" dirty="0">
              <a:solidFill>
                <a:schemeClr val="accent1"/>
              </a:solidFill>
            </a:endParaRPr>
          </a:p>
          <a:p>
            <a:pPr marL="514350" indent="-514350">
              <a:buFont typeface="+mj-lt"/>
              <a:buAutoNum type="arabicPeriod"/>
            </a:pPr>
            <a:r>
              <a:rPr lang="en-AU" dirty="0">
                <a:solidFill>
                  <a:schemeClr val="accent1"/>
                </a:solidFill>
              </a:rPr>
              <a:t>Is the RQ is put into the </a:t>
            </a:r>
            <a:r>
              <a:rPr lang="en-AU" b="1" dirty="0">
                <a:solidFill>
                  <a:schemeClr val="accent6"/>
                </a:solidFill>
              </a:rPr>
              <a:t>context </a:t>
            </a:r>
            <a:r>
              <a:rPr lang="en-AU" dirty="0">
                <a:solidFill>
                  <a:schemeClr val="accent1"/>
                </a:solidFill>
              </a:rPr>
              <a:t>of the subject/issue with relevant use of sources? Why is the RQ ‘</a:t>
            </a:r>
            <a:r>
              <a:rPr lang="en-AU" b="1" dirty="0">
                <a:solidFill>
                  <a:srgbClr val="76B531"/>
                </a:solidFill>
              </a:rPr>
              <a:t>worthy</a:t>
            </a:r>
            <a:r>
              <a:rPr lang="en-AU" dirty="0">
                <a:solidFill>
                  <a:schemeClr val="accent1"/>
                </a:solidFill>
              </a:rPr>
              <a:t>’?</a:t>
            </a:r>
          </a:p>
          <a:p>
            <a:pPr marL="514350" indent="-514350">
              <a:buFont typeface="+mj-lt"/>
              <a:buAutoNum type="arabicPeriod"/>
            </a:pPr>
            <a:endParaRPr lang="en-AU" dirty="0">
              <a:solidFill>
                <a:schemeClr val="accent1"/>
              </a:solidFill>
            </a:endParaRPr>
          </a:p>
          <a:p>
            <a:pPr marL="514350" indent="-514350">
              <a:buFont typeface="+mj-lt"/>
              <a:buAutoNum type="arabicPeriod"/>
            </a:pPr>
            <a:r>
              <a:rPr lang="en-AU" dirty="0">
                <a:solidFill>
                  <a:schemeClr val="accent1"/>
                </a:solidFill>
              </a:rPr>
              <a:t>Is the </a:t>
            </a:r>
            <a:r>
              <a:rPr lang="en-AU" b="1" dirty="0">
                <a:solidFill>
                  <a:schemeClr val="accent6"/>
                </a:solidFill>
              </a:rPr>
              <a:t>knowledge and understanding </a:t>
            </a:r>
            <a:r>
              <a:rPr lang="en-AU" dirty="0">
                <a:solidFill>
                  <a:schemeClr val="accent1"/>
                </a:solidFill>
              </a:rPr>
              <a:t>demonstrated with appropriate </a:t>
            </a:r>
            <a:r>
              <a:rPr lang="en-AU" b="1" dirty="0">
                <a:solidFill>
                  <a:schemeClr val="accent6"/>
                </a:solidFill>
              </a:rPr>
              <a:t>subject-specific terminology</a:t>
            </a:r>
            <a:r>
              <a:rPr lang="en-AU" dirty="0">
                <a:solidFill>
                  <a:schemeClr val="accent1"/>
                </a:solidFill>
              </a:rPr>
              <a:t>? </a:t>
            </a:r>
          </a:p>
          <a:p>
            <a:pPr marL="514350" indent="-514350">
              <a:buFont typeface="+mj-lt"/>
              <a:buAutoNum type="arabicPeriod"/>
            </a:pPr>
            <a:endParaRPr lang="en-AU" dirty="0">
              <a:solidFill>
                <a:schemeClr val="accent1"/>
              </a:solidFill>
            </a:endParaRPr>
          </a:p>
          <a:p>
            <a:pPr marL="514350" indent="-514350">
              <a:buFont typeface="+mj-lt"/>
              <a:buAutoNum type="arabicPeriod"/>
            </a:pPr>
            <a:r>
              <a:rPr lang="en-AU" dirty="0">
                <a:solidFill>
                  <a:schemeClr val="accent1"/>
                </a:solidFill>
              </a:rPr>
              <a:t>Sources/methods - do they support knowledge and understanding in response to the RQ? Writing regularly links back to RQ.</a:t>
            </a:r>
          </a:p>
        </p:txBody>
      </p:sp>
    </p:spTree>
    <p:extLst>
      <p:ext uri="{BB962C8B-B14F-4D97-AF65-F5344CB8AC3E}">
        <p14:creationId xmlns:p14="http://schemas.microsoft.com/office/powerpoint/2010/main" val="3797988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69577"/>
            <a:ext cx="8534400" cy="767135"/>
          </a:xfrm>
        </p:spPr>
        <p:txBody>
          <a:bodyPr>
            <a:normAutofit fontScale="90000"/>
          </a:bodyPr>
          <a:lstStyle/>
          <a:p>
            <a:r>
              <a:rPr lang="en-AU" sz="3600" dirty="0">
                <a:solidFill>
                  <a:srgbClr val="FF0000"/>
                </a:solidFill>
              </a:rPr>
              <a:t>Criterion B: Knowledge and understanding</a:t>
            </a:r>
            <a:endParaRPr lang="en-AU"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066951890"/>
              </p:ext>
            </p:extLst>
          </p:nvPr>
        </p:nvGraphicFramePr>
        <p:xfrm>
          <a:off x="104456" y="1628800"/>
          <a:ext cx="8928991" cy="2799506"/>
        </p:xfrm>
        <a:graphic>
          <a:graphicData uri="http://schemas.openxmlformats.org/drawingml/2006/table">
            <a:tbl>
              <a:tblPr/>
              <a:tblGrid>
                <a:gridCol w="792088">
                  <a:extLst>
                    <a:ext uri="{9D8B030D-6E8A-4147-A177-3AD203B41FA5}">
                      <a16:colId xmlns:a16="http://schemas.microsoft.com/office/drawing/2014/main" val="20000"/>
                    </a:ext>
                  </a:extLst>
                </a:gridCol>
                <a:gridCol w="8136903">
                  <a:extLst>
                    <a:ext uri="{9D8B030D-6E8A-4147-A177-3AD203B41FA5}">
                      <a16:colId xmlns:a16="http://schemas.microsoft.com/office/drawing/2014/main" val="20001"/>
                    </a:ext>
                  </a:extLst>
                </a:gridCol>
              </a:tblGrid>
              <a:tr h="2365462">
                <a:tc>
                  <a:txBody>
                    <a:bodyPr/>
                    <a:lstStyle/>
                    <a:p>
                      <a:pPr algn="ctr" fontAlgn="t"/>
                      <a:r>
                        <a:rPr lang="en-AU" sz="2000" b="1" dirty="0">
                          <a:effectLst/>
                        </a:rPr>
                        <a:t>5–6</a:t>
                      </a:r>
                    </a:p>
                  </a:txBody>
                  <a:tcPr marL="11261" marR="39414" marT="28153" marB="28153">
                    <a:lnL w="4763" cap="flat" cmpd="sng" algn="ctr">
                      <a:solidFill>
                        <a:srgbClr val="888888"/>
                      </a:solidFill>
                      <a:prstDash val="solid"/>
                      <a:round/>
                      <a:headEnd type="none" w="med" len="med"/>
                      <a:tailEnd type="none" w="med" len="med"/>
                    </a:lnL>
                    <a:lnR w="4763" cap="flat" cmpd="sng" algn="ctr">
                      <a:solidFill>
                        <a:srgbClr val="888888"/>
                      </a:solidFill>
                      <a:prstDash val="solid"/>
                      <a:round/>
                      <a:headEnd type="none" w="med" len="med"/>
                      <a:tailEnd type="none" w="med" len="med"/>
                    </a:lnR>
                    <a:lnT w="4763" cap="flat" cmpd="sng" algn="ctr">
                      <a:solidFill>
                        <a:srgbClr val="888888"/>
                      </a:solidFill>
                      <a:prstDash val="solid"/>
                      <a:round/>
                      <a:headEnd type="none" w="med" len="med"/>
                      <a:tailEnd type="none" w="med" len="med"/>
                    </a:lnT>
                    <a:lnB w="4763" cap="flat" cmpd="sng" algn="ctr">
                      <a:solidFill>
                        <a:srgbClr val="888888"/>
                      </a:solidFill>
                      <a:prstDash val="solid"/>
                      <a:round/>
                      <a:headEnd type="none" w="med" len="med"/>
                      <a:tailEnd type="none" w="med" len="med"/>
                    </a:lnB>
                  </a:tcPr>
                </a:tc>
                <a:tc>
                  <a:txBody>
                    <a:bodyPr/>
                    <a:lstStyle/>
                    <a:p>
                      <a:pPr fontAlgn="t"/>
                      <a:r>
                        <a:rPr lang="en-AU" sz="2000" b="1" dirty="0">
                          <a:solidFill>
                            <a:schemeClr val="accent6"/>
                          </a:solidFill>
                          <a:effectLst/>
                        </a:rPr>
                        <a:t>Knowledge and understanding </a:t>
                      </a:r>
                      <a:r>
                        <a:rPr lang="en-AU" sz="2000" b="1" dirty="0">
                          <a:effectLst/>
                        </a:rPr>
                        <a:t>is excellent.</a:t>
                      </a:r>
                      <a:r>
                        <a:rPr lang="en-AU" sz="2000" dirty="0">
                          <a:effectLst/>
                        </a:rPr>
                        <a:t> </a:t>
                      </a:r>
                    </a:p>
                    <a:p>
                      <a:pPr fontAlgn="t">
                        <a:buFont typeface="Arial"/>
                        <a:buChar char="•"/>
                      </a:pPr>
                      <a:r>
                        <a:rPr lang="en-AU" sz="2000" dirty="0">
                          <a:effectLst/>
                        </a:rPr>
                        <a:t>The application of source materials is clearly relevant and appropriate to the research question. </a:t>
                      </a:r>
                    </a:p>
                    <a:p>
                      <a:pPr fontAlgn="t">
                        <a:buFont typeface="Arial"/>
                        <a:buChar char="•"/>
                      </a:pPr>
                      <a:r>
                        <a:rPr lang="en-AU" sz="2000" dirty="0">
                          <a:effectLst/>
                        </a:rPr>
                        <a:t>Knowledge of the topic/discipline(s)/issue is clear and coherent and sources are used effectively and with understanding. </a:t>
                      </a:r>
                    </a:p>
                    <a:p>
                      <a:pPr fontAlgn="t">
                        <a:buFont typeface="Arial"/>
                        <a:buChar char="•"/>
                      </a:pPr>
                      <a:endParaRPr lang="en-AU" sz="2000" dirty="0">
                        <a:effectLst/>
                      </a:endParaRPr>
                    </a:p>
                    <a:p>
                      <a:pPr fontAlgn="t"/>
                      <a:r>
                        <a:rPr lang="en-AU" sz="2000" b="1" dirty="0">
                          <a:effectLst/>
                        </a:rPr>
                        <a:t>Use of </a:t>
                      </a:r>
                      <a:r>
                        <a:rPr lang="en-AU" sz="2000" b="1" dirty="0">
                          <a:solidFill>
                            <a:schemeClr val="accent6"/>
                          </a:solidFill>
                          <a:effectLst/>
                        </a:rPr>
                        <a:t>terminology and concepts </a:t>
                      </a:r>
                      <a:r>
                        <a:rPr lang="en-AU" sz="2000" b="1" dirty="0">
                          <a:effectLst/>
                        </a:rPr>
                        <a:t>is good.</a:t>
                      </a:r>
                      <a:r>
                        <a:rPr lang="en-AU" sz="2000" dirty="0">
                          <a:effectLst/>
                        </a:rPr>
                        <a:t> </a:t>
                      </a:r>
                    </a:p>
                    <a:p>
                      <a:pPr fontAlgn="t">
                        <a:buFont typeface="Arial"/>
                        <a:buChar char="•"/>
                      </a:pPr>
                      <a:r>
                        <a:rPr lang="en-AU" sz="2000" dirty="0">
                          <a:effectLst/>
                        </a:rPr>
                        <a:t>The use of subject-specific terminology and concepts is accurate and consistent, demonstrating effective knowledge and understanding. </a:t>
                      </a:r>
                    </a:p>
                  </a:txBody>
                  <a:tcPr marL="11261" marR="39414" marT="28153" marB="28153">
                    <a:lnL w="4763" cap="flat" cmpd="sng" algn="ctr">
                      <a:solidFill>
                        <a:srgbClr val="888888"/>
                      </a:solidFill>
                      <a:prstDash val="solid"/>
                      <a:round/>
                      <a:headEnd type="none" w="med" len="med"/>
                      <a:tailEnd type="none" w="med" len="med"/>
                    </a:lnL>
                    <a:lnR w="4763" cap="flat" cmpd="sng" algn="ctr">
                      <a:solidFill>
                        <a:srgbClr val="888888"/>
                      </a:solidFill>
                      <a:prstDash val="solid"/>
                      <a:round/>
                      <a:headEnd type="none" w="med" len="med"/>
                      <a:tailEnd type="none" w="med" len="med"/>
                    </a:lnR>
                    <a:lnT w="4763" cap="flat" cmpd="sng" algn="ctr">
                      <a:solidFill>
                        <a:srgbClr val="888888"/>
                      </a:solidFill>
                      <a:prstDash val="solid"/>
                      <a:round/>
                      <a:headEnd type="none" w="med" len="med"/>
                      <a:tailEnd type="none" w="med" len="med"/>
                    </a:lnT>
                    <a:lnB w="4763" cap="flat" cmpd="sng" algn="ctr">
                      <a:solidFill>
                        <a:srgbClr val="888888"/>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862905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87081-7B61-E883-58D8-1DA3574BADA1}"/>
              </a:ext>
            </a:extLst>
          </p:cNvPr>
          <p:cNvSpPr>
            <a:spLocks noGrp="1"/>
          </p:cNvSpPr>
          <p:nvPr>
            <p:ph type="title"/>
          </p:nvPr>
        </p:nvSpPr>
        <p:spPr>
          <a:xfrm>
            <a:off x="301752" y="404664"/>
            <a:ext cx="8534400" cy="758952"/>
          </a:xfrm>
        </p:spPr>
        <p:txBody>
          <a:bodyPr>
            <a:normAutofit fontScale="90000"/>
          </a:bodyPr>
          <a:lstStyle/>
          <a:p>
            <a:r>
              <a:rPr lang="en-AU" dirty="0"/>
              <a:t>What is the difference </a:t>
            </a:r>
            <a:br>
              <a:rPr lang="en-AU" dirty="0"/>
            </a:br>
            <a:r>
              <a:rPr lang="en-AU" dirty="0"/>
              <a:t>between </a:t>
            </a:r>
            <a:r>
              <a:rPr lang="en-AU" dirty="0">
                <a:solidFill>
                  <a:srgbClr val="FF0000"/>
                </a:solidFill>
              </a:rPr>
              <a:t>Criterion B and C</a:t>
            </a:r>
            <a:r>
              <a:rPr lang="en-AU" dirty="0"/>
              <a:t>?</a:t>
            </a:r>
          </a:p>
        </p:txBody>
      </p:sp>
      <p:sp>
        <p:nvSpPr>
          <p:cNvPr id="3" name="Content Placeholder 2">
            <a:extLst>
              <a:ext uri="{FF2B5EF4-FFF2-40B4-BE49-F238E27FC236}">
                <a16:creationId xmlns:a16="http://schemas.microsoft.com/office/drawing/2014/main" id="{BEF8E638-B43F-8C71-D0FC-B3BAFB1AAB1A}"/>
              </a:ext>
            </a:extLst>
          </p:cNvPr>
          <p:cNvSpPr>
            <a:spLocks noGrp="1"/>
          </p:cNvSpPr>
          <p:nvPr>
            <p:ph sz="quarter" idx="1"/>
          </p:nvPr>
        </p:nvSpPr>
        <p:spPr>
          <a:xfrm>
            <a:off x="301752" y="1527048"/>
            <a:ext cx="8503920" cy="5142312"/>
          </a:xfrm>
        </p:spPr>
        <p:txBody>
          <a:bodyPr>
            <a:normAutofit fontScale="92500" lnSpcReduction="10000"/>
          </a:bodyPr>
          <a:lstStyle/>
          <a:p>
            <a:r>
              <a:rPr lang="en-AU" dirty="0"/>
              <a:t>Criterion B: Knowledge and Understanding</a:t>
            </a:r>
          </a:p>
          <a:p>
            <a:pPr lvl="1">
              <a:buFont typeface="Arial" panose="020B0604020202020204" pitchFamily="34" charset="0"/>
              <a:buChar char="•"/>
            </a:pPr>
            <a:r>
              <a:rPr lang="en-AU" dirty="0"/>
              <a:t>What has been written that demonstrates understanding of </a:t>
            </a:r>
            <a:r>
              <a:rPr lang="en-AU" b="1" dirty="0"/>
              <a:t>key information, methods, perspectives?</a:t>
            </a:r>
            <a:endParaRPr lang="en-AU" dirty="0"/>
          </a:p>
          <a:p>
            <a:pPr lvl="1">
              <a:buFont typeface="Arial" panose="020B0604020202020204" pitchFamily="34" charset="0"/>
              <a:buChar char="•"/>
            </a:pPr>
            <a:r>
              <a:rPr lang="en-AU" dirty="0"/>
              <a:t>How has the candidate demonstrated understanding by paraphrasing, summarising, comparing/contrasting information?</a:t>
            </a:r>
          </a:p>
          <a:p>
            <a:pPr marL="274320" lvl="1" indent="0">
              <a:buNone/>
            </a:pPr>
            <a:endParaRPr lang="en-AU" dirty="0"/>
          </a:p>
          <a:p>
            <a:r>
              <a:rPr lang="en-AU" dirty="0"/>
              <a:t>Criterion C: Critical Thinking</a:t>
            </a:r>
          </a:p>
          <a:p>
            <a:pPr lvl="1">
              <a:buFont typeface="Arial" panose="020B0604020202020204" pitchFamily="34" charset="0"/>
              <a:buChar char="•"/>
            </a:pPr>
            <a:r>
              <a:rPr lang="en-AU" dirty="0"/>
              <a:t>What (different) </a:t>
            </a:r>
            <a:r>
              <a:rPr lang="en-AU" b="1" dirty="0"/>
              <a:t>arguments</a:t>
            </a:r>
            <a:r>
              <a:rPr lang="en-AU" dirty="0"/>
              <a:t> has the candidate constructed and sustained based on knowledge and understanding towards addressing their research question?  Consideration of appropriate sources and </a:t>
            </a:r>
            <a:r>
              <a:rPr lang="en-AU" b="1" dirty="0"/>
              <a:t>convergent/divergent reasoning</a:t>
            </a:r>
            <a:r>
              <a:rPr lang="en-AU" dirty="0"/>
              <a:t>.</a:t>
            </a:r>
          </a:p>
          <a:p>
            <a:pPr lvl="1">
              <a:buFont typeface="Arial" panose="020B0604020202020204" pitchFamily="34" charset="0"/>
              <a:buChar char="•"/>
            </a:pPr>
            <a:r>
              <a:rPr lang="en-AU" dirty="0"/>
              <a:t>How has the candidate demonstrated critical thinking through critical evaluation of data sources including ‘expert’ critiques?  How is </a:t>
            </a:r>
            <a:r>
              <a:rPr lang="en-AU" b="1" dirty="0"/>
              <a:t>analysis/synthesis </a:t>
            </a:r>
            <a:r>
              <a:rPr lang="en-AU" dirty="0"/>
              <a:t>of ideas understood and</a:t>
            </a:r>
            <a:r>
              <a:rPr lang="en-AU" b="1" dirty="0"/>
              <a:t> implications addressed </a:t>
            </a:r>
            <a:r>
              <a:rPr lang="en-AU" dirty="0"/>
              <a:t>to answer the RQ?</a:t>
            </a:r>
          </a:p>
          <a:p>
            <a:pPr lvl="1">
              <a:buFont typeface="Arial" panose="020B0604020202020204" pitchFamily="34" charset="0"/>
              <a:buChar char="•"/>
            </a:pPr>
            <a:endParaRPr lang="en-AU" dirty="0"/>
          </a:p>
        </p:txBody>
      </p:sp>
    </p:spTree>
    <p:extLst>
      <p:ext uri="{BB962C8B-B14F-4D97-AF65-F5344CB8AC3E}">
        <p14:creationId xmlns:p14="http://schemas.microsoft.com/office/powerpoint/2010/main" val="4222848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24136"/>
          </a:xfrm>
        </p:spPr>
        <p:txBody>
          <a:bodyPr>
            <a:normAutofit fontScale="90000"/>
          </a:bodyPr>
          <a:lstStyle/>
          <a:p>
            <a:r>
              <a:rPr lang="en-AU" dirty="0">
                <a:solidFill>
                  <a:srgbClr val="FF0000"/>
                </a:solidFill>
              </a:rPr>
              <a:t>Criterion C: Critical Thinking</a:t>
            </a:r>
            <a:br>
              <a:rPr lang="en-AU" dirty="0"/>
            </a:br>
            <a:r>
              <a:rPr lang="en-AU" sz="1800" dirty="0"/>
              <a:t>Guide pp. 105-106</a:t>
            </a:r>
          </a:p>
        </p:txBody>
      </p:sp>
      <p:sp>
        <p:nvSpPr>
          <p:cNvPr id="3" name="Content Placeholder 2"/>
          <p:cNvSpPr>
            <a:spLocks noGrp="1"/>
          </p:cNvSpPr>
          <p:nvPr>
            <p:ph sz="quarter" idx="1"/>
          </p:nvPr>
        </p:nvSpPr>
        <p:spPr>
          <a:xfrm>
            <a:off x="107504" y="1340768"/>
            <a:ext cx="9036496" cy="5040560"/>
          </a:xfrm>
        </p:spPr>
        <p:txBody>
          <a:bodyPr>
            <a:normAutofit fontScale="70000" lnSpcReduction="20000"/>
          </a:bodyPr>
          <a:lstStyle/>
          <a:p>
            <a:pPr marL="0" indent="0">
              <a:buNone/>
            </a:pPr>
            <a:r>
              <a:rPr lang="en-AU" dirty="0">
                <a:solidFill>
                  <a:schemeClr val="accent2"/>
                </a:solidFill>
              </a:rPr>
              <a:t>This criterion assesses the extent to which </a:t>
            </a:r>
            <a:r>
              <a:rPr lang="en-AU" b="1" dirty="0">
                <a:solidFill>
                  <a:schemeClr val="accent6"/>
                </a:solidFill>
              </a:rPr>
              <a:t>critical thinking skills </a:t>
            </a:r>
            <a:r>
              <a:rPr lang="en-AU" dirty="0">
                <a:solidFill>
                  <a:schemeClr val="accent2"/>
                </a:solidFill>
              </a:rPr>
              <a:t>have been used to </a:t>
            </a:r>
            <a:r>
              <a:rPr lang="en-AU" b="1" dirty="0">
                <a:solidFill>
                  <a:schemeClr val="accent6"/>
                </a:solidFill>
              </a:rPr>
              <a:t>analyse and evaluate the research </a:t>
            </a:r>
            <a:r>
              <a:rPr lang="en-AU" dirty="0">
                <a:solidFill>
                  <a:schemeClr val="accent2"/>
                </a:solidFill>
              </a:rPr>
              <a:t>undertaken. </a:t>
            </a:r>
          </a:p>
          <a:p>
            <a:pPr marL="0" indent="0">
              <a:buNone/>
            </a:pPr>
            <a:endParaRPr lang="en-AU" dirty="0">
              <a:solidFill>
                <a:schemeClr val="accent1"/>
              </a:solidFill>
            </a:endParaRPr>
          </a:p>
          <a:p>
            <a:pPr marL="514350" indent="-514350">
              <a:buFont typeface="+mj-lt"/>
              <a:buAutoNum type="arabicPeriod"/>
            </a:pPr>
            <a:r>
              <a:rPr lang="en-AU" dirty="0">
                <a:solidFill>
                  <a:schemeClr val="accent1"/>
                </a:solidFill>
              </a:rPr>
              <a:t>Sources/methods - </a:t>
            </a:r>
            <a:r>
              <a:rPr lang="en-AU" b="1" dirty="0">
                <a:solidFill>
                  <a:schemeClr val="accent6"/>
                </a:solidFill>
              </a:rPr>
              <a:t>how they have been </a:t>
            </a:r>
            <a:r>
              <a:rPr lang="en-AU" dirty="0">
                <a:solidFill>
                  <a:schemeClr val="accent1"/>
                </a:solidFill>
              </a:rPr>
              <a:t>used in the development of the argument?</a:t>
            </a:r>
          </a:p>
          <a:p>
            <a:pPr marL="514350" indent="-514350">
              <a:buFont typeface="+mj-lt"/>
              <a:buAutoNum type="arabicPeriod"/>
            </a:pPr>
            <a:endParaRPr lang="en-AU" dirty="0">
              <a:solidFill>
                <a:schemeClr val="accent1"/>
              </a:solidFill>
            </a:endParaRPr>
          </a:p>
          <a:p>
            <a:pPr marL="514350" indent="-514350">
              <a:buFont typeface="+mj-lt"/>
              <a:buAutoNum type="arabicPeriod"/>
            </a:pPr>
            <a:r>
              <a:rPr lang="en-AU" b="1" dirty="0">
                <a:solidFill>
                  <a:schemeClr val="accent6"/>
                </a:solidFill>
              </a:rPr>
              <a:t>Analysis</a:t>
            </a:r>
            <a:r>
              <a:rPr lang="en-AU" dirty="0">
                <a:solidFill>
                  <a:schemeClr val="accent1"/>
                </a:solidFill>
              </a:rPr>
              <a:t> of the research and </a:t>
            </a:r>
            <a:r>
              <a:rPr lang="en-AU" b="1" dirty="0">
                <a:solidFill>
                  <a:schemeClr val="accent6"/>
                </a:solidFill>
              </a:rPr>
              <a:t>focus on RQ</a:t>
            </a:r>
            <a:r>
              <a:rPr lang="en-AU" b="1" dirty="0">
                <a:solidFill>
                  <a:schemeClr val="accent1"/>
                </a:solidFill>
              </a:rPr>
              <a:t>?</a:t>
            </a:r>
          </a:p>
          <a:p>
            <a:pPr marL="514350" indent="-514350">
              <a:buFont typeface="+mj-lt"/>
              <a:buAutoNum type="arabicPeriod"/>
            </a:pPr>
            <a:endParaRPr lang="en-AU" b="1" dirty="0">
              <a:solidFill>
                <a:schemeClr val="accent6"/>
              </a:solidFill>
            </a:endParaRPr>
          </a:p>
          <a:p>
            <a:pPr marL="514350" indent="-514350">
              <a:buFont typeface="+mj-lt"/>
              <a:buAutoNum type="arabicPeriod"/>
            </a:pPr>
            <a:r>
              <a:rPr lang="en-AU" dirty="0">
                <a:solidFill>
                  <a:schemeClr val="accent1"/>
                </a:solidFill>
              </a:rPr>
              <a:t>Does the discussion of the research develop a </a:t>
            </a:r>
            <a:r>
              <a:rPr lang="en-AU" b="1" dirty="0">
                <a:solidFill>
                  <a:schemeClr val="accent6"/>
                </a:solidFill>
              </a:rPr>
              <a:t>clear and coherent reasoned argument </a:t>
            </a:r>
            <a:r>
              <a:rPr lang="en-AU" dirty="0">
                <a:solidFill>
                  <a:schemeClr val="accent1"/>
                </a:solidFill>
              </a:rPr>
              <a:t>linked to RQ?</a:t>
            </a:r>
          </a:p>
          <a:p>
            <a:pPr marL="514350" indent="-514350">
              <a:buFont typeface="+mj-lt"/>
              <a:buAutoNum type="arabicPeriod"/>
            </a:pPr>
            <a:endParaRPr lang="en-AU" dirty="0">
              <a:solidFill>
                <a:schemeClr val="accent1"/>
              </a:solidFill>
            </a:endParaRPr>
          </a:p>
          <a:p>
            <a:pPr marL="514350" indent="-514350">
              <a:buFont typeface="+mj-lt"/>
              <a:buAutoNum type="arabicPeriod"/>
            </a:pPr>
            <a:r>
              <a:rPr lang="en-AU" dirty="0">
                <a:solidFill>
                  <a:schemeClr val="accent1"/>
                </a:solidFill>
              </a:rPr>
              <a:t>Is there is a </a:t>
            </a:r>
            <a:r>
              <a:rPr lang="en-AU" b="1" dirty="0">
                <a:solidFill>
                  <a:schemeClr val="accent6"/>
                </a:solidFill>
              </a:rPr>
              <a:t>critical evaluation of the arguments</a:t>
            </a:r>
            <a:r>
              <a:rPr lang="en-AU" dirty="0">
                <a:solidFill>
                  <a:schemeClr val="accent1"/>
                </a:solidFill>
              </a:rPr>
              <a:t> presented in the essay?</a:t>
            </a:r>
          </a:p>
          <a:p>
            <a:pPr marL="514350" indent="-514350">
              <a:buFont typeface="+mj-lt"/>
              <a:buAutoNum type="arabicPeriod"/>
            </a:pPr>
            <a:endParaRPr lang="en-AU" dirty="0">
              <a:solidFill>
                <a:schemeClr val="accent1"/>
              </a:solidFill>
            </a:endParaRPr>
          </a:p>
          <a:p>
            <a:pPr marL="514350" indent="-514350">
              <a:buFont typeface="+mj-lt"/>
              <a:buAutoNum type="arabicPeriod"/>
            </a:pPr>
            <a:r>
              <a:rPr lang="en-AU" dirty="0">
                <a:solidFill>
                  <a:schemeClr val="accent1"/>
                </a:solidFill>
              </a:rPr>
              <a:t>Is there a </a:t>
            </a:r>
            <a:r>
              <a:rPr lang="en-AU" b="1" dirty="0">
                <a:solidFill>
                  <a:schemeClr val="accent6"/>
                </a:solidFill>
              </a:rPr>
              <a:t>conclusion </a:t>
            </a:r>
            <a:r>
              <a:rPr lang="en-AU" dirty="0">
                <a:solidFill>
                  <a:schemeClr val="accent1"/>
                </a:solidFill>
              </a:rPr>
              <a:t>that is supported by the evidence presented and which is relates to the RQ? </a:t>
            </a:r>
          </a:p>
          <a:p>
            <a:pPr marL="514350" indent="-514350">
              <a:buFont typeface="+mj-lt"/>
              <a:buAutoNum type="arabicPeriod"/>
            </a:pPr>
            <a:endParaRPr lang="en-AU" dirty="0">
              <a:solidFill>
                <a:schemeClr val="accent1"/>
              </a:solidFill>
            </a:endParaRPr>
          </a:p>
          <a:p>
            <a:pPr marL="514350" indent="-514350">
              <a:buFont typeface="+mj-lt"/>
              <a:buAutoNum type="arabicPeriod"/>
            </a:pPr>
            <a:r>
              <a:rPr lang="en-AU" dirty="0">
                <a:solidFill>
                  <a:schemeClr val="accent1"/>
                </a:solidFill>
              </a:rPr>
              <a:t>Are there </a:t>
            </a:r>
            <a:r>
              <a:rPr lang="en-AU" b="1" dirty="0">
                <a:solidFill>
                  <a:schemeClr val="accent6"/>
                </a:solidFill>
              </a:rPr>
              <a:t>unexpected outcomes</a:t>
            </a:r>
            <a:r>
              <a:rPr lang="en-AU" dirty="0">
                <a:solidFill>
                  <a:schemeClr val="accent1"/>
                </a:solidFill>
              </a:rPr>
              <a:t> identified in the conclusion that can also demonstrate </a:t>
            </a:r>
            <a:r>
              <a:rPr lang="en-AU" b="1" dirty="0">
                <a:solidFill>
                  <a:schemeClr val="accent6"/>
                </a:solidFill>
              </a:rPr>
              <a:t>critical thinking</a:t>
            </a:r>
            <a:r>
              <a:rPr lang="en-AU" dirty="0">
                <a:solidFill>
                  <a:schemeClr val="accent1"/>
                </a:solidFill>
              </a:rPr>
              <a:t>? </a:t>
            </a:r>
          </a:p>
          <a:p>
            <a:pPr marL="514350" indent="-514350">
              <a:buFont typeface="+mj-lt"/>
              <a:buAutoNum type="arabicPeriod"/>
            </a:pPr>
            <a:endParaRPr lang="en-AU" dirty="0">
              <a:solidFill>
                <a:schemeClr val="accent1"/>
              </a:solidFill>
            </a:endParaRPr>
          </a:p>
          <a:p>
            <a:pPr marL="514350" indent="-514350">
              <a:buFont typeface="+mj-lt"/>
              <a:buAutoNum type="arabicPeriod"/>
            </a:pPr>
            <a:endParaRPr lang="en-AU" dirty="0">
              <a:solidFill>
                <a:schemeClr val="accent1"/>
              </a:solidFill>
            </a:endParaRPr>
          </a:p>
          <a:p>
            <a:pPr marL="514350" indent="-514350">
              <a:buFont typeface="+mj-lt"/>
              <a:buAutoNum type="arabicPeriod"/>
            </a:pPr>
            <a:endParaRPr lang="en-AU" dirty="0">
              <a:solidFill>
                <a:schemeClr val="accent1"/>
              </a:solidFill>
            </a:endParaRPr>
          </a:p>
          <a:p>
            <a:pPr marL="514350" indent="-514350">
              <a:buFont typeface="+mj-lt"/>
              <a:buAutoNum type="arabicPeriod"/>
            </a:pPr>
            <a:endParaRPr lang="en-AU" dirty="0">
              <a:solidFill>
                <a:schemeClr val="accent1"/>
              </a:solidFill>
            </a:endParaRPr>
          </a:p>
        </p:txBody>
      </p:sp>
    </p:spTree>
    <p:extLst>
      <p:ext uri="{BB962C8B-B14F-4D97-AF65-F5344CB8AC3E}">
        <p14:creationId xmlns:p14="http://schemas.microsoft.com/office/powerpoint/2010/main" val="2438968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a:solidFill>
                  <a:srgbClr val="FF0000"/>
                </a:solidFill>
              </a:rPr>
              <a:t>Criterion C: Critical Thinking</a:t>
            </a:r>
            <a:endParaRPr lang="en-AU"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653158997"/>
              </p:ext>
            </p:extLst>
          </p:nvPr>
        </p:nvGraphicFramePr>
        <p:xfrm>
          <a:off x="179512" y="1340768"/>
          <a:ext cx="8784976" cy="5112568"/>
        </p:xfrm>
        <a:graphic>
          <a:graphicData uri="http://schemas.openxmlformats.org/drawingml/2006/table">
            <a:tbl>
              <a:tblPr/>
              <a:tblGrid>
                <a:gridCol w="864096">
                  <a:extLst>
                    <a:ext uri="{9D8B030D-6E8A-4147-A177-3AD203B41FA5}">
                      <a16:colId xmlns:a16="http://schemas.microsoft.com/office/drawing/2014/main" val="20000"/>
                    </a:ext>
                  </a:extLst>
                </a:gridCol>
                <a:gridCol w="7920880">
                  <a:extLst>
                    <a:ext uri="{9D8B030D-6E8A-4147-A177-3AD203B41FA5}">
                      <a16:colId xmlns:a16="http://schemas.microsoft.com/office/drawing/2014/main" val="20001"/>
                    </a:ext>
                  </a:extLst>
                </a:gridCol>
              </a:tblGrid>
              <a:tr h="5112568">
                <a:tc>
                  <a:txBody>
                    <a:bodyPr/>
                    <a:lstStyle/>
                    <a:p>
                      <a:pPr algn="ctr" fontAlgn="t"/>
                      <a:r>
                        <a:rPr lang="en-AU" sz="1800" b="1" dirty="0">
                          <a:effectLst/>
                        </a:rPr>
                        <a:t>10–12</a:t>
                      </a:r>
                    </a:p>
                  </a:txBody>
                  <a:tcPr marL="15604" marR="54614" marT="39010" marB="39010">
                    <a:lnL w="4763" cap="flat" cmpd="sng" algn="ctr">
                      <a:solidFill>
                        <a:srgbClr val="888888"/>
                      </a:solidFill>
                      <a:prstDash val="solid"/>
                      <a:round/>
                      <a:headEnd type="none" w="med" len="med"/>
                      <a:tailEnd type="none" w="med" len="med"/>
                    </a:lnL>
                    <a:lnR w="4763" cap="flat" cmpd="sng" algn="ctr">
                      <a:solidFill>
                        <a:srgbClr val="888888"/>
                      </a:solidFill>
                      <a:prstDash val="solid"/>
                      <a:round/>
                      <a:headEnd type="none" w="med" len="med"/>
                      <a:tailEnd type="none" w="med" len="med"/>
                    </a:lnR>
                    <a:lnT w="4763" cap="flat" cmpd="sng" algn="ctr">
                      <a:solidFill>
                        <a:srgbClr val="888888"/>
                      </a:solidFill>
                      <a:prstDash val="solid"/>
                      <a:round/>
                      <a:headEnd type="none" w="med" len="med"/>
                      <a:tailEnd type="none" w="med" len="med"/>
                    </a:lnT>
                    <a:lnB w="4763" cap="flat" cmpd="sng" algn="ctr">
                      <a:solidFill>
                        <a:srgbClr val="888888"/>
                      </a:solidFill>
                      <a:prstDash val="solid"/>
                      <a:round/>
                      <a:headEnd type="none" w="med" len="med"/>
                      <a:tailEnd type="none" w="med" len="med"/>
                    </a:lnB>
                  </a:tcPr>
                </a:tc>
                <a:tc>
                  <a:txBody>
                    <a:bodyPr/>
                    <a:lstStyle/>
                    <a:p>
                      <a:pPr fontAlgn="t"/>
                      <a:r>
                        <a:rPr lang="en-AU" sz="1800" b="1" dirty="0">
                          <a:effectLst/>
                        </a:rPr>
                        <a:t>The </a:t>
                      </a:r>
                      <a:r>
                        <a:rPr lang="en-AU" sz="1800" b="1" dirty="0">
                          <a:solidFill>
                            <a:schemeClr val="accent6"/>
                          </a:solidFill>
                          <a:effectLst/>
                        </a:rPr>
                        <a:t>research</a:t>
                      </a:r>
                      <a:r>
                        <a:rPr lang="en-AU" sz="1800" b="1" dirty="0">
                          <a:effectLst/>
                        </a:rPr>
                        <a:t> is excellent.</a:t>
                      </a:r>
                      <a:r>
                        <a:rPr lang="en-AU" sz="1800" dirty="0">
                          <a:effectLst/>
                        </a:rPr>
                        <a:t> </a:t>
                      </a:r>
                    </a:p>
                    <a:p>
                      <a:pPr fontAlgn="t">
                        <a:buFont typeface="Arial"/>
                        <a:buChar char="•"/>
                      </a:pPr>
                      <a:r>
                        <a:rPr lang="en-AU" sz="1800" dirty="0">
                          <a:effectLst/>
                        </a:rPr>
                        <a:t>The research is appropriate to the research question and </a:t>
                      </a:r>
                      <a:r>
                        <a:rPr lang="en-AU" sz="1800" b="1" dirty="0">
                          <a:effectLst/>
                        </a:rPr>
                        <a:t>its application to support the argument is consistently relevant</a:t>
                      </a:r>
                      <a:r>
                        <a:rPr lang="en-AU" sz="1800" dirty="0">
                          <a:effectLst/>
                        </a:rPr>
                        <a:t>. </a:t>
                      </a:r>
                    </a:p>
                    <a:p>
                      <a:pPr fontAlgn="t">
                        <a:buFont typeface="Arial"/>
                        <a:buChar char="•"/>
                      </a:pPr>
                      <a:endParaRPr lang="en-AU" sz="1800" dirty="0">
                        <a:effectLst/>
                      </a:endParaRPr>
                    </a:p>
                    <a:p>
                      <a:pPr fontAlgn="t"/>
                      <a:r>
                        <a:rPr lang="en-AU" sz="1800" b="1" dirty="0">
                          <a:solidFill>
                            <a:schemeClr val="accent6"/>
                          </a:solidFill>
                          <a:effectLst/>
                        </a:rPr>
                        <a:t>Analysis</a:t>
                      </a:r>
                      <a:r>
                        <a:rPr lang="en-AU" sz="1800" b="1" dirty="0">
                          <a:effectLst/>
                        </a:rPr>
                        <a:t> is excellent.</a:t>
                      </a:r>
                      <a:r>
                        <a:rPr lang="en-AU" sz="1800" dirty="0">
                          <a:effectLst/>
                        </a:rPr>
                        <a:t> </a:t>
                      </a:r>
                    </a:p>
                    <a:p>
                      <a:pPr fontAlgn="t">
                        <a:buFont typeface="Arial"/>
                        <a:buChar char="•"/>
                      </a:pPr>
                      <a:r>
                        <a:rPr lang="en-AU" sz="1800" dirty="0">
                          <a:effectLst/>
                        </a:rPr>
                        <a:t>The research is analysed effectively and </a:t>
                      </a:r>
                      <a:r>
                        <a:rPr lang="en-AU" sz="1800" b="1" dirty="0">
                          <a:effectLst/>
                        </a:rPr>
                        <a:t>clearly focused on the research question</a:t>
                      </a:r>
                      <a:r>
                        <a:rPr lang="en-AU" sz="1800" dirty="0">
                          <a:effectLst/>
                        </a:rPr>
                        <a:t>; the inclusion of less relevant research does not significantly detract from the quality of the overall analysis. </a:t>
                      </a:r>
                    </a:p>
                    <a:p>
                      <a:pPr fontAlgn="t">
                        <a:buFont typeface="Arial"/>
                        <a:buChar char="•"/>
                      </a:pPr>
                      <a:r>
                        <a:rPr lang="en-AU" sz="1800" dirty="0">
                          <a:effectLst/>
                        </a:rPr>
                        <a:t>Conclusions to individual points of analysis are effectively supported by the evidence.</a:t>
                      </a:r>
                    </a:p>
                    <a:p>
                      <a:pPr fontAlgn="t">
                        <a:buFont typeface="Arial"/>
                        <a:buChar char="•"/>
                      </a:pPr>
                      <a:endParaRPr lang="en-AU" sz="1800" dirty="0">
                        <a:effectLst/>
                      </a:endParaRPr>
                    </a:p>
                    <a:p>
                      <a:pPr fontAlgn="t"/>
                      <a:r>
                        <a:rPr lang="en-AU" sz="1800" b="1" dirty="0">
                          <a:solidFill>
                            <a:schemeClr val="accent6"/>
                          </a:solidFill>
                          <a:effectLst/>
                        </a:rPr>
                        <a:t>Discussion/evaluation</a:t>
                      </a:r>
                      <a:r>
                        <a:rPr lang="en-AU" sz="1800" b="1" dirty="0">
                          <a:effectLst/>
                        </a:rPr>
                        <a:t> is excellent.</a:t>
                      </a:r>
                      <a:r>
                        <a:rPr lang="en-AU" sz="1800" dirty="0">
                          <a:effectLst/>
                        </a:rPr>
                        <a:t> </a:t>
                      </a:r>
                    </a:p>
                    <a:p>
                      <a:pPr fontAlgn="t">
                        <a:buFont typeface="Arial"/>
                        <a:buChar char="•"/>
                      </a:pPr>
                      <a:r>
                        <a:rPr lang="en-AU" sz="1800" dirty="0">
                          <a:effectLst/>
                        </a:rPr>
                        <a:t>An effective and focused reasoned argument is developed from the research with a conclusion reflective of the evidence presented. </a:t>
                      </a:r>
                    </a:p>
                    <a:p>
                      <a:pPr fontAlgn="t">
                        <a:buFont typeface="Arial"/>
                        <a:buChar char="•"/>
                      </a:pPr>
                      <a:r>
                        <a:rPr lang="en-AU" sz="1800" dirty="0">
                          <a:effectLst/>
                        </a:rPr>
                        <a:t>This reasoned argument is well structured and coherent; any minor inconsistencies do not hinder the strength of the overall argument or the final or summative conclusion. </a:t>
                      </a:r>
                    </a:p>
                    <a:p>
                      <a:pPr fontAlgn="t">
                        <a:buFont typeface="Arial"/>
                        <a:buChar char="•"/>
                      </a:pPr>
                      <a:r>
                        <a:rPr lang="en-AU" sz="1800" dirty="0">
                          <a:effectLst/>
                        </a:rPr>
                        <a:t>The research has been </a:t>
                      </a:r>
                      <a:r>
                        <a:rPr lang="en-AU" sz="1800" b="1" dirty="0">
                          <a:effectLst/>
                        </a:rPr>
                        <a:t>critically evaluated</a:t>
                      </a:r>
                      <a:r>
                        <a:rPr lang="en-AU" sz="1800" dirty="0">
                          <a:effectLst/>
                        </a:rPr>
                        <a:t>.</a:t>
                      </a:r>
                    </a:p>
                  </a:txBody>
                  <a:tcPr marL="15604" marR="54614" marT="39010" marB="39010">
                    <a:lnL w="4763" cap="flat" cmpd="sng" algn="ctr">
                      <a:solidFill>
                        <a:srgbClr val="888888"/>
                      </a:solidFill>
                      <a:prstDash val="solid"/>
                      <a:round/>
                      <a:headEnd type="none" w="med" len="med"/>
                      <a:tailEnd type="none" w="med" len="med"/>
                    </a:lnL>
                    <a:lnR w="4763" cap="flat" cmpd="sng" algn="ctr">
                      <a:solidFill>
                        <a:srgbClr val="888888"/>
                      </a:solidFill>
                      <a:prstDash val="solid"/>
                      <a:round/>
                      <a:headEnd type="none" w="med" len="med"/>
                      <a:tailEnd type="none" w="med" len="med"/>
                    </a:lnR>
                    <a:lnT w="4763" cap="flat" cmpd="sng" algn="ctr">
                      <a:solidFill>
                        <a:srgbClr val="888888"/>
                      </a:solidFill>
                      <a:prstDash val="solid"/>
                      <a:round/>
                      <a:headEnd type="none" w="med" len="med"/>
                      <a:tailEnd type="none" w="med" len="med"/>
                    </a:lnT>
                    <a:lnB w="4763" cap="flat" cmpd="sng" algn="ctr">
                      <a:solidFill>
                        <a:srgbClr val="888888"/>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21190839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Civic">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13276</TotalTime>
  <Words>3409</Words>
  <Application>Microsoft Office PowerPoint</Application>
  <PresentationFormat>On-screen Show (4:3)</PresentationFormat>
  <Paragraphs>409</Paragraphs>
  <Slides>35</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35</vt:i4>
      </vt:variant>
    </vt:vector>
  </HeadingPairs>
  <TitlesOfParts>
    <vt:vector size="43" baseType="lpstr">
      <vt:lpstr>Arial</vt:lpstr>
      <vt:lpstr>Calibri</vt:lpstr>
      <vt:lpstr>Georgia</vt:lpstr>
      <vt:lpstr>Myriad Pro</vt:lpstr>
      <vt:lpstr>Wingdings</vt:lpstr>
      <vt:lpstr>Wingdings 2</vt:lpstr>
      <vt:lpstr>Civic</vt:lpstr>
      <vt:lpstr>1_Civic</vt:lpstr>
      <vt:lpstr>Extended Essay Session 2</vt:lpstr>
      <vt:lpstr> Session 2:  A Critical Thinking Essay</vt:lpstr>
      <vt:lpstr>Overview of criteria Guide p. 93</vt:lpstr>
      <vt:lpstr>Using the new criteria – Each criterion, A to D, applies throughout the EE</vt:lpstr>
      <vt:lpstr>Criterion B: Knowledge and Understanding Guide p. 105</vt:lpstr>
      <vt:lpstr>Criterion B: Knowledge and understanding</vt:lpstr>
      <vt:lpstr>What is the difference  between Criterion B and C?</vt:lpstr>
      <vt:lpstr>Criterion C: Critical Thinking Guide pp. 105-106</vt:lpstr>
      <vt:lpstr>Criterion C: Critical Thinking</vt:lpstr>
      <vt:lpstr>‘Best-fit’ approach Guide pp. 94-95</vt:lpstr>
      <vt:lpstr>Marking at the ‘top end’ Guide p95</vt:lpstr>
      <vt:lpstr>Academic Honesty Guide pp. 32-33</vt:lpstr>
      <vt:lpstr>Formal Presentation – Structure – Criterion D  Guide pp78-80</vt:lpstr>
      <vt:lpstr>Formal Presentation - Structure continued – Criterion D Guide pp. 78-80</vt:lpstr>
      <vt:lpstr>Formal Presentation - Structure continued – Criterion D Guide pp. 78-80</vt:lpstr>
      <vt:lpstr>Formal Presentation - Structure continued – Criterion D Guide pp. 78-80</vt:lpstr>
      <vt:lpstr>Formal Presentation - Structure continued – Criterion D Guide pp. 78-80</vt:lpstr>
      <vt:lpstr>Formal Presentation - Structure continued – Criterion D Guide pp. 78-80</vt:lpstr>
      <vt:lpstr>Word Count – 4000 – Structure continued – Criterion D Guide pp81-82</vt:lpstr>
      <vt:lpstr>Formal Presentation – Layout – Structure continued – Criterion D Guide p81</vt:lpstr>
      <vt:lpstr>Formal Presentation – Layout – Structure continued – Criterion D Guide pp. 82-84</vt:lpstr>
      <vt:lpstr>Formal Presentation – Layout – Structure continued – Criterion D Guide pp. 82-84</vt:lpstr>
      <vt:lpstr>Notes for Criterion D: Formal Presentation Guide p. 106</vt:lpstr>
      <vt:lpstr>Criterion D: Presentation This criterion assesses the extent to which the presentation follows the standard format expected for academic writing and the extent to which this aids effective communication. Guide p100</vt:lpstr>
      <vt:lpstr>Criterion A: Focus and method Guide pp. 104-105</vt:lpstr>
      <vt:lpstr>Criterion A: Focus and method</vt:lpstr>
      <vt:lpstr>Criterion E: Engagement Reflections on Planning and Progress Form (RPPF)</vt:lpstr>
      <vt:lpstr>Mandatory reflection sessions Guide p55</vt:lpstr>
      <vt:lpstr>First reflection</vt:lpstr>
      <vt:lpstr>Example</vt:lpstr>
      <vt:lpstr>Interim Reflection</vt:lpstr>
      <vt:lpstr>Example</vt:lpstr>
      <vt:lpstr>Final Reflection –Viva Voce</vt:lpstr>
      <vt:lpstr>If I were you and you were me,  I wonder what would the learning be!</vt:lpstr>
      <vt:lpstr>The viva voce: questions students might consider</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Extended Essay Session 2</dc:title>
  <dc:creator>jmmcarthur</dc:creator>
  <cp:lastModifiedBy>Craig Rodgers</cp:lastModifiedBy>
  <cp:revision>120</cp:revision>
  <dcterms:created xsi:type="dcterms:W3CDTF">2018-11-02T02:04:51Z</dcterms:created>
  <dcterms:modified xsi:type="dcterms:W3CDTF">2024-03-11T22:05:51Z</dcterms:modified>
</cp:coreProperties>
</file>