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256" r:id="rId2"/>
    <p:sldId id="271" r:id="rId3"/>
    <p:sldId id="277" r:id="rId4"/>
    <p:sldId id="274" r:id="rId5"/>
    <p:sldId id="272" r:id="rId6"/>
    <p:sldId id="273" r:id="rId7"/>
    <p:sldId id="278" r:id="rId8"/>
    <p:sldId id="279" r:id="rId9"/>
    <p:sldId id="261" r:id="rId10"/>
    <p:sldId id="265" r:id="rId11"/>
    <p:sldId id="262" r:id="rId12"/>
    <p:sldId id="280" r:id="rId13"/>
    <p:sldId id="257" r:id="rId14"/>
    <p:sldId id="258" r:id="rId15"/>
    <p:sldId id="259" r:id="rId16"/>
    <p:sldId id="260" r:id="rId17"/>
    <p:sldId id="26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10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115B-85EE-4A61-900B-732DCCCB1D83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C16EE-1B6E-41FF-96E0-03ADFB37B6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78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Reflections are completed on </a:t>
            </a:r>
            <a:r>
              <a:rPr lang="en-AU" dirty="0" err="1"/>
              <a:t>Managebac</a:t>
            </a:r>
            <a:r>
              <a:rPr lang="en-AU" dirty="0"/>
              <a:t>, separately from the EE itself</a:t>
            </a:r>
          </a:p>
          <a:p>
            <a:r>
              <a:rPr lang="en-AU" dirty="0"/>
              <a:t>In reality, students spend</a:t>
            </a:r>
            <a:r>
              <a:rPr lang="en-AU" baseline="0" dirty="0"/>
              <a:t> at least double the number of hours.  Research and experimentation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16EE-1B6E-41FF-96E0-03ADFB37B6E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08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Criterion</a:t>
            </a:r>
            <a:r>
              <a:rPr lang="en-AU" baseline="0" dirty="0"/>
              <a:t> E – 3 reflections outside the essay; 1</a:t>
            </a:r>
            <a:r>
              <a:rPr lang="en-AU" baseline="30000" dirty="0"/>
              <a:t>st</a:t>
            </a:r>
            <a:r>
              <a:rPr lang="en-AU" baseline="0" dirty="0"/>
              <a:t> one due term 4 year 11</a:t>
            </a:r>
          </a:p>
          <a:p>
            <a:r>
              <a:rPr lang="en-AU" baseline="0" dirty="0"/>
              <a:t>An A in 2019 was 28-34, subject to review annually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16EE-1B6E-41FF-96E0-03ADFB37B6E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34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Both</a:t>
            </a:r>
            <a:r>
              <a:rPr lang="en-AU" baseline="0" dirty="0"/>
              <a:t> your supervisors and I will refer back to this and other grade level definitions throughout the EE process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16EE-1B6E-41FF-96E0-03ADFB37B6E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54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can choose to write</a:t>
            </a:r>
            <a:r>
              <a:rPr lang="en-AU" baseline="0" dirty="0"/>
              <a:t> an EE in any of your 6 subjects.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16EE-1B6E-41FF-96E0-03ADFB37B6E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7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should all have and</a:t>
            </a:r>
            <a:r>
              <a:rPr lang="en-AU" baseline="0" dirty="0"/>
              <a:t> begin to read the Extended Essay (Oxford) text: Chapters 1 and 2 a must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16EE-1B6E-41FF-96E0-03ADFB37B6E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06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C16EE-1B6E-41FF-96E0-03ADFB37B6E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12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Dates TBC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16EE-1B6E-41FF-96E0-03ADFB37B6E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17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69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94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23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06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37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34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80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77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9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22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172B-7F60-4C36-8163-7A19F3E2EDED}" type="datetimeFigureOut">
              <a:rPr lang="en-AU" smtClean="0"/>
              <a:t>25/07/2023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FA83-6DDF-4820-9D18-14A23C28F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3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5950" y="1122363"/>
            <a:ext cx="6496050" cy="3325812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Introduction to the </a:t>
            </a:r>
            <a:br>
              <a:rPr lang="en-AU" b="1" dirty="0">
                <a:solidFill>
                  <a:srgbClr val="FF0000"/>
                </a:solidFill>
              </a:rPr>
            </a:br>
            <a:r>
              <a:rPr lang="en-AU" b="1" dirty="0">
                <a:solidFill>
                  <a:srgbClr val="FF0000"/>
                </a:solidFill>
              </a:rPr>
              <a:t>Extended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8099" y="4583113"/>
            <a:ext cx="2981325" cy="165576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FF0000"/>
                </a:solidFill>
              </a:rPr>
              <a:t>24 July 2023</a:t>
            </a:r>
          </a:p>
        </p:txBody>
      </p:sp>
    </p:spTree>
    <p:extLst>
      <p:ext uri="{BB962C8B-B14F-4D97-AF65-F5344CB8AC3E}">
        <p14:creationId xmlns:p14="http://schemas.microsoft.com/office/powerpoint/2010/main" val="263167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StLink</a:t>
            </a:r>
            <a:r>
              <a:rPr lang="en-AU" b="1" dirty="0">
                <a:solidFill>
                  <a:srgbClr val="FF0000"/>
                </a:solidFill>
              </a:rPr>
              <a:t> – Extended Essay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65" y="1857475"/>
            <a:ext cx="4292190" cy="461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94" y="1690688"/>
            <a:ext cx="3704610" cy="49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6" y="365125"/>
            <a:ext cx="4362450" cy="1325563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Getting Started: The Process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650" y="2955635"/>
            <a:ext cx="4267200" cy="3221327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First meeting</a:t>
            </a:r>
          </a:p>
          <a:p>
            <a:r>
              <a:rPr lang="en-AU" sz="2400" dirty="0"/>
              <a:t>Discuss topic and agree to preliminary RQ</a:t>
            </a:r>
          </a:p>
          <a:p>
            <a:r>
              <a:rPr lang="en-AU" sz="2400" dirty="0"/>
              <a:t>Discuss and agree to preliminary reading/research/ experimentation ideas</a:t>
            </a:r>
          </a:p>
          <a:p>
            <a:r>
              <a:rPr lang="en-AU" sz="2400" b="1" dirty="0"/>
              <a:t>Following the first meeting – get started!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4" y="-121518"/>
            <a:ext cx="7419975" cy="194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916463"/>
            <a:ext cx="7419975" cy="494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47564" y="1225460"/>
            <a:ext cx="208741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Extended Essay (Oxford)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See Chapter 2 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8482011" y="1825625"/>
            <a:ext cx="1465553" cy="224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1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E616E-BC54-B896-86E5-33316E008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2838" y="620486"/>
            <a:ext cx="8470276" cy="5272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FB226-09EF-DA0A-ABDA-FB779417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Research Process and Support</a:t>
            </a:r>
          </a:p>
        </p:txBody>
      </p:sp>
    </p:spTree>
    <p:extLst>
      <p:ext uri="{BB962C8B-B14F-4D97-AF65-F5344CB8AC3E}">
        <p14:creationId xmlns:p14="http://schemas.microsoft.com/office/powerpoint/2010/main" val="12845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984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Term 3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314450"/>
            <a:ext cx="11172825" cy="545580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Monday 24 July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Period 4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Library</a:t>
            </a:r>
            <a:r>
              <a:rPr lang="en-AU" dirty="0"/>
              <a:t> – Introduction to Extended Essay: Subject Selection, Topic Selection, Research Selection</a:t>
            </a:r>
          </a:p>
          <a:p>
            <a:r>
              <a:rPr lang="en-AU" dirty="0"/>
              <a:t>Our Library Resources: library staff, databases, referencing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b="1" dirty="0">
                <a:solidFill>
                  <a:srgbClr val="0070C0"/>
                </a:solidFill>
                <a:highlight>
                  <a:srgbClr val="FFFF00"/>
                </a:highlight>
              </a:rPr>
              <a:t>XXX August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Period ??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Library </a:t>
            </a:r>
            <a:r>
              <a:rPr lang="en-AU" dirty="0"/>
              <a:t>Research Question Development, Planning and Getting Started (hopefully you have commenced meetings planning and research by then)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8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Term 4 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466850"/>
            <a:ext cx="11580380" cy="5312641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2 x periods </a:t>
            </a:r>
            <a:r>
              <a:rPr lang="en-AU" dirty="0"/>
              <a:t>– dates to be confirmed – planned reading, research and writing times</a:t>
            </a:r>
          </a:p>
          <a:p>
            <a:r>
              <a:rPr lang="en-AU" b="1" dirty="0">
                <a:solidFill>
                  <a:srgbClr val="0070C0"/>
                </a:solidFill>
              </a:rPr>
              <a:t>2 meetings with supervisor</a:t>
            </a:r>
            <a:r>
              <a:rPr lang="en-AU" dirty="0"/>
              <a:t>.  Supervisors will be asked to report by </a:t>
            </a:r>
            <a:r>
              <a:rPr lang="en-AU" b="1" dirty="0">
                <a:solidFill>
                  <a:srgbClr val="FF0000"/>
                </a:solidFill>
              </a:rPr>
              <a:t>Monday 16 October </a:t>
            </a:r>
            <a:r>
              <a:rPr lang="en-AU" dirty="0"/>
              <a:t>what reading/research/experimentation/writing students have completed.  Those who have not achieved sufficient…</a:t>
            </a:r>
          </a:p>
          <a:p>
            <a:r>
              <a:rPr lang="en-AU" b="1" dirty="0">
                <a:solidFill>
                  <a:srgbClr val="0070C0"/>
                </a:solidFill>
              </a:rPr>
              <a:t>Reflection 1 completed</a:t>
            </a:r>
            <a:r>
              <a:rPr lang="en-AU" dirty="0"/>
              <a:t> uploaded to Managebac</a:t>
            </a:r>
            <a:r>
              <a:rPr lang="en-AU" b="1" dirty="0">
                <a:solidFill>
                  <a:srgbClr val="0070C0"/>
                </a:solidFill>
              </a:rPr>
              <a:t>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Friday</a:t>
            </a:r>
            <a:r>
              <a:rPr lang="en-AU" dirty="0"/>
              <a:t> </a:t>
            </a:r>
            <a:r>
              <a:rPr lang="en-AU" b="1" dirty="0">
                <a:solidFill>
                  <a:srgbClr val="FF0000"/>
                </a:solidFill>
              </a:rPr>
              <a:t>27 October</a:t>
            </a:r>
          </a:p>
          <a:p>
            <a:r>
              <a:rPr lang="en-AU" b="1" dirty="0">
                <a:solidFill>
                  <a:srgbClr val="0070C0"/>
                </a:solidFill>
              </a:rPr>
              <a:t>2-3 x Transition program periods </a:t>
            </a:r>
            <a:r>
              <a:rPr lang="en-AU" dirty="0"/>
              <a:t>– December/January holiday plan to be complete ALL reading/research/writing.  Plans to be uploaded to </a:t>
            </a:r>
            <a:r>
              <a:rPr lang="en-AU" dirty="0" err="1"/>
              <a:t>Managebac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5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Year 12, Term 1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7" y="1825625"/>
            <a:ext cx="11286837" cy="489844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Meeting with Supervisor </a:t>
            </a:r>
            <a:r>
              <a:rPr lang="en-AU" dirty="0"/>
              <a:t>by </a:t>
            </a:r>
            <a:r>
              <a:rPr lang="en-AU" b="1" dirty="0">
                <a:solidFill>
                  <a:srgbClr val="FF0000"/>
                </a:solidFill>
              </a:rPr>
              <a:t>end of Week 2 </a:t>
            </a:r>
            <a:r>
              <a:rPr lang="en-AU" dirty="0"/>
              <a:t>to confirm holiday plan was completed.  Meeting with IBDP Co-ordinator and communication with parents if not.</a:t>
            </a:r>
          </a:p>
          <a:p>
            <a:r>
              <a:rPr lang="en-AU" b="1" dirty="0">
                <a:solidFill>
                  <a:srgbClr val="0070C0"/>
                </a:solidFill>
              </a:rPr>
              <a:t>EE writing session - half day + 1-2 Maths SL sessions </a:t>
            </a:r>
            <a:r>
              <a:rPr lang="en-AU" dirty="0"/>
              <a:t>– </a:t>
            </a:r>
            <a:r>
              <a:rPr lang="en-AU" dirty="0">
                <a:highlight>
                  <a:srgbClr val="FFFF00"/>
                </a:highlight>
              </a:rPr>
              <a:t>21 March </a:t>
            </a:r>
            <a:r>
              <a:rPr lang="en-AU" b="1" dirty="0">
                <a:highlight>
                  <a:srgbClr val="FFFF00"/>
                </a:highlight>
              </a:rPr>
              <a:t>TBC</a:t>
            </a:r>
          </a:p>
          <a:p>
            <a:r>
              <a:rPr lang="en-AU" b="1" u="sng" dirty="0">
                <a:solidFill>
                  <a:srgbClr val="0070C0"/>
                </a:solidFill>
              </a:rPr>
              <a:t>Draft due</a:t>
            </a:r>
            <a:r>
              <a:rPr lang="en-AU" b="1" dirty="0">
                <a:solidFill>
                  <a:srgbClr val="0070C0"/>
                </a:solidFill>
              </a:rPr>
              <a:t>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Day 1 Term 2 </a:t>
            </a:r>
            <a:r>
              <a:rPr lang="en-AU" dirty="0"/>
              <a:t>– this means planning to</a:t>
            </a:r>
          </a:p>
          <a:p>
            <a:pPr lvl="1"/>
            <a:r>
              <a:rPr lang="en-AU" dirty="0"/>
              <a:t>Meet as often as necessary with supervisor to plan sub-tasks to check off across the term; checking writing samples – am I on track/doing the right thing?</a:t>
            </a:r>
          </a:p>
          <a:p>
            <a:pPr lvl="1"/>
            <a:r>
              <a:rPr lang="en-AU" dirty="0"/>
              <a:t>Plan time to complete writing during term 1 and to complete full 4000 word essay in required format</a:t>
            </a:r>
          </a:p>
        </p:txBody>
      </p:sp>
    </p:spTree>
    <p:extLst>
      <p:ext uri="{BB962C8B-B14F-4D97-AF65-F5344CB8AC3E}">
        <p14:creationId xmlns:p14="http://schemas.microsoft.com/office/powerpoint/2010/main" val="359540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Year 12, Term 2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Feedback from supervisor by </a:t>
            </a:r>
            <a:r>
              <a:rPr lang="en-AU" b="1" dirty="0">
                <a:solidFill>
                  <a:srgbClr val="FF0000"/>
                </a:solidFill>
              </a:rPr>
              <a:t>Week 3</a:t>
            </a:r>
          </a:p>
          <a:p>
            <a:r>
              <a:rPr lang="en-AU" b="1" dirty="0">
                <a:solidFill>
                  <a:srgbClr val="0070C0"/>
                </a:solidFill>
              </a:rPr>
              <a:t>Reflection 2 completed</a:t>
            </a:r>
            <a:r>
              <a:rPr lang="en-AU" dirty="0"/>
              <a:t> uploaded to </a:t>
            </a:r>
            <a:r>
              <a:rPr lang="en-AU" dirty="0" err="1"/>
              <a:t>Managebac</a:t>
            </a:r>
            <a:r>
              <a:rPr lang="en-AU" b="1" dirty="0">
                <a:solidFill>
                  <a:srgbClr val="0070C0"/>
                </a:solidFill>
              </a:rPr>
              <a:t>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end of Week 4</a:t>
            </a:r>
          </a:p>
          <a:p>
            <a:r>
              <a:rPr lang="en-AU" b="1" dirty="0">
                <a:solidFill>
                  <a:srgbClr val="0070C0"/>
                </a:solidFill>
                <a:highlight>
                  <a:srgbClr val="FFFF00"/>
                </a:highlight>
              </a:rPr>
              <a:t>3 x periods </a:t>
            </a:r>
            <a:r>
              <a:rPr lang="en-AU" dirty="0">
                <a:highlight>
                  <a:srgbClr val="FFFF00"/>
                </a:highlight>
              </a:rPr>
              <a:t>– dates to be confirmed – EE writing sessions</a:t>
            </a:r>
          </a:p>
          <a:p>
            <a:r>
              <a:rPr lang="en-AU" b="1" dirty="0">
                <a:solidFill>
                  <a:srgbClr val="0070C0"/>
                </a:solidFill>
              </a:rPr>
              <a:t>FINAL EE DUE DATE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Monday Week 7</a:t>
            </a:r>
          </a:p>
          <a:p>
            <a:r>
              <a:rPr lang="en-AU" b="1" dirty="0">
                <a:solidFill>
                  <a:srgbClr val="0070C0"/>
                </a:solidFill>
              </a:rPr>
              <a:t>Viva Voce and Reflection 3 </a:t>
            </a:r>
            <a:r>
              <a:rPr lang="en-AU" dirty="0"/>
              <a:t>– </a:t>
            </a:r>
            <a:r>
              <a:rPr lang="en-AU" b="1" dirty="0">
                <a:solidFill>
                  <a:srgbClr val="FF0000"/>
                </a:solidFill>
              </a:rPr>
              <a:t>Week 2, Term 3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47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33350"/>
            <a:ext cx="10915650" cy="1095376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Students are Encouraged to… </a:t>
            </a:r>
            <a:r>
              <a:rPr lang="en-AU" sz="2400" b="1" dirty="0">
                <a:solidFill>
                  <a:srgbClr val="FF0000"/>
                </a:solidFill>
              </a:rPr>
              <a:t>(EE GUIDE p.48)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228726"/>
            <a:ext cx="11849100" cy="5629273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use the Researcher’s reflection space to prepare for reflection sessions</a:t>
            </a:r>
          </a:p>
          <a:p>
            <a:r>
              <a:rPr lang="en-AU" dirty="0"/>
              <a:t>share excerpts from the Researcher’s reflection space with the supervisor during the reflection sessions</a:t>
            </a:r>
          </a:p>
          <a:p>
            <a:r>
              <a:rPr lang="en-AU" dirty="0"/>
              <a:t>choose a subject, followed by a topic, and then think carefully about the research question for their essay</a:t>
            </a:r>
          </a:p>
          <a:p>
            <a:r>
              <a:rPr lang="en-AU" dirty="0"/>
              <a:t>plan how, when and where they will find material and sources for their essay before deciding on the final topic and research question</a:t>
            </a:r>
          </a:p>
          <a:p>
            <a:r>
              <a:rPr lang="en-AU" dirty="0"/>
              <a:t>plan for both the researching and writing, </a:t>
            </a:r>
            <a:r>
              <a:rPr lang="en-AU" b="1" dirty="0"/>
              <a:t>including extra time for delays and unforeseen problems</a:t>
            </a:r>
          </a:p>
          <a:p>
            <a:r>
              <a:rPr lang="en-AU" dirty="0"/>
              <a:t>record sources as their research progresses using their Researcher’s reflection space rather than trying to reconstruct a list at the end</a:t>
            </a:r>
          </a:p>
          <a:p>
            <a:r>
              <a:rPr lang="en-AU" dirty="0"/>
              <a:t>make the most of their supervision and reflection sessions by arriving prepared to discuss their work</a:t>
            </a:r>
          </a:p>
          <a:p>
            <a:r>
              <a:rPr lang="en-AU" dirty="0"/>
              <a:t>have a clear structure for the essay before beginning to write</a:t>
            </a:r>
            <a:r>
              <a:rPr lang="en-AU" dirty="0">
                <a:solidFill>
                  <a:srgbClr val="FF0000"/>
                </a:solidFill>
              </a:rPr>
              <a:t> – discuss with supervisor</a:t>
            </a:r>
            <a:endParaRPr lang="en-AU" dirty="0"/>
          </a:p>
          <a:p>
            <a:r>
              <a:rPr lang="en-AU" dirty="0"/>
              <a:t>check and proofread the final version of their extended essay</a:t>
            </a:r>
          </a:p>
          <a:p>
            <a:r>
              <a:rPr lang="en-AU" dirty="0"/>
              <a:t>make sure that the version they submit for assessment is the final version with all sources correctly and consistently referenced</a:t>
            </a:r>
          </a:p>
        </p:txBody>
      </p:sp>
    </p:spTree>
    <p:extLst>
      <p:ext uri="{BB962C8B-B14F-4D97-AF65-F5344CB8AC3E}">
        <p14:creationId xmlns:p14="http://schemas.microsoft.com/office/powerpoint/2010/main" val="29452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Key Support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20" y="1825625"/>
            <a:ext cx="7384026" cy="490947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Your Supervisor – research question, planning and review of progress; reflections</a:t>
            </a:r>
          </a:p>
          <a:p>
            <a:r>
              <a:rPr lang="en-AU" dirty="0"/>
              <a:t>Ms. Holmes, Director of Library</a:t>
            </a:r>
          </a:p>
          <a:p>
            <a:r>
              <a:rPr lang="en-AU" dirty="0"/>
              <a:t>Ms. Paterson, Research Librarian</a:t>
            </a:r>
          </a:p>
          <a:p>
            <a:r>
              <a:rPr lang="en-AU" dirty="0"/>
              <a:t>Student Support Assistants (after school / weekends)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Problems or Questions?</a:t>
            </a:r>
          </a:p>
          <a:p>
            <a:r>
              <a:rPr lang="en-AU" dirty="0"/>
              <a:t>Mr. Rodgers or Ms. Hawkins</a:t>
            </a:r>
          </a:p>
          <a:p>
            <a:endParaRPr lang="en-AU" dirty="0"/>
          </a:p>
          <a:p>
            <a:pPr marL="0" indent="0" algn="ctr">
              <a:buNone/>
            </a:pPr>
            <a:r>
              <a:rPr lang="en-AU" b="1" dirty="0">
                <a:solidFill>
                  <a:srgbClr val="FF0000"/>
                </a:solidFill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955" y="2477728"/>
            <a:ext cx="5155045" cy="35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3" y="0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What is the Extended Essay?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65" y="1540489"/>
            <a:ext cx="10515600" cy="484064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extended essay is a piece of </a:t>
            </a:r>
            <a:r>
              <a:rPr lang="en-AU" b="1" dirty="0"/>
              <a:t>independent research </a:t>
            </a:r>
            <a:r>
              <a:rPr lang="en-AU" dirty="0"/>
              <a:t>on a topic chosen by the student in consultation with a supervisor in the school.</a:t>
            </a:r>
          </a:p>
          <a:p>
            <a:r>
              <a:rPr lang="en-AU" dirty="0"/>
              <a:t>It is presented as a formal piece of sustained academic writing containing no more than </a:t>
            </a:r>
            <a:r>
              <a:rPr lang="en-AU" b="1" dirty="0"/>
              <a:t>4,000 words </a:t>
            </a:r>
            <a:r>
              <a:rPr lang="en-AU" dirty="0"/>
              <a:t>accompanied by a reflection form of no more than 500 words.</a:t>
            </a:r>
          </a:p>
          <a:p>
            <a:r>
              <a:rPr lang="en-AU" dirty="0"/>
              <a:t>It is the result of approximately </a:t>
            </a:r>
            <a:r>
              <a:rPr lang="en-AU" b="1" dirty="0"/>
              <a:t>40 hours </a:t>
            </a:r>
            <a:r>
              <a:rPr lang="en-AU" dirty="0"/>
              <a:t>of work by the student.</a:t>
            </a:r>
          </a:p>
          <a:p>
            <a:r>
              <a:rPr lang="en-AU" dirty="0"/>
              <a:t>Students are </a:t>
            </a:r>
            <a:r>
              <a:rPr lang="en-AU" b="1" dirty="0"/>
              <a:t>supported by a supervision process </a:t>
            </a:r>
            <a:r>
              <a:rPr lang="en-AU" dirty="0"/>
              <a:t>recommended to be 3–5 hours, which includes </a:t>
            </a:r>
            <a:r>
              <a:rPr lang="en-AU" b="1" dirty="0"/>
              <a:t>three mandatory reflection sessions</a:t>
            </a:r>
            <a:r>
              <a:rPr lang="en-AU" dirty="0"/>
              <a:t>.</a:t>
            </a:r>
          </a:p>
          <a:p>
            <a:r>
              <a:rPr lang="en-AU" dirty="0"/>
              <a:t>The third and final mandatory reflection session is the </a:t>
            </a:r>
            <a:r>
              <a:rPr lang="en-AU" i="1" dirty="0"/>
              <a:t>viva voce</a:t>
            </a:r>
            <a:r>
              <a:rPr lang="en-AU" dirty="0"/>
              <a:t>, which is a concluding interview with the supervising teacher.</a:t>
            </a:r>
          </a:p>
          <a:p>
            <a:pPr marL="0" indent="0" algn="r">
              <a:buNone/>
            </a:pPr>
            <a:endParaRPr lang="en-AU" sz="20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AU" sz="2000" dirty="0">
                <a:solidFill>
                  <a:srgbClr val="FF0000"/>
                </a:solidFill>
              </a:rPr>
              <a:t>Extended Essay Guide 2018 pp.34-35</a:t>
            </a:r>
          </a:p>
        </p:txBody>
      </p:sp>
    </p:spTree>
    <p:extLst>
      <p:ext uri="{BB962C8B-B14F-4D97-AF65-F5344CB8AC3E}">
        <p14:creationId xmlns:p14="http://schemas.microsoft.com/office/powerpoint/2010/main" val="103514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A5F2-A09C-DFD7-67F4-63F48E58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Chapter 1: The Basics</a:t>
            </a:r>
          </a:p>
        </p:txBody>
      </p:sp>
      <p:pic>
        <p:nvPicPr>
          <p:cNvPr id="5" name="Content Placeholder 4" descr="A diagram of a research process&#10;&#10;Description automatically generated">
            <a:extLst>
              <a:ext uri="{FF2B5EF4-FFF2-40B4-BE49-F238E27FC236}">
                <a16:creationId xmlns:a16="http://schemas.microsoft.com/office/drawing/2014/main" id="{CE4EEE8A-3A4F-C5C2-9FC2-09AE2702B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75" y="1449844"/>
            <a:ext cx="4512997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FD193-87F2-CD76-6403-6B9FF88A948B}"/>
              </a:ext>
            </a:extLst>
          </p:cNvPr>
          <p:cNvSpPr txBox="1"/>
          <p:nvPr/>
        </p:nvSpPr>
        <p:spPr>
          <a:xfrm>
            <a:off x="701458" y="1690688"/>
            <a:ext cx="63757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Structure</a:t>
            </a:r>
          </a:p>
          <a:p>
            <a:r>
              <a:rPr lang="en-AU" sz="2800" dirty="0"/>
              <a:t>Words</a:t>
            </a:r>
          </a:p>
          <a:p>
            <a:r>
              <a:rPr lang="en-AU" sz="2800" dirty="0"/>
              <a:t>Hours</a:t>
            </a:r>
          </a:p>
          <a:p>
            <a:r>
              <a:rPr lang="en-AU" sz="2800" dirty="0"/>
              <a:t>Policies</a:t>
            </a:r>
          </a:p>
          <a:p>
            <a:r>
              <a:rPr lang="en-AU" sz="2800" dirty="0"/>
              <a:t>Supervision</a:t>
            </a:r>
          </a:p>
          <a:p>
            <a:r>
              <a:rPr lang="en-AU" sz="2800" dirty="0"/>
              <a:t>Submission</a:t>
            </a:r>
          </a:p>
          <a:p>
            <a:r>
              <a:rPr lang="en-AU" sz="2800" dirty="0"/>
              <a:t>Assessment</a:t>
            </a:r>
          </a:p>
          <a:p>
            <a:r>
              <a:rPr lang="en-AU" sz="2800" dirty="0"/>
              <a:t>Points Matrix</a:t>
            </a:r>
          </a:p>
          <a:p>
            <a:r>
              <a:rPr lang="en-AU" sz="2800" dirty="0"/>
              <a:t>Do not Include</a:t>
            </a:r>
          </a:p>
          <a:p>
            <a:endParaRPr lang="en-AU" sz="2800" dirty="0"/>
          </a:p>
          <a:p>
            <a:r>
              <a:rPr lang="en-AU" sz="2800" b="1" dirty="0">
                <a:solidFill>
                  <a:srgbClr val="FF0000"/>
                </a:solidFill>
              </a:rPr>
              <a:t>Test</a:t>
            </a:r>
            <a:r>
              <a:rPr lang="en-AU" sz="2800" dirty="0"/>
              <a:t> Page 7-8</a:t>
            </a:r>
          </a:p>
        </p:txBody>
      </p:sp>
    </p:spTree>
    <p:extLst>
      <p:ext uri="{BB962C8B-B14F-4D97-AF65-F5344CB8AC3E}">
        <p14:creationId xmlns:p14="http://schemas.microsoft.com/office/powerpoint/2010/main" val="274826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7" y="230188"/>
            <a:ext cx="10515600" cy="92710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Extended Essay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5" y="1690688"/>
            <a:ext cx="1201041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17" y="0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What does an ‘A’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1325564"/>
            <a:ext cx="11897032" cy="54488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120"/>
              </a:lnSpc>
              <a:spcBef>
                <a:spcPts val="0"/>
              </a:spcBef>
            </a:pPr>
            <a:r>
              <a:rPr lang="en-AU" dirty="0"/>
              <a:t>Demonstrates </a:t>
            </a:r>
            <a:r>
              <a:rPr lang="en-AU" b="1" dirty="0"/>
              <a:t>effective research skills </a:t>
            </a:r>
            <a:r>
              <a:rPr lang="en-AU" dirty="0"/>
              <a:t>resulting in a </a:t>
            </a:r>
            <a:r>
              <a:rPr lang="en-AU" b="1" dirty="0"/>
              <a:t>well-focused and appropriate research question </a:t>
            </a:r>
            <a:r>
              <a:rPr lang="en-AU" dirty="0"/>
              <a:t>that can be explored within the scope of the chosen topic; </a:t>
            </a:r>
            <a:r>
              <a:rPr lang="en-AU" b="1" dirty="0"/>
              <a:t>effective</a:t>
            </a:r>
            <a:r>
              <a:rPr lang="en-AU" dirty="0"/>
              <a:t> engagement with relevant research areas, </a:t>
            </a:r>
            <a:r>
              <a:rPr lang="en-AU" b="1" dirty="0"/>
              <a:t>methods and sources; excellent knowledge and understanding </a:t>
            </a:r>
            <a:r>
              <a:rPr lang="en-AU" dirty="0"/>
              <a:t>of the topic in the wider context of the relevant discipline; the </a:t>
            </a:r>
            <a:r>
              <a:rPr lang="en-AU" b="1" dirty="0"/>
              <a:t>effective application of source material </a:t>
            </a:r>
            <a:r>
              <a:rPr lang="en-AU" dirty="0"/>
              <a:t>and correct use of subject-specific terminology and/or concepts further supporting this; </a:t>
            </a:r>
            <a:r>
              <a:rPr lang="en-AU" b="1" dirty="0"/>
              <a:t>consistent and relevant conclusions </a:t>
            </a:r>
            <a:r>
              <a:rPr lang="en-AU" dirty="0"/>
              <a:t>that are </a:t>
            </a:r>
            <a:r>
              <a:rPr lang="en-AU" b="1" dirty="0"/>
              <a:t>proficiently analysed; sustained reasoned argumentation supported effectively by evidence</a:t>
            </a:r>
            <a:r>
              <a:rPr lang="en-AU" dirty="0"/>
              <a:t>; </a:t>
            </a:r>
            <a:r>
              <a:rPr lang="en-AU" b="1" dirty="0"/>
              <a:t>critically evaluated research</a:t>
            </a:r>
            <a:r>
              <a:rPr lang="en-AU" dirty="0"/>
              <a:t>; </a:t>
            </a:r>
            <a:r>
              <a:rPr lang="en-AU" b="1" dirty="0"/>
              <a:t>excellent presentation </a:t>
            </a:r>
            <a:r>
              <a:rPr lang="en-AU" dirty="0"/>
              <a:t>of the essay, whereby </a:t>
            </a:r>
            <a:r>
              <a:rPr lang="en-AU" b="1" dirty="0"/>
              <a:t>coherence</a:t>
            </a:r>
            <a:r>
              <a:rPr lang="en-AU" dirty="0"/>
              <a:t> and consistency further supports the reading of the essay; and present and correctly applied structural and layout elements. </a:t>
            </a:r>
          </a:p>
          <a:p>
            <a:pPr>
              <a:lnSpc>
                <a:spcPts val="3120"/>
              </a:lnSpc>
            </a:pPr>
            <a:r>
              <a:rPr lang="en-AU" dirty="0"/>
              <a:t>Engagement with the process is conceptual and personal, </a:t>
            </a:r>
            <a:r>
              <a:rPr lang="en-AU" b="1" dirty="0"/>
              <a:t>key decision-making </a:t>
            </a:r>
            <a:r>
              <a:rPr lang="en-AU" dirty="0"/>
              <a:t>during the research process </a:t>
            </a:r>
            <a:r>
              <a:rPr lang="en-AU" b="1" dirty="0"/>
              <a:t>is documented</a:t>
            </a:r>
            <a:r>
              <a:rPr lang="en-AU" dirty="0"/>
              <a:t>, and </a:t>
            </a:r>
            <a:r>
              <a:rPr lang="en-AU" b="1" dirty="0"/>
              <a:t>personal reflections are evidenced, including </a:t>
            </a:r>
            <a:r>
              <a:rPr lang="en-AU" dirty="0"/>
              <a:t>those that are </a:t>
            </a:r>
            <a:r>
              <a:rPr lang="en-AU" b="1" dirty="0"/>
              <a:t>forward-thinking.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5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52" y="-87159"/>
            <a:ext cx="10515600" cy="1139211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Some 2020 EE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9" y="875072"/>
            <a:ext cx="11936362" cy="5982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b="1" dirty="0"/>
              <a:t>Biology: </a:t>
            </a:r>
            <a:r>
              <a:rPr lang="en-AU" sz="2400" dirty="0"/>
              <a:t>What is the effect of turbidity on the rate of photosynthesis in </a:t>
            </a:r>
            <a:r>
              <a:rPr lang="en-AU" sz="2400" dirty="0" err="1"/>
              <a:t>zostera</a:t>
            </a:r>
            <a:r>
              <a:rPr lang="en-AU" sz="2400" dirty="0"/>
              <a:t> </a:t>
            </a:r>
            <a:r>
              <a:rPr lang="en-AU" sz="2400" dirty="0" err="1"/>
              <a:t>muelleri</a:t>
            </a:r>
            <a:r>
              <a:rPr lang="en-AU" sz="2400" dirty="0"/>
              <a:t>?</a:t>
            </a:r>
          </a:p>
          <a:p>
            <a:pPr marL="0" indent="0">
              <a:buNone/>
            </a:pPr>
            <a:r>
              <a:rPr lang="en-AU" sz="2400" b="1" dirty="0"/>
              <a:t>Chemistry: </a:t>
            </a:r>
            <a:r>
              <a:rPr lang="en-AU" sz="2400" dirty="0"/>
              <a:t>The relationship between buffering capacity and well-researched </a:t>
            </a:r>
            <a:r>
              <a:rPr lang="en-AU" sz="2400" dirty="0" err="1"/>
              <a:t>titratable</a:t>
            </a:r>
            <a:r>
              <a:rPr lang="en-AU" sz="2400" dirty="0"/>
              <a:t> acidity</a:t>
            </a:r>
          </a:p>
          <a:p>
            <a:pPr marL="0" indent="0">
              <a:buNone/>
            </a:pPr>
            <a:r>
              <a:rPr lang="en-AU" sz="2400" b="1" dirty="0"/>
              <a:t>Economics: </a:t>
            </a:r>
            <a:r>
              <a:rPr lang="en-AU" sz="2400" dirty="0"/>
              <a:t>Impact privatisation of Victoria’s electricity market had on the price of electricity?</a:t>
            </a: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English Literature: </a:t>
            </a:r>
            <a:r>
              <a:rPr lang="en-AU" sz="2400" dirty="0"/>
              <a:t>Childhood innocence and adulthood within Samuel </a:t>
            </a:r>
            <a:r>
              <a:rPr lang="en-AU" sz="2400" dirty="0" err="1"/>
              <a:t>Wagan</a:t>
            </a:r>
            <a:r>
              <a:rPr lang="en-AU" sz="2400" dirty="0"/>
              <a:t> Watson’s poetry </a:t>
            </a:r>
          </a:p>
          <a:p>
            <a:pPr marL="0" indent="0">
              <a:buNone/>
            </a:pPr>
            <a:r>
              <a:rPr lang="en-AU" sz="2400" b="1" dirty="0"/>
              <a:t>Geography: </a:t>
            </a:r>
            <a:r>
              <a:rPr lang="en-AU" sz="2400" dirty="0"/>
              <a:t>How do the socioeconomic and educational characteristics of suburbs influence of the presence of Chinese populations over the past 20 years?</a:t>
            </a:r>
          </a:p>
          <a:p>
            <a:pPr marL="0" indent="0">
              <a:buNone/>
            </a:pPr>
            <a:r>
              <a:rPr lang="en-AU" sz="2400" b="1" dirty="0"/>
              <a:t>History: </a:t>
            </a:r>
            <a:r>
              <a:rPr lang="en-AU" sz="2400" dirty="0"/>
              <a:t>To what extent was the ‘hunter-gatherer’ label assigned to Australian indigenous groups an excuse for establishment of a British colony in Australia in the 1700s?</a:t>
            </a: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Mathematics: </a:t>
            </a:r>
            <a:r>
              <a:rPr lang="en-AU" sz="2400" dirty="0"/>
              <a:t>How the Mandelbrot set fractal shape is affected by changing the power of the real constant in the equation</a:t>
            </a:r>
          </a:p>
          <a:p>
            <a:pPr marL="0" indent="0">
              <a:buNone/>
            </a:pPr>
            <a:r>
              <a:rPr lang="en-AU" sz="2400" b="1" dirty="0"/>
              <a:t>Psychology: </a:t>
            </a:r>
            <a:r>
              <a:rPr lang="en-AU" sz="2400" dirty="0"/>
              <a:t>The role of sex hormones in risk taking behaviour in adolescents</a:t>
            </a:r>
          </a:p>
          <a:p>
            <a:pPr marL="0" indent="0">
              <a:buNone/>
            </a:pPr>
            <a:r>
              <a:rPr lang="en-AU" sz="2400" b="1" dirty="0"/>
              <a:t>SEHS: </a:t>
            </a:r>
            <a:r>
              <a:rPr lang="en-AU" sz="2400" dirty="0"/>
              <a:t>How the advancement of cycling technology has affected cycling speeds</a:t>
            </a:r>
          </a:p>
          <a:p>
            <a:pPr marL="0" indent="0">
              <a:buNone/>
            </a:pPr>
            <a:r>
              <a:rPr lang="en-AU" sz="2400" b="1" dirty="0"/>
              <a:t>Theatre: </a:t>
            </a:r>
            <a:r>
              <a:rPr lang="en-AU" sz="2400" dirty="0"/>
              <a:t>How do the original production elements seen in 'The Country Wife' (1675) influence a restoration of the same play? </a:t>
            </a:r>
          </a:p>
          <a:p>
            <a:pPr marL="0" indent="0">
              <a:buNone/>
            </a:pPr>
            <a:r>
              <a:rPr lang="en-AU" sz="2400" b="1" dirty="0"/>
              <a:t>Visual Art: </a:t>
            </a:r>
            <a:r>
              <a:rPr lang="en-AU" sz="2400" dirty="0"/>
              <a:t>Animal anthropomorphism in western animation</a:t>
            </a:r>
          </a:p>
        </p:txBody>
      </p:sp>
    </p:spTree>
    <p:extLst>
      <p:ext uri="{BB962C8B-B14F-4D97-AF65-F5344CB8AC3E}">
        <p14:creationId xmlns:p14="http://schemas.microsoft.com/office/powerpoint/2010/main" val="210842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A5F2-A09C-DFD7-67F4-63F48E58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Chapter 2: Getting Started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FD193-87F2-CD76-6403-6B9FF88A948B}"/>
              </a:ext>
            </a:extLst>
          </p:cNvPr>
          <p:cNvSpPr txBox="1"/>
          <p:nvPr/>
        </p:nvSpPr>
        <p:spPr>
          <a:xfrm>
            <a:off x="701458" y="1690688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Subject</a:t>
            </a:r>
          </a:p>
          <a:p>
            <a:r>
              <a:rPr lang="en-AU" sz="2800" b="1" dirty="0"/>
              <a:t>Initial Research Question / Working Title</a:t>
            </a:r>
          </a:p>
          <a:p>
            <a:r>
              <a:rPr lang="en-AU" sz="2800" b="1" dirty="0"/>
              <a:t>Limiting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Accuracy			</a:t>
            </a:r>
            <a:r>
              <a:rPr lang="en-AU" dirty="0">
                <a:sym typeface="Symbol" panose="05050102010706020507" pitchFamily="18" charset="2"/>
              </a:rPr>
              <a:t>      </a:t>
            </a:r>
            <a:r>
              <a:rPr lang="en-AU" sz="2800" dirty="0">
                <a:sym typeface="Symbol" panose="05050102010706020507" pitchFamily="18" charset="2"/>
              </a:rPr>
              <a:t>Experiment		</a:t>
            </a:r>
            <a:r>
              <a:rPr lang="en-AU" dirty="0">
                <a:sym typeface="Symbol" panose="05050102010706020507" pitchFamily="18" charset="2"/>
              </a:rPr>
              <a:t> </a:t>
            </a:r>
            <a:r>
              <a:rPr lang="en-AU" sz="1800" dirty="0">
                <a:sym typeface="Symbol" panose="05050102010706020507" pitchFamily="18" charset="2"/>
              </a:rPr>
              <a:t>      </a:t>
            </a:r>
            <a:r>
              <a:rPr lang="en-AU" sz="2800" dirty="0">
                <a:sym typeface="Symbol" panose="05050102010706020507" pitchFamily="18" charset="2"/>
              </a:rPr>
              <a:t>Reliability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Aspect			</a:t>
            </a:r>
            <a:r>
              <a:rPr lang="en-AU" dirty="0">
                <a:sym typeface="Symbol" panose="05050102010706020507" pitchFamily="18" charset="2"/>
              </a:rPr>
              <a:t>     </a:t>
            </a:r>
            <a:r>
              <a:rPr lang="en-AU" sz="2800" dirty="0">
                <a:sym typeface="Symbol" panose="05050102010706020507" pitchFamily="18" charset="2"/>
              </a:rPr>
              <a:t> Factors	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Author	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Features	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Skills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Case Study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Location	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Society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Cause			</a:t>
            </a:r>
            <a:r>
              <a:rPr lang="en-AU" dirty="0">
                <a:sym typeface="Symbol" panose="05050102010706020507" pitchFamily="18" charset="2"/>
              </a:rPr>
              <a:t> </a:t>
            </a:r>
            <a:r>
              <a:rPr lang="en-AU" sz="2800" dirty="0">
                <a:sym typeface="Symbol" panose="05050102010706020507" pitchFamily="18" charset="2"/>
              </a:rPr>
              <a:t>    Material	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Technique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Effect	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Methodology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Texts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Effectiveness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Process			</a:t>
            </a:r>
            <a:r>
              <a:rPr lang="en-AU" dirty="0">
                <a:sym typeface="Symbol" panose="05050102010706020507" pitchFamily="18" charset="2"/>
              </a:rPr>
              <a:t></a:t>
            </a:r>
            <a:r>
              <a:rPr lang="en-AU" sz="2800" dirty="0">
                <a:sym typeface="Symbol" panose="05050102010706020507" pitchFamily="18" charset="2"/>
              </a:rPr>
              <a:t>     Time Period</a:t>
            </a:r>
            <a:endParaRPr lang="en-AU" sz="2800" dirty="0"/>
          </a:p>
          <a:p>
            <a:r>
              <a:rPr lang="en-AU" sz="2800" b="1" dirty="0"/>
              <a:t>Focussed Research Question / Refined Title</a:t>
            </a:r>
          </a:p>
        </p:txBody>
      </p:sp>
    </p:spTree>
    <p:extLst>
      <p:ext uri="{BB962C8B-B14F-4D97-AF65-F5344CB8AC3E}">
        <p14:creationId xmlns:p14="http://schemas.microsoft.com/office/powerpoint/2010/main" val="155815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931-FB1E-5FB3-0C7C-4DC967D3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Chapter 2: Getting Started - Examples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B1B7B-4815-9F46-FAA5-2AECFE19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1528174"/>
            <a:ext cx="11398685" cy="532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Subject: </a:t>
            </a:r>
            <a:r>
              <a:rPr lang="en-AU" dirty="0"/>
              <a:t>Physics</a:t>
            </a:r>
          </a:p>
          <a:p>
            <a:pPr marL="0" indent="0">
              <a:buNone/>
            </a:pPr>
            <a:r>
              <a:rPr lang="en-AU" b="1" dirty="0"/>
              <a:t>General idea: </a:t>
            </a:r>
            <a:r>
              <a:rPr lang="en-AU" dirty="0"/>
              <a:t>Particle vs. Wave Model for Light</a:t>
            </a:r>
          </a:p>
          <a:p>
            <a:pPr marL="0" indent="0">
              <a:buNone/>
            </a:pPr>
            <a:r>
              <a:rPr lang="en-AU" b="1" dirty="0"/>
              <a:t>Possible Initial Research Questions:</a:t>
            </a:r>
          </a:p>
          <a:p>
            <a:pPr marL="0" indent="0">
              <a:buNone/>
            </a:pPr>
            <a:r>
              <a:rPr lang="en-AU" dirty="0"/>
              <a:t>In what ways is the particle model better than the wave model for describing light?</a:t>
            </a:r>
            <a:r>
              <a:rPr lang="en-AU" dirty="0">
                <a:solidFill>
                  <a:srgbClr val="FF0000"/>
                </a:solidFill>
              </a:rPr>
              <a:t> – comparison between theories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Where does the particle model for light succeed and where does it fail? </a:t>
            </a:r>
            <a:r>
              <a:rPr lang="en-AU" dirty="0">
                <a:solidFill>
                  <a:srgbClr val="FF0000"/>
                </a:solidFill>
              </a:rPr>
              <a:t>– interrogation of one theory from different perspectives</a:t>
            </a:r>
          </a:p>
          <a:p>
            <a:pPr marL="0" indent="0">
              <a:buNone/>
            </a:pPr>
            <a:r>
              <a:rPr lang="en-AU" dirty="0"/>
              <a:t>How does Young’s Double-Slit Experiment verify particle model for light? </a:t>
            </a:r>
            <a:r>
              <a:rPr lang="en-AU" dirty="0">
                <a:solidFill>
                  <a:srgbClr val="FF0000"/>
                </a:solidFill>
              </a:rPr>
              <a:t>– experimentation compared to research</a:t>
            </a: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How could each of these initial research questions be improved?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Feasibility Check</a:t>
            </a:r>
            <a:r>
              <a:rPr lang="en-AU" sz="2800" dirty="0"/>
              <a:t> Page 23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865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4129577" cy="169025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Your 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1" y="3246990"/>
            <a:ext cx="7758230" cy="3016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Subject Preferences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1" dirty="0"/>
              <a:t>2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1" dirty="0"/>
              <a:t>Include possible topic/research questions – this helps teachers decide allocations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Student-supervisor combinations recommended by faculty teams, confirmed by IBDP Co-ordinator via 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Close date </a:t>
            </a:r>
            <a:r>
              <a:rPr lang="en-AU" sz="2400" b="1" dirty="0"/>
              <a:t>Monday 31 July 4:00 p.m.</a:t>
            </a:r>
          </a:p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820727" y="4516582"/>
            <a:ext cx="276167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Extended Essay (Oxford)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Read Chapters 1 &amp; 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C6A5B-C5E4-24E2-5B4D-7D7D807B087C}"/>
              </a:ext>
            </a:extLst>
          </p:cNvPr>
          <p:cNvSpPr txBox="1"/>
          <p:nvPr/>
        </p:nvSpPr>
        <p:spPr>
          <a:xfrm>
            <a:off x="609601" y="1514515"/>
            <a:ext cx="1144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For your first preference subject, have a go at writing one or two initial research questions including potential limiting factors</a:t>
            </a:r>
          </a:p>
        </p:txBody>
      </p:sp>
    </p:spTree>
    <p:extLst>
      <p:ext uri="{BB962C8B-B14F-4D97-AF65-F5344CB8AC3E}">
        <p14:creationId xmlns:p14="http://schemas.microsoft.com/office/powerpoint/2010/main" val="109689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1484</Words>
  <Application>Microsoft Office PowerPoint</Application>
  <PresentationFormat>Widescreen</PresentationFormat>
  <Paragraphs>135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Introduction to the  Extended Essay</vt:lpstr>
      <vt:lpstr>What is the Extended Essay?</vt:lpstr>
      <vt:lpstr>Chapter 1: The Basics</vt:lpstr>
      <vt:lpstr>Extended Essay Criteria</vt:lpstr>
      <vt:lpstr>What does an ‘A’ look like?</vt:lpstr>
      <vt:lpstr>Some 2020 EE Titles</vt:lpstr>
      <vt:lpstr>Chapter 2: Getting Started</vt:lpstr>
      <vt:lpstr>Chapter 2: Getting Started - Examples</vt:lpstr>
      <vt:lpstr>Your Turn</vt:lpstr>
      <vt:lpstr>StLink – Extended Essay</vt:lpstr>
      <vt:lpstr>Getting Started: The Process</vt:lpstr>
      <vt:lpstr>The Research Process and Support</vt:lpstr>
      <vt:lpstr>Term 3 </vt:lpstr>
      <vt:lpstr>Term 4  </vt:lpstr>
      <vt:lpstr>Year 12, Term 1 </vt:lpstr>
      <vt:lpstr>Year 12, Term 2 </vt:lpstr>
      <vt:lpstr>Students are Encouraged to… (EE GUIDE p.48)</vt:lpstr>
      <vt:lpstr>Key Support Questions?</vt:lpstr>
    </vt:vector>
  </TitlesOfParts>
  <Company>St Leonard's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Rodgers</dc:creator>
  <cp:lastModifiedBy>Craig Rodgers</cp:lastModifiedBy>
  <cp:revision>41</cp:revision>
  <dcterms:created xsi:type="dcterms:W3CDTF">2018-07-25T21:48:21Z</dcterms:created>
  <dcterms:modified xsi:type="dcterms:W3CDTF">2023-07-24T22:41:44Z</dcterms:modified>
</cp:coreProperties>
</file>