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4" r:id="rId5"/>
    <p:sldMasterId id="2147483662" r:id="rId6"/>
    <p:sldMasterId id="2147483673" r:id="rId7"/>
    <p:sldMasterId id="2147483679" r:id="rId8"/>
  </p:sldMasterIdLst>
  <p:notesMasterIdLst>
    <p:notesMasterId r:id="rId30"/>
  </p:notesMasterIdLst>
  <p:handoutMasterIdLst>
    <p:handoutMasterId r:id="rId31"/>
  </p:handoutMasterIdLst>
  <p:sldIdLst>
    <p:sldId id="256" r:id="rId9"/>
    <p:sldId id="295" r:id="rId10"/>
    <p:sldId id="328" r:id="rId11"/>
    <p:sldId id="329" r:id="rId12"/>
    <p:sldId id="307" r:id="rId13"/>
    <p:sldId id="306" r:id="rId14"/>
    <p:sldId id="324" r:id="rId15"/>
    <p:sldId id="305" r:id="rId16"/>
    <p:sldId id="325" r:id="rId17"/>
    <p:sldId id="300" r:id="rId18"/>
    <p:sldId id="330" r:id="rId19"/>
    <p:sldId id="319" r:id="rId20"/>
    <p:sldId id="318" r:id="rId21"/>
    <p:sldId id="320" r:id="rId22"/>
    <p:sldId id="321" r:id="rId23"/>
    <p:sldId id="322" r:id="rId24"/>
    <p:sldId id="323" r:id="rId25"/>
    <p:sldId id="317" r:id="rId26"/>
    <p:sldId id="326" r:id="rId27"/>
    <p:sldId id="327" r:id="rId28"/>
    <p:sldId id="29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3C"/>
    <a:srgbClr val="001224"/>
    <a:srgbClr val="242836"/>
    <a:srgbClr val="0B1A44"/>
    <a:srgbClr val="003E6B"/>
    <a:srgbClr val="082C62"/>
    <a:srgbClr val="000F1B"/>
    <a:srgbClr val="003B78"/>
    <a:srgbClr val="B13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4459D-E7F2-1DFF-1C7D-4A2B6A9D7253}" v="1" dt="2023-08-02T02:52:39.928"/>
    <p1510:client id="{86825CA0-7DC2-58CE-5249-B3A448ECBA24}" v="9" dt="2023-08-02T02:55:10.2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97" autoAdjust="0"/>
    <p:restoredTop sz="94683" autoAdjust="0"/>
  </p:normalViewPr>
  <p:slideViewPr>
    <p:cSldViewPr snapToObjects="1">
      <p:cViewPr varScale="1">
        <p:scale>
          <a:sx n="62" d="100"/>
          <a:sy n="62" d="100"/>
        </p:scale>
        <p:origin x="1132" y="5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D0B9A9-4E98-7243-BC7C-E951558200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D078D7-4237-1C47-9E5E-A0CD6A5AC1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752CD-1047-0642-9699-CE469EE2231F}" type="datetimeFigureOut">
              <a:rPr lang="en-US" smtClean="0"/>
              <a:t>8/24/2023</a:t>
            </a:fld>
            <a:endParaRPr lang="en-US"/>
          </a:p>
        </p:txBody>
      </p:sp>
      <p:sp>
        <p:nvSpPr>
          <p:cNvPr id="4" name="Footer Placeholder 3">
            <a:extLst>
              <a:ext uri="{FF2B5EF4-FFF2-40B4-BE49-F238E27FC236}">
                <a16:creationId xmlns:a16="http://schemas.microsoft.com/office/drawing/2014/main" id="{B9924925-5764-1D42-9C2E-3FAD859513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7F2C05-3E7B-874B-AC4D-F4CDDB5A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F00CC8-7C1C-CA4E-97BC-E4259CF588D4}" type="slidenum">
              <a:rPr lang="en-US" smtClean="0"/>
              <a:t>‹#›</a:t>
            </a:fld>
            <a:endParaRPr lang="en-US"/>
          </a:p>
        </p:txBody>
      </p:sp>
    </p:spTree>
    <p:extLst>
      <p:ext uri="{BB962C8B-B14F-4D97-AF65-F5344CB8AC3E}">
        <p14:creationId xmlns:p14="http://schemas.microsoft.com/office/powerpoint/2010/main" val="80682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54D7-3A5B-4549-9F89-D90F74C518F1}" type="datetimeFigureOut">
              <a:rPr lang="en-US"/>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684EA-CFEC-4A06-8E3C-2C2A538EE1A5}" type="slidenum">
              <a:rPr lang="en-US"/>
              <a:t>‹#›</a:t>
            </a:fld>
            <a:endParaRPr lang="en-US"/>
          </a:p>
        </p:txBody>
      </p:sp>
    </p:spTree>
    <p:extLst>
      <p:ext uri="{BB962C8B-B14F-4D97-AF65-F5344CB8AC3E}">
        <p14:creationId xmlns:p14="http://schemas.microsoft.com/office/powerpoint/2010/main" val="408685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684EA-CFEC-4A06-8E3C-2C2A538EE1A5}" type="slidenum">
              <a:rPr lang="en-US"/>
              <a:t>1</a:t>
            </a:fld>
            <a:endParaRPr lang="en-US"/>
          </a:p>
        </p:txBody>
      </p:sp>
    </p:spTree>
    <p:extLst>
      <p:ext uri="{BB962C8B-B14F-4D97-AF65-F5344CB8AC3E}">
        <p14:creationId xmlns:p14="http://schemas.microsoft.com/office/powerpoint/2010/main" val="246532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Maths problem/puzzle/enigma</a:t>
            </a:r>
          </a:p>
          <a:p>
            <a:r>
              <a:rPr lang="en-AU" dirty="0"/>
              <a:t>Physics experiment/competing theories</a:t>
            </a:r>
          </a:p>
        </p:txBody>
      </p:sp>
      <p:sp>
        <p:nvSpPr>
          <p:cNvPr id="4" name="Slide Number Placeholder 3"/>
          <p:cNvSpPr>
            <a:spLocks noGrp="1"/>
          </p:cNvSpPr>
          <p:nvPr>
            <p:ph type="sldNum" sz="quarter" idx="5"/>
          </p:nvPr>
        </p:nvSpPr>
        <p:spPr/>
        <p:txBody>
          <a:bodyPr/>
          <a:lstStyle/>
          <a:p>
            <a:fld id="{78B684EA-CFEC-4A06-8E3C-2C2A538EE1A5}" type="slidenum">
              <a:rPr lang="en-US" smtClean="0"/>
              <a:t>14</a:t>
            </a:fld>
            <a:endParaRPr lang="en-US"/>
          </a:p>
        </p:txBody>
      </p:sp>
    </p:spTree>
    <p:extLst>
      <p:ext uri="{BB962C8B-B14F-4D97-AF65-F5344CB8AC3E}">
        <p14:creationId xmlns:p14="http://schemas.microsoft.com/office/powerpoint/2010/main" val="61375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a:t>
            </a:r>
          </a:p>
        </p:txBody>
      </p:sp>
      <p:sp>
        <p:nvSpPr>
          <p:cNvPr id="4" name="Slide Number Placeholder 3"/>
          <p:cNvSpPr>
            <a:spLocks noGrp="1"/>
          </p:cNvSpPr>
          <p:nvPr>
            <p:ph type="sldNum" sz="quarter" idx="5"/>
          </p:nvPr>
        </p:nvSpPr>
        <p:spPr/>
        <p:txBody>
          <a:bodyPr/>
          <a:lstStyle/>
          <a:p>
            <a:fld id="{78B684EA-CFEC-4A06-8E3C-2C2A538EE1A5}" type="slidenum">
              <a:rPr lang="en-US" smtClean="0"/>
              <a:t>15</a:t>
            </a:fld>
            <a:endParaRPr lang="en-US"/>
          </a:p>
        </p:txBody>
      </p:sp>
    </p:spTree>
    <p:extLst>
      <p:ext uri="{BB962C8B-B14F-4D97-AF65-F5344CB8AC3E}">
        <p14:creationId xmlns:p14="http://schemas.microsoft.com/office/powerpoint/2010/main" val="2152730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a:t>
            </a:r>
          </a:p>
        </p:txBody>
      </p:sp>
      <p:sp>
        <p:nvSpPr>
          <p:cNvPr id="4" name="Slide Number Placeholder 3"/>
          <p:cNvSpPr>
            <a:spLocks noGrp="1"/>
          </p:cNvSpPr>
          <p:nvPr>
            <p:ph type="sldNum" sz="quarter" idx="5"/>
          </p:nvPr>
        </p:nvSpPr>
        <p:spPr/>
        <p:txBody>
          <a:bodyPr/>
          <a:lstStyle/>
          <a:p>
            <a:fld id="{78B684EA-CFEC-4A06-8E3C-2C2A538EE1A5}" type="slidenum">
              <a:rPr lang="en-US" smtClean="0"/>
              <a:t>16</a:t>
            </a:fld>
            <a:endParaRPr lang="en-US"/>
          </a:p>
        </p:txBody>
      </p:sp>
    </p:spTree>
    <p:extLst>
      <p:ext uri="{BB962C8B-B14F-4D97-AF65-F5344CB8AC3E}">
        <p14:creationId xmlns:p14="http://schemas.microsoft.com/office/powerpoint/2010/main" val="60590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a:t>
            </a:r>
          </a:p>
        </p:txBody>
      </p:sp>
      <p:sp>
        <p:nvSpPr>
          <p:cNvPr id="4" name="Slide Number Placeholder 3"/>
          <p:cNvSpPr>
            <a:spLocks noGrp="1"/>
          </p:cNvSpPr>
          <p:nvPr>
            <p:ph type="sldNum" sz="quarter" idx="5"/>
          </p:nvPr>
        </p:nvSpPr>
        <p:spPr/>
        <p:txBody>
          <a:bodyPr/>
          <a:lstStyle/>
          <a:p>
            <a:fld id="{78B684EA-CFEC-4A06-8E3C-2C2A538EE1A5}" type="slidenum">
              <a:rPr lang="en-US" smtClean="0"/>
              <a:t>17</a:t>
            </a:fld>
            <a:endParaRPr lang="en-US"/>
          </a:p>
        </p:txBody>
      </p:sp>
    </p:spTree>
    <p:extLst>
      <p:ext uri="{BB962C8B-B14F-4D97-AF65-F5344CB8AC3E}">
        <p14:creationId xmlns:p14="http://schemas.microsoft.com/office/powerpoint/2010/main" val="43227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Maths problem/puzzle/enigma</a:t>
            </a:r>
          </a:p>
          <a:p>
            <a:r>
              <a:rPr lang="en-AU" dirty="0"/>
              <a:t>Physics experiment/competing theories</a:t>
            </a:r>
          </a:p>
        </p:txBody>
      </p:sp>
      <p:sp>
        <p:nvSpPr>
          <p:cNvPr id="4" name="Slide Number Placeholder 3"/>
          <p:cNvSpPr>
            <a:spLocks noGrp="1"/>
          </p:cNvSpPr>
          <p:nvPr>
            <p:ph type="sldNum" sz="quarter" idx="5"/>
          </p:nvPr>
        </p:nvSpPr>
        <p:spPr/>
        <p:txBody>
          <a:bodyPr/>
          <a:lstStyle/>
          <a:p>
            <a:fld id="{78B684EA-CFEC-4A06-8E3C-2C2A538EE1A5}" type="slidenum">
              <a:rPr lang="en-US" smtClean="0"/>
              <a:t>18</a:t>
            </a:fld>
            <a:endParaRPr lang="en-US"/>
          </a:p>
        </p:txBody>
      </p:sp>
    </p:spTree>
    <p:extLst>
      <p:ext uri="{BB962C8B-B14F-4D97-AF65-F5344CB8AC3E}">
        <p14:creationId xmlns:p14="http://schemas.microsoft.com/office/powerpoint/2010/main" val="247031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a:t>
            </a:r>
          </a:p>
        </p:txBody>
      </p:sp>
      <p:sp>
        <p:nvSpPr>
          <p:cNvPr id="4" name="Slide Number Placeholder 3"/>
          <p:cNvSpPr>
            <a:spLocks noGrp="1"/>
          </p:cNvSpPr>
          <p:nvPr>
            <p:ph type="sldNum" sz="quarter" idx="5"/>
          </p:nvPr>
        </p:nvSpPr>
        <p:spPr/>
        <p:txBody>
          <a:bodyPr/>
          <a:lstStyle/>
          <a:p>
            <a:fld id="{78B684EA-CFEC-4A06-8E3C-2C2A538EE1A5}" type="slidenum">
              <a:rPr lang="en-US" smtClean="0"/>
              <a:t>19</a:t>
            </a:fld>
            <a:endParaRPr lang="en-US"/>
          </a:p>
        </p:txBody>
      </p:sp>
    </p:spTree>
    <p:extLst>
      <p:ext uri="{BB962C8B-B14F-4D97-AF65-F5344CB8AC3E}">
        <p14:creationId xmlns:p14="http://schemas.microsoft.com/office/powerpoint/2010/main" val="163022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 will focus on criterion A, with some initial work planning for B</a:t>
            </a:r>
          </a:p>
        </p:txBody>
      </p:sp>
      <p:sp>
        <p:nvSpPr>
          <p:cNvPr id="4" name="Slide Number Placeholder 3"/>
          <p:cNvSpPr>
            <a:spLocks noGrp="1"/>
          </p:cNvSpPr>
          <p:nvPr>
            <p:ph type="sldNum" sz="quarter" idx="5"/>
          </p:nvPr>
        </p:nvSpPr>
        <p:spPr/>
        <p:txBody>
          <a:bodyPr/>
          <a:lstStyle/>
          <a:p>
            <a:fld id="{78B684EA-CFEC-4A06-8E3C-2C2A538EE1A5}" type="slidenum">
              <a:rPr lang="en-US" smtClean="0"/>
              <a:t>5</a:t>
            </a:fld>
            <a:endParaRPr lang="en-US"/>
          </a:p>
        </p:txBody>
      </p:sp>
    </p:spTree>
    <p:extLst>
      <p:ext uri="{BB962C8B-B14F-4D97-AF65-F5344CB8AC3E}">
        <p14:creationId xmlns:p14="http://schemas.microsoft.com/office/powerpoint/2010/main" val="348190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  This allowed supervisors to decide which they were able to/interested in helping in</a:t>
            </a:r>
          </a:p>
        </p:txBody>
      </p:sp>
      <p:sp>
        <p:nvSpPr>
          <p:cNvPr id="4" name="Slide Number Placeholder 3"/>
          <p:cNvSpPr>
            <a:spLocks noGrp="1"/>
          </p:cNvSpPr>
          <p:nvPr>
            <p:ph type="sldNum" sz="quarter" idx="5"/>
          </p:nvPr>
        </p:nvSpPr>
        <p:spPr/>
        <p:txBody>
          <a:bodyPr/>
          <a:lstStyle/>
          <a:p>
            <a:fld id="{78B684EA-CFEC-4A06-8E3C-2C2A538EE1A5}" type="slidenum">
              <a:rPr lang="en-US" smtClean="0"/>
              <a:t>6</a:t>
            </a:fld>
            <a:endParaRPr lang="en-US"/>
          </a:p>
        </p:txBody>
      </p:sp>
    </p:spTree>
    <p:extLst>
      <p:ext uri="{BB962C8B-B14F-4D97-AF65-F5344CB8AC3E}">
        <p14:creationId xmlns:p14="http://schemas.microsoft.com/office/powerpoint/2010/main" val="73947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Concepts identified which allows for some focus</a:t>
            </a:r>
          </a:p>
        </p:txBody>
      </p:sp>
      <p:sp>
        <p:nvSpPr>
          <p:cNvPr id="4" name="Slide Number Placeholder 3"/>
          <p:cNvSpPr>
            <a:spLocks noGrp="1"/>
          </p:cNvSpPr>
          <p:nvPr>
            <p:ph type="sldNum" sz="quarter" idx="5"/>
          </p:nvPr>
        </p:nvSpPr>
        <p:spPr/>
        <p:txBody>
          <a:bodyPr/>
          <a:lstStyle/>
          <a:p>
            <a:fld id="{78B684EA-CFEC-4A06-8E3C-2C2A538EE1A5}" type="slidenum">
              <a:rPr lang="en-US" smtClean="0"/>
              <a:t>7</a:t>
            </a:fld>
            <a:endParaRPr lang="en-US"/>
          </a:p>
        </p:txBody>
      </p:sp>
    </p:spTree>
    <p:extLst>
      <p:ext uri="{BB962C8B-B14F-4D97-AF65-F5344CB8AC3E}">
        <p14:creationId xmlns:p14="http://schemas.microsoft.com/office/powerpoint/2010/main" val="24591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have question starters.</a:t>
            </a:r>
          </a:p>
          <a:p>
            <a:r>
              <a:rPr lang="en-AU" dirty="0"/>
              <a:t>Green – specific limiting factors; purple non-specific factors which would need to be refined.</a:t>
            </a:r>
          </a:p>
        </p:txBody>
      </p:sp>
      <p:sp>
        <p:nvSpPr>
          <p:cNvPr id="4" name="Slide Number Placeholder 3"/>
          <p:cNvSpPr>
            <a:spLocks noGrp="1"/>
          </p:cNvSpPr>
          <p:nvPr>
            <p:ph type="sldNum" sz="quarter" idx="5"/>
          </p:nvPr>
        </p:nvSpPr>
        <p:spPr/>
        <p:txBody>
          <a:bodyPr/>
          <a:lstStyle/>
          <a:p>
            <a:fld id="{78B684EA-CFEC-4A06-8E3C-2C2A538EE1A5}" type="slidenum">
              <a:rPr lang="en-US" smtClean="0"/>
              <a:t>8</a:t>
            </a:fld>
            <a:endParaRPr lang="en-US"/>
          </a:p>
        </p:txBody>
      </p:sp>
    </p:spTree>
    <p:extLst>
      <p:ext uri="{BB962C8B-B14F-4D97-AF65-F5344CB8AC3E}">
        <p14:creationId xmlns:p14="http://schemas.microsoft.com/office/powerpoint/2010/main" val="214167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have question starters.</a:t>
            </a:r>
          </a:p>
          <a:p>
            <a:r>
              <a:rPr lang="en-AU" dirty="0"/>
              <a:t>Green – specific limiting factors; purple non-specific factors which would need to be refined.</a:t>
            </a:r>
          </a:p>
        </p:txBody>
      </p:sp>
      <p:sp>
        <p:nvSpPr>
          <p:cNvPr id="4" name="Slide Number Placeholder 3"/>
          <p:cNvSpPr>
            <a:spLocks noGrp="1"/>
          </p:cNvSpPr>
          <p:nvPr>
            <p:ph type="sldNum" sz="quarter" idx="5"/>
          </p:nvPr>
        </p:nvSpPr>
        <p:spPr/>
        <p:txBody>
          <a:bodyPr/>
          <a:lstStyle/>
          <a:p>
            <a:fld id="{78B684EA-CFEC-4A06-8E3C-2C2A538EE1A5}" type="slidenum">
              <a:rPr lang="en-US" smtClean="0"/>
              <a:t>9</a:t>
            </a:fld>
            <a:endParaRPr lang="en-US"/>
          </a:p>
        </p:txBody>
      </p:sp>
    </p:spTree>
    <p:extLst>
      <p:ext uri="{BB962C8B-B14F-4D97-AF65-F5344CB8AC3E}">
        <p14:creationId xmlns:p14="http://schemas.microsoft.com/office/powerpoint/2010/main" val="166372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Maths problem/puzzle/enigma</a:t>
            </a:r>
          </a:p>
          <a:p>
            <a:r>
              <a:rPr lang="en-AU" dirty="0"/>
              <a:t>Physics experiment/competing theories</a:t>
            </a:r>
          </a:p>
        </p:txBody>
      </p:sp>
      <p:sp>
        <p:nvSpPr>
          <p:cNvPr id="4" name="Slide Number Placeholder 3"/>
          <p:cNvSpPr>
            <a:spLocks noGrp="1"/>
          </p:cNvSpPr>
          <p:nvPr>
            <p:ph type="sldNum" sz="quarter" idx="5"/>
          </p:nvPr>
        </p:nvSpPr>
        <p:spPr/>
        <p:txBody>
          <a:bodyPr/>
          <a:lstStyle/>
          <a:p>
            <a:fld id="{78B684EA-CFEC-4A06-8E3C-2C2A538EE1A5}" type="slidenum">
              <a:rPr lang="en-US" smtClean="0"/>
              <a:t>10</a:t>
            </a:fld>
            <a:endParaRPr lang="en-US"/>
          </a:p>
        </p:txBody>
      </p:sp>
    </p:spTree>
    <p:extLst>
      <p:ext uri="{BB962C8B-B14F-4D97-AF65-F5344CB8AC3E}">
        <p14:creationId xmlns:p14="http://schemas.microsoft.com/office/powerpoint/2010/main" val="184777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Maths problem/puzzle/enigma</a:t>
            </a:r>
          </a:p>
          <a:p>
            <a:r>
              <a:rPr lang="en-AU" dirty="0"/>
              <a:t>Physics experiment/competing theories</a:t>
            </a:r>
          </a:p>
        </p:txBody>
      </p:sp>
      <p:sp>
        <p:nvSpPr>
          <p:cNvPr id="4" name="Slide Number Placeholder 3"/>
          <p:cNvSpPr>
            <a:spLocks noGrp="1"/>
          </p:cNvSpPr>
          <p:nvPr>
            <p:ph type="sldNum" sz="quarter" idx="5"/>
          </p:nvPr>
        </p:nvSpPr>
        <p:spPr/>
        <p:txBody>
          <a:bodyPr/>
          <a:lstStyle/>
          <a:p>
            <a:fld id="{78B684EA-CFEC-4A06-8E3C-2C2A538EE1A5}" type="slidenum">
              <a:rPr lang="en-US" smtClean="0"/>
              <a:t>12</a:t>
            </a:fld>
            <a:endParaRPr lang="en-US"/>
          </a:p>
        </p:txBody>
      </p:sp>
    </p:spTree>
    <p:extLst>
      <p:ext uri="{BB962C8B-B14F-4D97-AF65-F5344CB8AC3E}">
        <p14:creationId xmlns:p14="http://schemas.microsoft.com/office/powerpoint/2010/main" val="209736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Maths problem/puzzle/enigma</a:t>
            </a:r>
          </a:p>
          <a:p>
            <a:r>
              <a:rPr lang="en-AU" dirty="0"/>
              <a:t>Physics experiment/competing theories</a:t>
            </a:r>
          </a:p>
        </p:txBody>
      </p:sp>
      <p:sp>
        <p:nvSpPr>
          <p:cNvPr id="4" name="Slide Number Placeholder 3"/>
          <p:cNvSpPr>
            <a:spLocks noGrp="1"/>
          </p:cNvSpPr>
          <p:nvPr>
            <p:ph type="sldNum" sz="quarter" idx="5"/>
          </p:nvPr>
        </p:nvSpPr>
        <p:spPr/>
        <p:txBody>
          <a:bodyPr/>
          <a:lstStyle/>
          <a:p>
            <a:fld id="{78B684EA-CFEC-4A06-8E3C-2C2A538EE1A5}" type="slidenum">
              <a:rPr lang="en-US" smtClean="0"/>
              <a:t>13</a:t>
            </a:fld>
            <a:endParaRPr lang="en-US"/>
          </a:p>
        </p:txBody>
      </p:sp>
    </p:spTree>
    <p:extLst>
      <p:ext uri="{BB962C8B-B14F-4D97-AF65-F5344CB8AC3E}">
        <p14:creationId xmlns:p14="http://schemas.microsoft.com/office/powerpoint/2010/main" val="36458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324633" y="2047796"/>
            <a:ext cx="7542733" cy="136815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p:cNvSpPr txBox="1"/>
          <p:nvPr userDrawn="1"/>
        </p:nvSpPr>
        <p:spPr>
          <a:xfrm>
            <a:off x="4673602" y="693420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0441082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ree - Larg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416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cMillan Hou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F13CE-06DD-925F-DE74-9F2F59C6CD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6096002" cy="6282948"/>
          </a:xfrm>
          <a:prstGeom prst="rect">
            <a:avLst/>
          </a:prstGeom>
        </p:spPr>
      </p:pic>
      <p:sp>
        <p:nvSpPr>
          <p:cNvPr id="2" name="Rectangle 1">
            <a:extLst>
              <a:ext uri="{FF2B5EF4-FFF2-40B4-BE49-F238E27FC236}">
                <a16:creationId xmlns:a16="http://schemas.microsoft.com/office/drawing/2014/main" id="{D4ABA684-ACC1-9D0E-3258-B8B4F81AB8C5}"/>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40D468AE-80D6-FA5D-C618-7841E4B6C3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E74F89B-0B6B-344F-0942-48E45B730DE4}"/>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C18F1948-F9E3-4C62-9588-5E3F3CF2AFD9}"/>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6208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McMillan Hou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F13CE-06DD-925F-DE74-9F2F59C6CD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173"/>
            <a:ext cx="6096000" cy="6493507"/>
          </a:xfrm>
          <a:prstGeom prst="rect">
            <a:avLst/>
          </a:prstGeom>
        </p:spPr>
      </p:pic>
      <p:sp>
        <p:nvSpPr>
          <p:cNvPr id="2" name="Rectangle 1">
            <a:extLst>
              <a:ext uri="{FF2B5EF4-FFF2-40B4-BE49-F238E27FC236}">
                <a16:creationId xmlns:a16="http://schemas.microsoft.com/office/drawing/2014/main" id="{D4ABA684-ACC1-9D0E-3258-B8B4F81AB8C5}"/>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40D468AE-80D6-FA5D-C618-7841E4B6C3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E74F89B-0B6B-344F-0942-48E45B730DE4}"/>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C18F1948-F9E3-4C62-9588-5E3F3CF2AFD9}"/>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21898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Hart Theatre">
    <p:spTree>
      <p:nvGrpSpPr>
        <p:cNvPr id="1" name=""/>
        <p:cNvGrpSpPr/>
        <p:nvPr/>
      </p:nvGrpSpPr>
      <p:grpSpPr>
        <a:xfrm>
          <a:off x="0" y="0"/>
          <a:ext cx="0" cy="0"/>
          <a:chOff x="0" y="0"/>
          <a:chExt cx="0" cy="0"/>
        </a:xfrm>
      </p:grpSpPr>
      <p:pic>
        <p:nvPicPr>
          <p:cNvPr id="4" name="Picture 3" descr="A group of people on a stage&#10;&#10;Description automatically generated">
            <a:extLst>
              <a:ext uri="{FF2B5EF4-FFF2-40B4-BE49-F238E27FC236}">
                <a16:creationId xmlns:a16="http://schemas.microsoft.com/office/drawing/2014/main" id="{EE694B55-E57E-B892-3ED4-E2887AE35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06804" cy="6287058"/>
          </a:xfrm>
          <a:prstGeom prst="rect">
            <a:avLst/>
          </a:prstGeom>
        </p:spPr>
      </p:pic>
      <p:sp>
        <p:nvSpPr>
          <p:cNvPr id="2" name="Rectangle 1">
            <a:extLst>
              <a:ext uri="{FF2B5EF4-FFF2-40B4-BE49-F238E27FC236}">
                <a16:creationId xmlns:a16="http://schemas.microsoft.com/office/drawing/2014/main" id="{B2CCF423-5C06-5271-4E2A-D654D96ADD0C}"/>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D4A733A2-6323-071C-CA64-CF85B3E03B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6BB925F-B48A-85C9-B27B-8236915E26C2}"/>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4F1559F3-4D26-4C2D-860D-69D8A9C00B26}"/>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0856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TE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CF8CC-F588-0B09-9540-C1B8F6945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092"/>
            <a:ext cx="6096000" cy="6272856"/>
          </a:xfrm>
          <a:prstGeom prst="rect">
            <a:avLst/>
          </a:prstGeom>
        </p:spPr>
      </p:pic>
      <p:sp>
        <p:nvSpPr>
          <p:cNvPr id="2" name="Rectangle 1">
            <a:extLst>
              <a:ext uri="{FF2B5EF4-FFF2-40B4-BE49-F238E27FC236}">
                <a16:creationId xmlns:a16="http://schemas.microsoft.com/office/drawing/2014/main" id="{B5EAB891-50C7-8965-37B7-142A82D3DA0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E1C00E24-DAA1-D60D-04ED-72DE633139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930E54E5-373A-A1A1-174A-9B062D9F874E}"/>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81407C86-7ABC-4006-91B7-C06A0AEE39C2}"/>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2661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refield -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2E026A-36C7-297C-E627-8C38F36FEF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385"/>
            <a:ext cx="12192000" cy="6256481"/>
          </a:xfrm>
          <a:prstGeom prst="rect">
            <a:avLst/>
          </a:prstGeom>
        </p:spPr>
      </p:pic>
      <p:sp>
        <p:nvSpPr>
          <p:cNvPr id="5" name="Rectangle 4">
            <a:extLst>
              <a:ext uri="{FF2B5EF4-FFF2-40B4-BE49-F238E27FC236}">
                <a16:creationId xmlns:a16="http://schemas.microsoft.com/office/drawing/2014/main" id="{95C60F8E-7BB6-2891-3D53-D9D0C4B965E5}"/>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powerpoint footer.eps">
            <a:extLst>
              <a:ext uri="{FF2B5EF4-FFF2-40B4-BE49-F238E27FC236}">
                <a16:creationId xmlns:a16="http://schemas.microsoft.com/office/drawing/2014/main" id="{77BB21E7-296D-281F-3698-5B6A7C55B73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16" name="Rectangle 15">
            <a:extLst>
              <a:ext uri="{FF2B5EF4-FFF2-40B4-BE49-F238E27FC236}">
                <a16:creationId xmlns:a16="http://schemas.microsoft.com/office/drawing/2014/main" id="{F9B86EA0-9D50-4006-90FA-532F29E34B1A}"/>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6832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arefield -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E6510F-54F9-6C43-A0CF-4B9F25D9ED06}"/>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 name="Rectangle 4">
            <a:extLst>
              <a:ext uri="{FF2B5EF4-FFF2-40B4-BE49-F238E27FC236}">
                <a16:creationId xmlns:a16="http://schemas.microsoft.com/office/drawing/2014/main" id="{95C60F8E-7BB6-2891-3D53-D9D0C4B965E5}"/>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powerpoint footer.eps">
            <a:extLst>
              <a:ext uri="{FF2B5EF4-FFF2-40B4-BE49-F238E27FC236}">
                <a16:creationId xmlns:a16="http://schemas.microsoft.com/office/drawing/2014/main" id="{77BB21E7-296D-281F-3698-5B6A7C55B7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16" name="Rectangle 15">
            <a:extLst>
              <a:ext uri="{FF2B5EF4-FFF2-40B4-BE49-F238E27FC236}">
                <a16:creationId xmlns:a16="http://schemas.microsoft.com/office/drawing/2014/main" id="{F9B86EA0-9D50-4006-90FA-532F29E34B1A}"/>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 name="Picture 1">
            <a:extLst>
              <a:ext uri="{FF2B5EF4-FFF2-40B4-BE49-F238E27FC236}">
                <a16:creationId xmlns:a16="http://schemas.microsoft.com/office/drawing/2014/main" id="{3BC833D7-7C40-3624-0118-95C3508428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178356"/>
          </a:xfrm>
          <a:prstGeom prst="rect">
            <a:avLst/>
          </a:prstGeom>
        </p:spPr>
      </p:pic>
    </p:spTree>
    <p:extLst>
      <p:ext uri="{BB962C8B-B14F-4D97-AF65-F5344CB8AC3E}">
        <p14:creationId xmlns:p14="http://schemas.microsoft.com/office/powerpoint/2010/main" val="3538239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nior Schoo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8F12CF-DE0C-1609-F29E-54E9732D4FB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967EC9A3-C5BB-238E-E8E2-09BEC024B2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10" name="Rectangle 9">
            <a:extLst>
              <a:ext uri="{FF2B5EF4-FFF2-40B4-BE49-F238E27FC236}">
                <a16:creationId xmlns:a16="http://schemas.microsoft.com/office/drawing/2014/main" id="{A3436880-E453-4B06-9B69-712B07F5B0EB}"/>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4" name="Picture 3">
            <a:extLst>
              <a:ext uri="{FF2B5EF4-FFF2-40B4-BE49-F238E27FC236}">
                <a16:creationId xmlns:a16="http://schemas.microsoft.com/office/drawing/2014/main" id="{3079F57E-9F36-8DF7-EB77-E8ADEDA30C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2779"/>
            <a:ext cx="6096000" cy="6192688"/>
          </a:xfrm>
          <a:prstGeom prst="rect">
            <a:avLst/>
          </a:prstGeom>
        </p:spPr>
      </p:pic>
      <p:sp>
        <p:nvSpPr>
          <p:cNvPr id="7" name="Rectangle 6">
            <a:extLst>
              <a:ext uri="{FF2B5EF4-FFF2-40B4-BE49-F238E27FC236}">
                <a16:creationId xmlns:a16="http://schemas.microsoft.com/office/drawing/2014/main" id="{224131A5-7A1B-5F62-D3F4-7D0CD2A8C54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98171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nior Schoo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BCF6B-E4D0-325F-DF93-675078F7BD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385"/>
            <a:ext cx="6096000" cy="6256481"/>
          </a:xfrm>
          <a:prstGeom prst="rect">
            <a:avLst/>
          </a:prstGeom>
        </p:spPr>
      </p:pic>
      <p:sp>
        <p:nvSpPr>
          <p:cNvPr id="2" name="Rectangle 1">
            <a:extLst>
              <a:ext uri="{FF2B5EF4-FFF2-40B4-BE49-F238E27FC236}">
                <a16:creationId xmlns:a16="http://schemas.microsoft.com/office/drawing/2014/main" id="{EF8F12CF-DE0C-1609-F29E-54E9732D4FB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967EC9A3-C5BB-238E-E8E2-09BEC024B2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10" name="Rectangle 9">
            <a:extLst>
              <a:ext uri="{FF2B5EF4-FFF2-40B4-BE49-F238E27FC236}">
                <a16:creationId xmlns:a16="http://schemas.microsoft.com/office/drawing/2014/main" id="{A3436880-E453-4B06-9B69-712B07F5B0EB}"/>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224131A5-7A1B-5F62-D3F4-7D0CD2A8C54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94451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nior School">
    <p:spTree>
      <p:nvGrpSpPr>
        <p:cNvPr id="1" name=""/>
        <p:cNvGrpSpPr/>
        <p:nvPr/>
      </p:nvGrpSpPr>
      <p:grpSpPr>
        <a:xfrm>
          <a:off x="0" y="0"/>
          <a:ext cx="0" cy="0"/>
          <a:chOff x="0" y="0"/>
          <a:chExt cx="0" cy="0"/>
        </a:xfrm>
      </p:grpSpPr>
      <p:pic>
        <p:nvPicPr>
          <p:cNvPr id="1026" name="Picture 2" descr="https://learn.stleonards.vic.edu.au/elc3eucalypt/files/2022/11/IMG_7402-2-800x600.jpeg">
            <a:extLst>
              <a:ext uri="{FF2B5EF4-FFF2-40B4-BE49-F238E27FC236}">
                <a16:creationId xmlns:a16="http://schemas.microsoft.com/office/drawing/2014/main" id="{E9742AFB-0581-49F4-8DAA-11AC82247662}"/>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0118" y="0"/>
            <a:ext cx="6136118" cy="6324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8F12CF-DE0C-1609-F29E-54E9732D4FB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967EC9A3-C5BB-238E-E8E2-09BEC024B2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224131A5-7A1B-5F62-D3F4-7D0CD2A8C54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A3436880-E453-4B06-9B69-712B07F5B0EB}"/>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68643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4673602" y="6934200"/>
            <a:ext cx="184731" cy="369332"/>
          </a:xfrm>
          <a:prstGeom prst="rect">
            <a:avLst/>
          </a:prstGeom>
          <a:noFill/>
        </p:spPr>
        <p:txBody>
          <a:bodyPr wrap="none" rtlCol="0">
            <a:spAutoFit/>
          </a:bodyPr>
          <a:lstStyle/>
          <a:p>
            <a:endParaRPr lang="en-US" sz="1800" dirty="0"/>
          </a:p>
        </p:txBody>
      </p:sp>
      <p:sp>
        <p:nvSpPr>
          <p:cNvPr id="3" name="Rectangle 2">
            <a:extLst>
              <a:ext uri="{FF2B5EF4-FFF2-40B4-BE49-F238E27FC236}">
                <a16:creationId xmlns:a16="http://schemas.microsoft.com/office/drawing/2014/main" id="{47CFD93D-4A19-8BD4-C7BF-9F79CA2D7ACE}"/>
              </a:ext>
            </a:extLst>
          </p:cNvPr>
          <p:cNvSpPr/>
          <p:nvPr userDrawn="1"/>
        </p:nvSpPr>
        <p:spPr>
          <a:xfrm>
            <a:off x="2324633" y="2047796"/>
            <a:ext cx="7542733" cy="136815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8848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L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06E770-A1D0-41D3-B664-FBD86EEAF6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6000" cy="6298758"/>
          </a:xfrm>
          <a:prstGeom prst="rect">
            <a:avLst/>
          </a:prstGeom>
        </p:spPr>
      </p:pic>
      <p:sp>
        <p:nvSpPr>
          <p:cNvPr id="2" name="Rectangle 1">
            <a:extLst>
              <a:ext uri="{FF2B5EF4-FFF2-40B4-BE49-F238E27FC236}">
                <a16:creationId xmlns:a16="http://schemas.microsoft.com/office/drawing/2014/main" id="{5855759B-E976-7779-D32E-9D5EE4D51DDA}"/>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C45A8A90-143B-C4B0-9E4F-05ACB14209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5799D60B-692E-69CC-67FE-DFC52F59A365}"/>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D70535CA-783A-4DD5-8C86-891460BF2DB2}"/>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95543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utdoor Education">
    <p:spTree>
      <p:nvGrpSpPr>
        <p:cNvPr id="1" name=""/>
        <p:cNvGrpSpPr/>
        <p:nvPr/>
      </p:nvGrpSpPr>
      <p:grpSpPr>
        <a:xfrm>
          <a:off x="0" y="0"/>
          <a:ext cx="0" cy="0"/>
          <a:chOff x="0" y="0"/>
          <a:chExt cx="0" cy="0"/>
        </a:xfrm>
      </p:grpSpPr>
      <p:pic>
        <p:nvPicPr>
          <p:cNvPr id="3" name="Picture 2" descr="A picture containing sky, water, outdoor, transport&#10;&#10;Description automatically generated">
            <a:extLst>
              <a:ext uri="{FF2B5EF4-FFF2-40B4-BE49-F238E27FC236}">
                <a16:creationId xmlns:a16="http://schemas.microsoft.com/office/drawing/2014/main" id="{ECE839F9-88B8-B244-A9FC-BBC39BC1DB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287232"/>
          </a:xfrm>
          <a:prstGeom prst="rect">
            <a:avLst/>
          </a:prstGeom>
        </p:spPr>
      </p:pic>
      <p:sp>
        <p:nvSpPr>
          <p:cNvPr id="2" name="Rectangle 1">
            <a:extLst>
              <a:ext uri="{FF2B5EF4-FFF2-40B4-BE49-F238E27FC236}">
                <a16:creationId xmlns:a16="http://schemas.microsoft.com/office/drawing/2014/main" id="{54B5B6CD-E187-7FEA-3851-7584649CEEA5}"/>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FED77954-00D8-C884-0A47-5D4AA4F176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B1B2F3C3-D132-3772-F8B6-EBF4195E9414}"/>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26B189FA-F409-44E7-A2C2-58B06DE0DBF6}"/>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046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Junior School Ar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1218EC-7CAD-44AC-B287-CDDA165842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282948"/>
          </a:xfrm>
          <a:prstGeom prst="rect">
            <a:avLst/>
          </a:prstGeom>
        </p:spPr>
      </p:pic>
      <p:sp>
        <p:nvSpPr>
          <p:cNvPr id="2" name="Rectangle 1">
            <a:extLst>
              <a:ext uri="{FF2B5EF4-FFF2-40B4-BE49-F238E27FC236}">
                <a16:creationId xmlns:a16="http://schemas.microsoft.com/office/drawing/2014/main" id="{87DB09AD-5174-07BE-2A97-EF72DF0B79DE}"/>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04B0A447-D4BD-D209-4772-B36388A99E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0C64E23-EC78-F20C-6270-3690E0FC131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CCCF62C3-70C7-4246-943A-0E236442DE9F}"/>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3529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Junior School Ar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246D2C-0414-6534-484A-AAD1A1C366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178356"/>
          </a:xfrm>
          <a:prstGeom prst="rect">
            <a:avLst/>
          </a:prstGeom>
        </p:spPr>
      </p:pic>
      <p:sp>
        <p:nvSpPr>
          <p:cNvPr id="2" name="Rectangle 1">
            <a:extLst>
              <a:ext uri="{FF2B5EF4-FFF2-40B4-BE49-F238E27FC236}">
                <a16:creationId xmlns:a16="http://schemas.microsoft.com/office/drawing/2014/main" id="{87DB09AD-5174-07BE-2A97-EF72DF0B79DE}"/>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04B0A447-D4BD-D209-4772-B36388A99E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0C64E23-EC78-F20C-6270-3690E0FC131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CCCF62C3-70C7-4246-943A-0E236442DE9F}"/>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87979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Junior School Art 2">
    <p:spTree>
      <p:nvGrpSpPr>
        <p:cNvPr id="1" name=""/>
        <p:cNvGrpSpPr/>
        <p:nvPr/>
      </p:nvGrpSpPr>
      <p:grpSpPr>
        <a:xfrm>
          <a:off x="0" y="0"/>
          <a:ext cx="0" cy="0"/>
          <a:chOff x="0" y="0"/>
          <a:chExt cx="0" cy="0"/>
        </a:xfrm>
      </p:grpSpPr>
      <p:pic>
        <p:nvPicPr>
          <p:cNvPr id="6" name="Picture 5" descr="A person jumping in the air&#10;&#10;Description automatically generated with low confidence">
            <a:extLst>
              <a:ext uri="{FF2B5EF4-FFF2-40B4-BE49-F238E27FC236}">
                <a16:creationId xmlns:a16="http://schemas.microsoft.com/office/drawing/2014/main" id="{6C8F1969-6079-E36D-55D0-87B811570C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178356"/>
          </a:xfrm>
          <a:prstGeom prst="rect">
            <a:avLst/>
          </a:prstGeom>
        </p:spPr>
      </p:pic>
      <p:sp>
        <p:nvSpPr>
          <p:cNvPr id="2" name="Rectangle 1">
            <a:extLst>
              <a:ext uri="{FF2B5EF4-FFF2-40B4-BE49-F238E27FC236}">
                <a16:creationId xmlns:a16="http://schemas.microsoft.com/office/drawing/2014/main" id="{87DB09AD-5174-07BE-2A97-EF72DF0B79DE}"/>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04B0A447-D4BD-D209-4772-B36388A99E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0C64E23-EC78-F20C-6270-3690E0FC131A}"/>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CCCF62C3-70C7-4246-943A-0E236442DE9F}"/>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97338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lass roo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67D587-7750-4F4F-B022-6A3F8156B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85" y="0"/>
            <a:ext cx="6096000" cy="6858000"/>
          </a:xfrm>
          <a:prstGeom prst="rect">
            <a:avLst/>
          </a:prstGeom>
        </p:spPr>
      </p:pic>
      <p:sp>
        <p:nvSpPr>
          <p:cNvPr id="2" name="Rectangle 1">
            <a:extLst>
              <a:ext uri="{FF2B5EF4-FFF2-40B4-BE49-F238E27FC236}">
                <a16:creationId xmlns:a16="http://schemas.microsoft.com/office/drawing/2014/main" id="{3A4FE9F6-C7D3-56D1-7000-1E27014058CE}"/>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4C7B0262-2CDC-2B2D-9010-1FA0693265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0B8A9FD-42FF-BC4D-380B-2491817B32BF}"/>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D607A3B7-700E-41F2-87D5-3DC07F74878C}"/>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5453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McMillan House">
    <p:spTree>
      <p:nvGrpSpPr>
        <p:cNvPr id="1" name=""/>
        <p:cNvGrpSpPr/>
        <p:nvPr/>
      </p:nvGrpSpPr>
      <p:grpSpPr>
        <a:xfrm>
          <a:off x="0" y="0"/>
          <a:ext cx="0" cy="0"/>
          <a:chOff x="0" y="0"/>
          <a:chExt cx="0" cy="0"/>
        </a:xfrm>
      </p:grpSpPr>
      <p:pic>
        <p:nvPicPr>
          <p:cNvPr id="6" name="Picture 5" descr="A picture containing text, person, indoor, table&#10;&#10;Description automatically generated">
            <a:extLst>
              <a:ext uri="{FF2B5EF4-FFF2-40B4-BE49-F238E27FC236}">
                <a16:creationId xmlns:a16="http://schemas.microsoft.com/office/drawing/2014/main" id="{02B762D2-536E-8407-11FF-E667DFAFBC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880"/>
            <a:ext cx="6096000" cy="6187236"/>
          </a:xfrm>
          <a:prstGeom prst="rect">
            <a:avLst/>
          </a:prstGeom>
        </p:spPr>
      </p:pic>
      <p:sp>
        <p:nvSpPr>
          <p:cNvPr id="2" name="Rectangle 1">
            <a:extLst>
              <a:ext uri="{FF2B5EF4-FFF2-40B4-BE49-F238E27FC236}">
                <a16:creationId xmlns:a16="http://schemas.microsoft.com/office/drawing/2014/main" id="{8FAF7131-C4B5-D2F2-1292-42B793220DCE}"/>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E36783A3-A923-B848-13D6-D220B3F5C24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5" name="Rectangle 4">
            <a:extLst>
              <a:ext uri="{FF2B5EF4-FFF2-40B4-BE49-F238E27FC236}">
                <a16:creationId xmlns:a16="http://schemas.microsoft.com/office/drawing/2014/main" id="{C922FED0-94FF-D9C0-3FC5-480426F2B91D}"/>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8E09FEB8-77DD-4186-8AB5-A31665D4ED60}"/>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905478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Music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2E1B719-0E53-2EE4-7BCB-B69E916931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94"/>
            <a:ext cx="6096000" cy="6190329"/>
          </a:xfrm>
          <a:prstGeom prst="rect">
            <a:avLst/>
          </a:prstGeom>
        </p:spPr>
      </p:pic>
      <p:sp>
        <p:nvSpPr>
          <p:cNvPr id="2" name="Rectangle 1">
            <a:extLst>
              <a:ext uri="{FF2B5EF4-FFF2-40B4-BE49-F238E27FC236}">
                <a16:creationId xmlns:a16="http://schemas.microsoft.com/office/drawing/2014/main" id="{BDE72DF8-C307-715A-7F98-6B14A519DBE3}"/>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09917E8A-AEB7-81C0-6081-D8B40326F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5" name="Rectangle 4">
            <a:extLst>
              <a:ext uri="{FF2B5EF4-FFF2-40B4-BE49-F238E27FC236}">
                <a16:creationId xmlns:a16="http://schemas.microsoft.com/office/drawing/2014/main" id="{9130CCE1-B2FD-82AA-8268-DAE4E1F10C9C}"/>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6B0008E2-3683-41A1-89B9-DABF4E8BAB13}"/>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56436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Music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EC32C5-BAB7-BCCE-C42E-80BE055092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74"/>
            <a:ext cx="6120680" cy="6194126"/>
          </a:xfrm>
          <a:prstGeom prst="rect">
            <a:avLst/>
          </a:prstGeom>
        </p:spPr>
      </p:pic>
      <p:sp>
        <p:nvSpPr>
          <p:cNvPr id="2" name="Rectangle 1">
            <a:extLst>
              <a:ext uri="{FF2B5EF4-FFF2-40B4-BE49-F238E27FC236}">
                <a16:creationId xmlns:a16="http://schemas.microsoft.com/office/drawing/2014/main" id="{BDE72DF8-C307-715A-7F98-6B14A519DBE3}"/>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09917E8A-AEB7-81C0-6081-D8B40326F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5" name="Rectangle 4">
            <a:extLst>
              <a:ext uri="{FF2B5EF4-FFF2-40B4-BE49-F238E27FC236}">
                <a16:creationId xmlns:a16="http://schemas.microsoft.com/office/drawing/2014/main" id="{9130CCE1-B2FD-82AA-8268-DAE4E1F10C9C}"/>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6B0008E2-3683-41A1-89B9-DABF4E8BAB13}"/>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7721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Music 2">
    <p:spTree>
      <p:nvGrpSpPr>
        <p:cNvPr id="1" name=""/>
        <p:cNvGrpSpPr/>
        <p:nvPr/>
      </p:nvGrpSpPr>
      <p:grpSpPr>
        <a:xfrm>
          <a:off x="0" y="0"/>
          <a:ext cx="0" cy="0"/>
          <a:chOff x="0" y="0"/>
          <a:chExt cx="0" cy="0"/>
        </a:xfrm>
      </p:grpSpPr>
      <p:pic>
        <p:nvPicPr>
          <p:cNvPr id="18" name="Picture 17" descr="A group of people standing on a stage&#10;&#10;Description automatically generated with low confidence">
            <a:extLst>
              <a:ext uri="{FF2B5EF4-FFF2-40B4-BE49-F238E27FC236}">
                <a16:creationId xmlns:a16="http://schemas.microsoft.com/office/drawing/2014/main" id="{32E1B719-0E53-2EE4-7BCB-B69E916931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063"/>
            <a:ext cx="6096000" cy="6325465"/>
          </a:xfrm>
          <a:prstGeom prst="rect">
            <a:avLst/>
          </a:prstGeom>
        </p:spPr>
      </p:pic>
      <p:sp>
        <p:nvSpPr>
          <p:cNvPr id="2" name="Rectangle 1">
            <a:extLst>
              <a:ext uri="{FF2B5EF4-FFF2-40B4-BE49-F238E27FC236}">
                <a16:creationId xmlns:a16="http://schemas.microsoft.com/office/drawing/2014/main" id="{BDE72DF8-C307-715A-7F98-6B14A519DBE3}"/>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09917E8A-AEB7-81C0-6081-D8B40326F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5" name="Rectangle 4">
            <a:extLst>
              <a:ext uri="{FF2B5EF4-FFF2-40B4-BE49-F238E27FC236}">
                <a16:creationId xmlns:a16="http://schemas.microsoft.com/office/drawing/2014/main" id="{9130CCE1-B2FD-82AA-8268-DAE4E1F10C9C}"/>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6B0008E2-3683-41A1-89B9-DABF4E8BAB13}"/>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95360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Senior School Content Spor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A95B4-DF17-7A71-EA0B-4DD3E83033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16281" cy="6282948"/>
          </a:xfrm>
          <a:prstGeom prst="rect">
            <a:avLst/>
          </a:prstGeom>
        </p:spPr>
      </p:pic>
      <p:sp>
        <p:nvSpPr>
          <p:cNvPr id="3" name="Rectangle 2">
            <a:extLst>
              <a:ext uri="{FF2B5EF4-FFF2-40B4-BE49-F238E27FC236}">
                <a16:creationId xmlns:a16="http://schemas.microsoft.com/office/drawing/2014/main" id="{9413E96F-A43A-F255-1B80-E1572ADBE28F}"/>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25A5F75A-1B8F-9BA6-6934-D743EBC7B3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6C4FD88E-CCC8-446F-EEB4-44F28DC653E4}"/>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BF7539C4-A1D4-4A07-844B-92C9DB436C19}"/>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898128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LC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A35B58-7AAC-4B59-850C-0C2A6CF150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282948"/>
          </a:xfrm>
          <a:prstGeom prst="rect">
            <a:avLst/>
          </a:prstGeom>
        </p:spPr>
      </p:pic>
      <p:sp>
        <p:nvSpPr>
          <p:cNvPr id="2" name="Rectangle 1">
            <a:extLst>
              <a:ext uri="{FF2B5EF4-FFF2-40B4-BE49-F238E27FC236}">
                <a16:creationId xmlns:a16="http://schemas.microsoft.com/office/drawing/2014/main" id="{44FB2821-994D-7F8B-77C5-6E375CF2A54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11B39355-6FBD-8FEB-96A3-31C9FE1039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32EA9A09-BC14-44B8-4A5A-BA4DC817DE7B}"/>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181E8D0A-50D3-4798-A4AC-6AFDBCF2E6A8}"/>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94286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Junior School A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16DD1D-0E03-8C33-F7B8-8DE16E484A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470"/>
            <a:ext cx="6096002" cy="6291417"/>
          </a:xfrm>
          <a:prstGeom prst="rect">
            <a:avLst/>
          </a:prstGeom>
        </p:spPr>
      </p:pic>
      <p:sp>
        <p:nvSpPr>
          <p:cNvPr id="2" name="Rectangle 1">
            <a:extLst>
              <a:ext uri="{FF2B5EF4-FFF2-40B4-BE49-F238E27FC236}">
                <a16:creationId xmlns:a16="http://schemas.microsoft.com/office/drawing/2014/main" id="{8B8F4FEB-1B52-4EC9-A5B7-07FCB9EED8AA}"/>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8C21E11A-C1C5-A830-6ED1-6259A3FA2D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CBBE3BF8-C5A0-2C3E-4427-8F10677E95A2}"/>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86C8E71B-8325-4ABD-816B-78234A94F158}"/>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77370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Senior School Content Spo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25CB9-861F-4F0D-5F3F-0D92879645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48"/>
            <a:ext cx="6096000" cy="6278800"/>
          </a:xfrm>
          <a:prstGeom prst="rect">
            <a:avLst/>
          </a:prstGeom>
        </p:spPr>
      </p:pic>
      <p:sp>
        <p:nvSpPr>
          <p:cNvPr id="2" name="Rectangle 1">
            <a:extLst>
              <a:ext uri="{FF2B5EF4-FFF2-40B4-BE49-F238E27FC236}">
                <a16:creationId xmlns:a16="http://schemas.microsoft.com/office/drawing/2014/main" id="{E35F55B2-498E-4E26-4C1E-90AA45488C4C}"/>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B3FA868E-E83D-80F6-A529-7ED693EE70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7F03E6AA-7377-0C86-30EC-3D6AD12F148D}"/>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7AE29F70-FBF7-4B21-B021-1DA9396F754B}"/>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8417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Music">
    <p:spTree>
      <p:nvGrpSpPr>
        <p:cNvPr id="1" name=""/>
        <p:cNvGrpSpPr/>
        <p:nvPr/>
      </p:nvGrpSpPr>
      <p:grpSpPr>
        <a:xfrm>
          <a:off x="0" y="0"/>
          <a:ext cx="0" cy="0"/>
          <a:chOff x="0" y="0"/>
          <a:chExt cx="0" cy="0"/>
        </a:xfrm>
      </p:grpSpPr>
      <p:pic>
        <p:nvPicPr>
          <p:cNvPr id="3" name="Picture 2" descr="A person playing a trumpet&#10;&#10;Description automatically generated with medium confidence">
            <a:extLst>
              <a:ext uri="{FF2B5EF4-FFF2-40B4-BE49-F238E27FC236}">
                <a16:creationId xmlns:a16="http://schemas.microsoft.com/office/drawing/2014/main" id="{37866A9F-8446-9046-B57E-AA952D77ED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8756"/>
            <a:ext cx="6096000" cy="6306286"/>
          </a:xfrm>
          <a:prstGeom prst="rect">
            <a:avLst/>
          </a:prstGeom>
        </p:spPr>
      </p:pic>
      <p:sp>
        <p:nvSpPr>
          <p:cNvPr id="2" name="Rectangle 1">
            <a:extLst>
              <a:ext uri="{FF2B5EF4-FFF2-40B4-BE49-F238E27FC236}">
                <a16:creationId xmlns:a16="http://schemas.microsoft.com/office/drawing/2014/main" id="{E5956825-1D18-86F8-11E3-4682538383F4}"/>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5382FE84-D9F5-28D7-32E8-BC7998E1B73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3CA16DFF-5CBE-3139-A224-C7F495F09489}"/>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5B67A041-C962-4E06-B7D8-C25CE576CE05}"/>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76808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ddle School">
    <p:spTree>
      <p:nvGrpSpPr>
        <p:cNvPr id="1" name=""/>
        <p:cNvGrpSpPr/>
        <p:nvPr/>
      </p:nvGrpSpPr>
      <p:grpSpPr>
        <a:xfrm>
          <a:off x="0" y="0"/>
          <a:ext cx="0" cy="0"/>
          <a:chOff x="0" y="0"/>
          <a:chExt cx="0" cy="0"/>
        </a:xfrm>
      </p:grpSpPr>
      <p:pic>
        <p:nvPicPr>
          <p:cNvPr id="7" name="Picture 6" descr="A person riding a horse&#10;&#10;Description automatically generated">
            <a:extLst>
              <a:ext uri="{FF2B5EF4-FFF2-40B4-BE49-F238E27FC236}">
                <a16:creationId xmlns:a16="http://schemas.microsoft.com/office/drawing/2014/main" id="{6FEF5983-B94C-2334-460A-48A62C0EF8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84" y="-1"/>
            <a:ext cx="6120680" cy="6178357"/>
          </a:xfrm>
          <a:prstGeom prst="rect">
            <a:avLst/>
          </a:prstGeom>
        </p:spPr>
      </p:pic>
      <p:sp>
        <p:nvSpPr>
          <p:cNvPr id="2" name="Rectangle 1">
            <a:extLst>
              <a:ext uri="{FF2B5EF4-FFF2-40B4-BE49-F238E27FC236}">
                <a16:creationId xmlns:a16="http://schemas.microsoft.com/office/drawing/2014/main" id="{42143B69-1214-46A1-71D3-C35A346D255C}"/>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32AA420A-72C0-51AF-7966-B1452CF6ED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5" name="Rectangle 4">
            <a:extLst>
              <a:ext uri="{FF2B5EF4-FFF2-40B4-BE49-F238E27FC236}">
                <a16:creationId xmlns:a16="http://schemas.microsoft.com/office/drawing/2014/main" id="{9E9257EC-48A2-2673-DF58-30E0E67DF18C}"/>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E0644C70-E163-4DD4-BD1A-7D086C0D386D}"/>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09075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Hart Theat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994A57-BDD5-2870-759E-93257251E2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6000" cy="6287232"/>
          </a:xfrm>
          <a:prstGeom prst="rect">
            <a:avLst/>
          </a:prstGeom>
        </p:spPr>
      </p:pic>
      <p:sp>
        <p:nvSpPr>
          <p:cNvPr id="3" name="Rectangle 2">
            <a:extLst>
              <a:ext uri="{FF2B5EF4-FFF2-40B4-BE49-F238E27FC236}">
                <a16:creationId xmlns:a16="http://schemas.microsoft.com/office/drawing/2014/main" id="{E378107A-B662-1569-7A2D-15D09BFDA2EB}"/>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powerpoint footer.eps">
            <a:extLst>
              <a:ext uri="{FF2B5EF4-FFF2-40B4-BE49-F238E27FC236}">
                <a16:creationId xmlns:a16="http://schemas.microsoft.com/office/drawing/2014/main" id="{6B64088D-1133-3599-2E40-A97AAAF34E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12860E65-23A4-E54C-389E-0A4EAEACAF64}"/>
              </a:ext>
            </a:extLst>
          </p:cNvPr>
          <p:cNvSpPr/>
          <p:nvPr userDrawn="1"/>
        </p:nvSpPr>
        <p:spPr>
          <a:xfrm>
            <a:off x="4649267" y="32638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CBFAFF85-6309-4DF4-87B8-6EAB40C3B5EE}"/>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70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ined Glass - Large Content">
    <p:spTree>
      <p:nvGrpSpPr>
        <p:cNvPr id="1" name=""/>
        <p:cNvGrpSpPr/>
        <p:nvPr/>
      </p:nvGrpSpPr>
      <p:grpSpPr>
        <a:xfrm>
          <a:off x="0" y="0"/>
          <a:ext cx="0" cy="0"/>
          <a:chOff x="0" y="0"/>
          <a:chExt cx="0" cy="0"/>
        </a:xfrm>
      </p:grpSpPr>
      <p:pic>
        <p:nvPicPr>
          <p:cNvPr id="6" name="Picture 5" descr="_DSC55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341438"/>
          </a:xfrm>
          <a:prstGeom prst="rect">
            <a:avLst/>
          </a:prstGeom>
        </p:spPr>
      </p:pic>
      <p:sp>
        <p:nvSpPr>
          <p:cNvPr id="4" name="Rectangle 3"/>
          <p:cNvSpPr/>
          <p:nvPr userDrawn="1"/>
        </p:nvSpPr>
        <p:spPr>
          <a:xfrm>
            <a:off x="2324635" y="829852"/>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8" name="Picture 7" descr="powerpoint footer.eps">
            <a:extLst>
              <a:ext uri="{FF2B5EF4-FFF2-40B4-BE49-F238E27FC236}">
                <a16:creationId xmlns:a16="http://schemas.microsoft.com/office/drawing/2014/main" id="{B5321C58-CE2F-274C-9388-199BCC7460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263352" y="6503415"/>
            <a:ext cx="3654880" cy="230602"/>
          </a:xfrm>
          <a:prstGeom prst="rect">
            <a:avLst/>
          </a:prstGeom>
        </p:spPr>
      </p:pic>
      <p:sp>
        <p:nvSpPr>
          <p:cNvPr id="3" name="Rectangle 2">
            <a:extLst>
              <a:ext uri="{FF2B5EF4-FFF2-40B4-BE49-F238E27FC236}">
                <a16:creationId xmlns:a16="http://schemas.microsoft.com/office/drawing/2014/main" id="{163F60FB-B4D5-25DE-B778-46DDEA46ECDD}"/>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powerpoint footer.eps">
            <a:extLst>
              <a:ext uri="{FF2B5EF4-FFF2-40B4-BE49-F238E27FC236}">
                <a16:creationId xmlns:a16="http://schemas.microsoft.com/office/drawing/2014/main" id="{96F274F6-21C7-41C2-E3D4-46E15D6B04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9" name="Rectangle 8">
            <a:extLst>
              <a:ext uri="{FF2B5EF4-FFF2-40B4-BE49-F238E27FC236}">
                <a16:creationId xmlns:a16="http://schemas.microsoft.com/office/drawing/2014/main" id="{42F6474B-888E-4851-A1B0-75163799B776}"/>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0831116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eplace - Large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7DAF3C-9C97-6FF2-9D09-B32233C37B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7956" cy="1372427"/>
          </a:xfrm>
          <a:prstGeom prst="rect">
            <a:avLst/>
          </a:prstGeom>
        </p:spPr>
      </p:pic>
      <p:sp>
        <p:nvSpPr>
          <p:cNvPr id="6" name="Rectangle 5">
            <a:extLst>
              <a:ext uri="{FF2B5EF4-FFF2-40B4-BE49-F238E27FC236}">
                <a16:creationId xmlns:a16="http://schemas.microsoft.com/office/drawing/2014/main" id="{4B03D366-CDDF-54C4-71CC-C926070D1960}"/>
              </a:ext>
            </a:extLst>
          </p:cNvPr>
          <p:cNvSpPr/>
          <p:nvPr userDrawn="1"/>
        </p:nvSpPr>
        <p:spPr>
          <a:xfrm>
            <a:off x="0" y="0"/>
            <a:ext cx="12192000" cy="1372427"/>
          </a:xfrm>
          <a:prstGeom prst="rect">
            <a:avLst/>
          </a:prstGeom>
          <a:solidFill>
            <a:srgbClr val="001224">
              <a:alpha val="4017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351584" y="863692"/>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D33255E5-2DF2-6439-A15F-C8D3F1B0DDA0}"/>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25B1DDFF-DFF4-1E8D-AEC8-43B1BF0D64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8" name="Rectangle 7">
            <a:extLst>
              <a:ext uri="{FF2B5EF4-FFF2-40B4-BE49-F238E27FC236}">
                <a16:creationId xmlns:a16="http://schemas.microsoft.com/office/drawing/2014/main" id="{81D87AAD-B286-4DAD-BD7A-544C8DCF0C83}"/>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24360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 Large Content">
    <p:spTree>
      <p:nvGrpSpPr>
        <p:cNvPr id="1" name=""/>
        <p:cNvGrpSpPr/>
        <p:nvPr/>
      </p:nvGrpSpPr>
      <p:grpSpPr>
        <a:xfrm>
          <a:off x="0" y="0"/>
          <a:ext cx="0" cy="0"/>
          <a:chOff x="0" y="0"/>
          <a:chExt cx="0" cy="0"/>
        </a:xfrm>
      </p:grpSpPr>
      <p:pic>
        <p:nvPicPr>
          <p:cNvPr id="4" name="Picture 3" descr="A picture containing bedclothes, clothing&#10;&#10;Description automatically generated">
            <a:extLst>
              <a:ext uri="{FF2B5EF4-FFF2-40B4-BE49-F238E27FC236}">
                <a16:creationId xmlns:a16="http://schemas.microsoft.com/office/drawing/2014/main" id="{E34FEAC0-998D-357C-2E13-944924F6B9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627"/>
            <a:ext cx="12192000" cy="1314317"/>
          </a:xfrm>
          <a:prstGeom prst="rect">
            <a:avLst/>
          </a:prstGeom>
        </p:spPr>
      </p:pic>
      <p:pic>
        <p:nvPicPr>
          <p:cNvPr id="10" name="Picture 9">
            <a:extLst>
              <a:ext uri="{FF2B5EF4-FFF2-40B4-BE49-F238E27FC236}">
                <a16:creationId xmlns:a16="http://schemas.microsoft.com/office/drawing/2014/main" id="{C6A71BA0-5D9F-62BF-DEF4-E1DFC7D887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23370"/>
            <a:ext cx="12192000" cy="1317060"/>
          </a:xfrm>
          <a:prstGeom prst="rect">
            <a:avLst/>
          </a:prstGeom>
        </p:spPr>
      </p:pic>
      <p:sp>
        <p:nvSpPr>
          <p:cNvPr id="5" name="Rectangle 4"/>
          <p:cNvSpPr/>
          <p:nvPr userDrawn="1"/>
        </p:nvSpPr>
        <p:spPr>
          <a:xfrm>
            <a:off x="2324635" y="829852"/>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98A891AA-B657-D809-A93E-1BE8F330D270}"/>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D7B1BE11-20D7-8023-968D-B54159AA658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8" name="Rectangle 7">
            <a:extLst>
              <a:ext uri="{FF2B5EF4-FFF2-40B4-BE49-F238E27FC236}">
                <a16:creationId xmlns:a16="http://schemas.microsoft.com/office/drawing/2014/main" id="{C0A5ED12-F081-4DD7-AD1D-4C48ABA718C9}"/>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90418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ree - Large Content">
    <p:spTree>
      <p:nvGrpSpPr>
        <p:cNvPr id="1" name=""/>
        <p:cNvGrpSpPr/>
        <p:nvPr/>
      </p:nvGrpSpPr>
      <p:grpSpPr>
        <a:xfrm>
          <a:off x="0" y="0"/>
          <a:ext cx="0" cy="0"/>
          <a:chOff x="0" y="0"/>
          <a:chExt cx="0" cy="0"/>
        </a:xfrm>
      </p:grpSpPr>
      <p:pic>
        <p:nvPicPr>
          <p:cNvPr id="4" name="Picture 3" descr="IMG_5504.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334978"/>
          </a:xfrm>
          <a:prstGeom prst="rect">
            <a:avLst/>
          </a:prstGeom>
        </p:spPr>
      </p:pic>
      <p:sp>
        <p:nvSpPr>
          <p:cNvPr id="5" name="Rectangle 4"/>
          <p:cNvSpPr/>
          <p:nvPr userDrawn="1"/>
        </p:nvSpPr>
        <p:spPr>
          <a:xfrm>
            <a:off x="2324635" y="83597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EB384243-4869-42FD-B14B-2DFD3457E294}"/>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FA7D9032-2527-02AE-967E-35B58F6AF292}"/>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2B1B3C59-EA4E-5FB3-D0E6-24A69531D1F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Tree>
    <p:extLst>
      <p:ext uri="{BB962C8B-B14F-4D97-AF65-F5344CB8AC3E}">
        <p14:creationId xmlns:p14="http://schemas.microsoft.com/office/powerpoint/2010/main" val="1636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ree - Large Content">
    <p:spTree>
      <p:nvGrpSpPr>
        <p:cNvPr id="1" name=""/>
        <p:cNvGrpSpPr/>
        <p:nvPr/>
      </p:nvGrpSpPr>
      <p:grpSpPr>
        <a:xfrm>
          <a:off x="0" y="0"/>
          <a:ext cx="0" cy="0"/>
          <a:chOff x="0" y="0"/>
          <a:chExt cx="0" cy="0"/>
        </a:xfrm>
      </p:grpSpPr>
      <p:pic>
        <p:nvPicPr>
          <p:cNvPr id="8" name="Picture 7" descr="Close-up of a plant&#10;&#10;Description automatically generated with low confidence">
            <a:extLst>
              <a:ext uri="{FF2B5EF4-FFF2-40B4-BE49-F238E27FC236}">
                <a16:creationId xmlns:a16="http://schemas.microsoft.com/office/drawing/2014/main" id="{0555AA1D-2684-DDF6-C380-5610D9965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3844"/>
            <a:ext cx="12192001" cy="1334978"/>
          </a:xfrm>
          <a:prstGeom prst="rect">
            <a:avLst/>
          </a:prstGeom>
        </p:spPr>
      </p:pic>
      <p:sp>
        <p:nvSpPr>
          <p:cNvPr id="5" name="Rectangle 4"/>
          <p:cNvSpPr/>
          <p:nvPr userDrawn="1"/>
        </p:nvSpPr>
        <p:spPr>
          <a:xfrm>
            <a:off x="2324635" y="83597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7E46B98F-8889-1C76-0100-F8536BEB75FF}"/>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75388993-36E9-C013-6B58-A13153F64C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D08F5439-7106-48FF-A475-F7773DAC5AC9}"/>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5986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ree - Large Content">
    <p:spTree>
      <p:nvGrpSpPr>
        <p:cNvPr id="1" name=""/>
        <p:cNvGrpSpPr/>
        <p:nvPr/>
      </p:nvGrpSpPr>
      <p:grpSpPr>
        <a:xfrm>
          <a:off x="0" y="0"/>
          <a:ext cx="0" cy="0"/>
          <a:chOff x="0" y="0"/>
          <a:chExt cx="0" cy="0"/>
        </a:xfrm>
      </p:grpSpPr>
      <p:pic>
        <p:nvPicPr>
          <p:cNvPr id="11" name="Picture 10" descr="A picture containing different, accessory, several, arranged&#10;&#10;Description automatically generated">
            <a:extLst>
              <a:ext uri="{FF2B5EF4-FFF2-40B4-BE49-F238E27FC236}">
                <a16:creationId xmlns:a16="http://schemas.microsoft.com/office/drawing/2014/main" id="{99CA1801-34FE-9EFC-F501-F5F65DD9DE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89" y="0"/>
            <a:ext cx="12192000" cy="1334978"/>
          </a:xfrm>
          <a:prstGeom prst="rect">
            <a:avLst/>
          </a:prstGeom>
        </p:spPr>
      </p:pic>
      <p:sp>
        <p:nvSpPr>
          <p:cNvPr id="5" name="Rectangle 4"/>
          <p:cNvSpPr/>
          <p:nvPr userDrawn="1"/>
        </p:nvSpPr>
        <p:spPr>
          <a:xfrm>
            <a:off x="2324635" y="835970"/>
            <a:ext cx="7542733" cy="1017470"/>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0" i="0"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E64F4B69-4699-59C0-467B-C50485883EA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descr="powerpoint footer.eps">
            <a:extLst>
              <a:ext uri="{FF2B5EF4-FFF2-40B4-BE49-F238E27FC236}">
                <a16:creationId xmlns:a16="http://schemas.microsoft.com/office/drawing/2014/main" id="{60E79E4C-3143-321C-4D19-DA4665796F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7" name="Rectangle 6">
            <a:extLst>
              <a:ext uri="{FF2B5EF4-FFF2-40B4-BE49-F238E27FC236}">
                <a16:creationId xmlns:a16="http://schemas.microsoft.com/office/drawing/2014/main" id="{BF326E57-1840-4095-8CF0-2DACFB37924F}"/>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97740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D3732-30EB-444B-8704-CCCCAFEFEA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852936"/>
            <a:ext cx="12200991" cy="3353354"/>
          </a:xfrm>
          <a:prstGeom prst="rect">
            <a:avLst/>
          </a:prstGeom>
        </p:spPr>
      </p:pic>
      <p:sp>
        <p:nvSpPr>
          <p:cNvPr id="14" name="Rectangle 13">
            <a:extLst>
              <a:ext uri="{FF2B5EF4-FFF2-40B4-BE49-F238E27FC236}">
                <a16:creationId xmlns:a16="http://schemas.microsoft.com/office/drawing/2014/main" id="{DC8D75EA-1505-9C4D-933C-AC42F0E4AB02}"/>
              </a:ext>
            </a:extLst>
          </p:cNvPr>
          <p:cNvSpPr/>
          <p:nvPr userDrawn="1"/>
        </p:nvSpPr>
        <p:spPr>
          <a:xfrm>
            <a:off x="0" y="6282948"/>
            <a:ext cx="12203084"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descr="Logo&#10;&#10;Description automatically generated">
            <a:extLst>
              <a:ext uri="{FF2B5EF4-FFF2-40B4-BE49-F238E27FC236}">
                <a16:creationId xmlns:a16="http://schemas.microsoft.com/office/drawing/2014/main" id="{123250AF-9DB1-3F4F-99B4-B42E8204A4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95501" y="404241"/>
            <a:ext cx="1581508" cy="1496143"/>
          </a:xfrm>
          <a:prstGeom prst="rect">
            <a:avLst/>
          </a:prstGeom>
        </p:spPr>
      </p:pic>
      <p:sp>
        <p:nvSpPr>
          <p:cNvPr id="7" name="Rectangle 6">
            <a:extLst>
              <a:ext uri="{FF2B5EF4-FFF2-40B4-BE49-F238E27FC236}">
                <a16:creationId xmlns:a16="http://schemas.microsoft.com/office/drawing/2014/main" id="{ADF73D16-5A28-4F8A-B201-D41CC1EF390E}"/>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4537014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3A19F8-5B10-8E2D-74CA-4F76C7409B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38"/>
          <a:stretch/>
        </p:blipFill>
        <p:spPr>
          <a:xfrm>
            <a:off x="0" y="2938147"/>
            <a:ext cx="12204791" cy="3515188"/>
          </a:xfrm>
          <a:prstGeom prst="rect">
            <a:avLst/>
          </a:prstGeom>
        </p:spPr>
      </p:pic>
      <p:sp>
        <p:nvSpPr>
          <p:cNvPr id="7" name="Rectangle 6">
            <a:extLst>
              <a:ext uri="{FF2B5EF4-FFF2-40B4-BE49-F238E27FC236}">
                <a16:creationId xmlns:a16="http://schemas.microsoft.com/office/drawing/2014/main" id="{C472C4CB-477F-9F43-1221-0D15C3B48D08}"/>
              </a:ext>
            </a:extLst>
          </p:cNvPr>
          <p:cNvSpPr/>
          <p:nvPr userDrawn="1"/>
        </p:nvSpPr>
        <p:spPr>
          <a:xfrm>
            <a:off x="0" y="6282948"/>
            <a:ext cx="12192001" cy="625227"/>
          </a:xfrm>
          <a:prstGeom prst="rect">
            <a:avLst/>
          </a:prstGeom>
          <a:solidFill>
            <a:srgbClr val="0B1A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powerpoint footer.eps">
            <a:extLst>
              <a:ext uri="{FF2B5EF4-FFF2-40B4-BE49-F238E27FC236}">
                <a16:creationId xmlns:a16="http://schemas.microsoft.com/office/drawing/2014/main" id="{803BDF38-AEAD-1780-FB65-D63FA59AFFE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pic>
        <p:nvPicPr>
          <p:cNvPr id="11" name="Picture 10" descr="Logo&#10;&#10;Description automatically generated">
            <a:extLst>
              <a:ext uri="{FF2B5EF4-FFF2-40B4-BE49-F238E27FC236}">
                <a16:creationId xmlns:a16="http://schemas.microsoft.com/office/drawing/2014/main" id="{E5141B33-6EE6-9702-CFF4-434848C43B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95501" y="404241"/>
            <a:ext cx="1581508" cy="1496143"/>
          </a:xfrm>
          <a:prstGeom prst="rect">
            <a:avLst/>
          </a:prstGeom>
        </p:spPr>
      </p:pic>
      <p:sp>
        <p:nvSpPr>
          <p:cNvPr id="10" name="Rectangle 9">
            <a:extLst>
              <a:ext uri="{FF2B5EF4-FFF2-40B4-BE49-F238E27FC236}">
                <a16:creationId xmlns:a16="http://schemas.microsoft.com/office/drawing/2014/main" id="{24C70377-E678-4AC5-A5A3-A1AF64209C76}"/>
              </a:ext>
            </a:extLst>
          </p:cNvPr>
          <p:cNvSpPr/>
          <p:nvPr userDrawn="1"/>
        </p:nvSpPr>
        <p:spPr>
          <a:xfrm rot="5400000">
            <a:off x="6047154" y="131202"/>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85969395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456728" y="-186036"/>
            <a:ext cx="13441493" cy="7044036"/>
          </a:xfrm>
          <a:prstGeom prst="rect">
            <a:avLst/>
          </a:prstGeom>
          <a:solidFill>
            <a:srgbClr val="242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dirty="0">
              <a:latin typeface="Minion Pro"/>
              <a:cs typeface="Minion Pro"/>
            </a:endParaRPr>
          </a:p>
        </p:txBody>
      </p:sp>
    </p:spTree>
    <p:extLst>
      <p:ext uri="{BB962C8B-B14F-4D97-AF65-F5344CB8AC3E}">
        <p14:creationId xmlns:p14="http://schemas.microsoft.com/office/powerpoint/2010/main" val="1379270779"/>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334981"/>
            <a:ext cx="12192000" cy="50769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37490562"/>
      </p:ext>
    </p:extLst>
  </p:cSld>
  <p:clrMap bg1="lt1" tx1="dk1" bg2="lt2" tx2="dk2" accent1="accent1" accent2="accent2" accent3="accent3" accent4="accent4" accent5="accent5" accent6="accent6" hlink="hlink" folHlink="folHlink"/>
  <p:sldLayoutIdLst>
    <p:sldLayoutId id="2147483678" r:id="rId1"/>
    <p:sldLayoutId id="2147483687" r:id="rId2"/>
    <p:sldLayoutId id="2147483683" r:id="rId3"/>
    <p:sldLayoutId id="2147483723" r:id="rId4"/>
    <p:sldLayoutId id="2147483722" r:id="rId5"/>
    <p:sldLayoutId id="2147483721" r:id="rId6"/>
    <p:sldLayoutId id="2147483710" r:id="rId7"/>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6096000" y="-7697"/>
            <a:ext cx="6096000" cy="68656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6532127"/>
      </p:ext>
    </p:extLst>
  </p:cSld>
  <p:clrMap bg1="lt1" tx1="dk1" bg2="lt2" tx2="dk2" accent1="accent1" accent2="accent2" accent3="accent3" accent4="accent4" accent5="accent5" accent6="accent6" hlink="hlink" folHlink="folHlink"/>
  <p:sldLayoutIdLst>
    <p:sldLayoutId id="2147483703" r:id="rId1"/>
    <p:sldLayoutId id="2147483733" r:id="rId2"/>
    <p:sldLayoutId id="2147483699" r:id="rId3"/>
    <p:sldLayoutId id="2147483706" r:id="rId4"/>
    <p:sldLayoutId id="2147483684" r:id="rId5"/>
    <p:sldLayoutId id="2147483725" r:id="rId6"/>
    <p:sldLayoutId id="2147483701" r:id="rId7"/>
    <p:sldLayoutId id="2147483726" r:id="rId8"/>
    <p:sldLayoutId id="2147483724" r:id="rId9"/>
    <p:sldLayoutId id="2147483692" r:id="rId10"/>
    <p:sldLayoutId id="2147483698" r:id="rId11"/>
    <p:sldLayoutId id="2147483717" r:id="rId12"/>
    <p:sldLayoutId id="2147483731" r:id="rId13"/>
    <p:sldLayoutId id="2147483732" r:id="rId14"/>
    <p:sldLayoutId id="2147483702" r:id="rId15"/>
    <p:sldLayoutId id="2147483708" r:id="rId16"/>
    <p:sldLayoutId id="2147483712" r:id="rId17"/>
    <p:sldLayoutId id="2147483729" r:id="rId18"/>
    <p:sldLayoutId id="2147483728" r:id="rId19"/>
    <p:sldLayoutId id="2147483713" r:id="rId20"/>
    <p:sldLayoutId id="2147483682" r:id="rId21"/>
    <p:sldLayoutId id="2147483718" r:id="rId22"/>
    <p:sldLayoutId id="2147483719" r:id="rId23"/>
    <p:sldLayoutId id="2147483714" r:id="rId24"/>
    <p:sldLayoutId id="2147483685" r:id="rId25"/>
    <p:sldLayoutId id="2147483720" r:id="rId26"/>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584" y="2187441"/>
            <a:ext cx="7488832" cy="1169551"/>
          </a:xfrm>
          <a:prstGeom prst="rect">
            <a:avLst/>
          </a:prstGeom>
          <a:noFill/>
        </p:spPr>
        <p:txBody>
          <a:bodyPr wrap="square" rtlCol="0">
            <a:spAutoFit/>
          </a:bodyPr>
          <a:lstStyle/>
          <a:p>
            <a:pPr algn="ctr"/>
            <a:r>
              <a:rPr lang="en-US" sz="4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Extended Essay Planning</a:t>
            </a:r>
          </a:p>
          <a:p>
            <a:pPr algn="ctr"/>
            <a:br>
              <a:rPr lang="en-US" sz="1000" b="1" dirty="0">
                <a:solidFill>
                  <a:schemeClr val="bg1"/>
                </a:solidFill>
                <a:latin typeface="Lato" panose="020F0502020204030203" pitchFamily="34" charset="0"/>
                <a:ea typeface="Lato" panose="020F0502020204030203" pitchFamily="34" charset="0"/>
                <a:cs typeface="Lato" panose="020F0502020204030203" pitchFamily="34" charset="0"/>
              </a:rPr>
            </a:b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Term 3 2023</a:t>
            </a:r>
          </a:p>
        </p:txBody>
      </p:sp>
      <p:pic>
        <p:nvPicPr>
          <p:cNvPr id="7" name="Picture 6" descr="powerpoint footer.eps">
            <a:extLst>
              <a:ext uri="{FF2B5EF4-FFF2-40B4-BE49-F238E27FC236}">
                <a16:creationId xmlns:a16="http://schemas.microsoft.com/office/drawing/2014/main" id="{3F48A413-0C24-953D-9A20-B27A247FDA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58651" b="-6810"/>
          <a:stretch/>
        </p:blipFill>
        <p:spPr>
          <a:xfrm>
            <a:off x="424896" y="6453335"/>
            <a:ext cx="3654880" cy="230602"/>
          </a:xfrm>
          <a:prstGeom prst="rect">
            <a:avLst/>
          </a:prstGeom>
        </p:spPr>
      </p:pic>
      <p:sp>
        <p:nvSpPr>
          <p:cNvPr id="8" name="TextBox 7">
            <a:extLst>
              <a:ext uri="{FF2B5EF4-FFF2-40B4-BE49-F238E27FC236}">
                <a16:creationId xmlns:a16="http://schemas.microsoft.com/office/drawing/2014/main" id="{1B3451B8-C9CD-FCCF-B39F-A25E33E9347F}"/>
              </a:ext>
            </a:extLst>
          </p:cNvPr>
          <p:cNvSpPr txBox="1"/>
          <p:nvPr/>
        </p:nvSpPr>
        <p:spPr>
          <a:xfrm>
            <a:off x="4223792" y="6395069"/>
            <a:ext cx="770485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Lato" panose="020F0502020204030203" pitchFamily="34" charset="0"/>
                <a:ea typeface="Lato" panose="020F0502020204030203" pitchFamily="34" charset="0"/>
                <a:cs typeface="Lato" panose="020F0502020204030203" pitchFamily="34" charset="0"/>
              </a:rPr>
              <a:t>163 South Road, Brighton East VIC 3187, Bunurong Country </a:t>
            </a:r>
          </a:p>
        </p:txBody>
      </p:sp>
    </p:spTree>
    <p:extLst>
      <p:ext uri="{BB962C8B-B14F-4D97-AF65-F5344CB8AC3E}">
        <p14:creationId xmlns:p14="http://schemas.microsoft.com/office/powerpoint/2010/main" val="1504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69B5-CB1B-53AF-1227-5EB59696C766}"/>
              </a:ext>
            </a:extLst>
          </p:cNvPr>
          <p:cNvSpPr txBox="1"/>
          <p:nvPr/>
        </p:nvSpPr>
        <p:spPr>
          <a:xfrm>
            <a:off x="2423592" y="931369"/>
            <a:ext cx="74168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Research Focus (Criterion A)</a:t>
            </a:r>
          </a:p>
        </p:txBody>
      </p:sp>
      <p:sp>
        <p:nvSpPr>
          <p:cNvPr id="3" name="TextBox 2">
            <a:extLst>
              <a:ext uri="{FF2B5EF4-FFF2-40B4-BE49-F238E27FC236}">
                <a16:creationId xmlns:a16="http://schemas.microsoft.com/office/drawing/2014/main" id="{9E038B6C-11AC-5138-9965-6DCC459B6AB2}"/>
              </a:ext>
            </a:extLst>
          </p:cNvPr>
          <p:cNvSpPr txBox="1"/>
          <p:nvPr/>
        </p:nvSpPr>
        <p:spPr>
          <a:xfrm>
            <a:off x="983432" y="1866740"/>
            <a:ext cx="10153128"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Identify the specific research (focus), the basis for your Extended Essay</a:t>
            </a:r>
          </a:p>
        </p:txBody>
      </p:sp>
      <p:sp>
        <p:nvSpPr>
          <p:cNvPr id="4" name="TextBox 3">
            <a:extLst>
              <a:ext uri="{FF2B5EF4-FFF2-40B4-BE49-F238E27FC236}">
                <a16:creationId xmlns:a16="http://schemas.microsoft.com/office/drawing/2014/main" id="{5B8E302A-58C7-EB7C-51A5-BFF55CB5A207}"/>
              </a:ext>
            </a:extLst>
          </p:cNvPr>
          <p:cNvSpPr txBox="1"/>
          <p:nvPr/>
        </p:nvSpPr>
        <p:spPr>
          <a:xfrm>
            <a:off x="3287688" y="2494336"/>
            <a:ext cx="5616624" cy="3724866"/>
          </a:xfrm>
          <a:prstGeom prst="rect">
            <a:avLst/>
          </a:prstGeom>
          <a:noFill/>
        </p:spPr>
        <p:txBody>
          <a:bodyPr wrap="square" rtlCol="0">
            <a:spAutoFit/>
          </a:bodyPr>
          <a:lstStyle/>
          <a:p>
            <a:pPr lvl="0"/>
            <a:r>
              <a:rPr lang="en-AU" sz="2000" b="1" dirty="0">
                <a:effectLst/>
                <a:latin typeface="Lato Regular" panose="020F0502020204030203" pitchFamily="34" charset="0"/>
                <a:ea typeface="Lato Regular" panose="020F0502020204030203" pitchFamily="34" charset="0"/>
                <a:cs typeface="Lato Regular" panose="020F0502020204030203" pitchFamily="34" charset="0"/>
              </a:rPr>
              <a:t>Identify the one (or two) research focus: </a:t>
            </a:r>
          </a:p>
          <a:p>
            <a:pPr lvl="0"/>
            <a:r>
              <a:rPr lang="en-AU" sz="2000" b="1" dirty="0">
                <a:latin typeface="Lato Regular" panose="020F0502020204030203" pitchFamily="34" charset="0"/>
                <a:ea typeface="Lato Regular" panose="020F0502020204030203" pitchFamily="34" charset="0"/>
                <a:cs typeface="Lato Regular" panose="020F0502020204030203" pitchFamily="34" charset="0"/>
              </a:rPr>
              <a:t>    </a:t>
            </a:r>
          </a:p>
          <a:p>
            <a:pPr lvl="0"/>
            <a:r>
              <a:rPr lang="en-AU" sz="2000" b="1" dirty="0">
                <a:effectLst/>
                <a:latin typeface="Lato Regular" panose="020F0502020204030203" pitchFamily="34" charset="0"/>
                <a:ea typeface="Lato Regular" panose="020F0502020204030203" pitchFamily="34" charset="0"/>
                <a:cs typeface="Lato Regular" panose="020F0502020204030203" pitchFamily="34" charset="0"/>
              </a:rPr>
              <a:t>    What…?</a:t>
            </a:r>
          </a:p>
          <a:p>
            <a:pPr marL="285750" lvl="0" indent="-285750">
              <a:lnSpc>
                <a:spcPct val="150000"/>
              </a:lnSpc>
              <a:buFont typeface="Arial" panose="020B0604020202020204" pitchFamily="34" charset="0"/>
              <a:buChar char="•"/>
            </a:pPr>
            <a:r>
              <a:rPr lang="en-AU" sz="2000" dirty="0">
                <a:effectLst/>
                <a:latin typeface="Lato Regular" panose="020F0502020204030203" pitchFamily="34" charset="0"/>
                <a:ea typeface="Lato Regular" panose="020F0502020204030203" pitchFamily="34" charset="0"/>
                <a:cs typeface="Lato Regular" panose="020F0502020204030203" pitchFamily="34" charset="0"/>
              </a:rPr>
              <a:t>Experiment			Methodology</a:t>
            </a:r>
          </a:p>
          <a:p>
            <a:pPr marL="285750" lvl="0" indent="-285750">
              <a:lnSpc>
                <a:spcPct val="150000"/>
              </a:lnSpc>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Variables				Parameters</a:t>
            </a:r>
            <a:endParaRPr lang="en-AU" sz="2000" dirty="0">
              <a:effectLst/>
              <a:latin typeface="Lato Regular" panose="020F0502020204030203" pitchFamily="34" charset="0"/>
              <a:ea typeface="Lato Regular" panose="020F0502020204030203" pitchFamily="34" charset="0"/>
              <a:cs typeface="Lato Regular" panose="020F0502020204030203" pitchFamily="34" charset="0"/>
            </a:endParaRPr>
          </a:p>
          <a:p>
            <a:pPr marL="285750" lvl="0" indent="-285750">
              <a:lnSpc>
                <a:spcPct val="150000"/>
              </a:lnSpc>
              <a:buFont typeface="Arial" panose="020B0604020202020204" pitchFamily="34" charset="0"/>
              <a:buChar char="•"/>
            </a:pPr>
            <a:r>
              <a:rPr lang="en-AU" sz="2000" dirty="0">
                <a:effectLst/>
                <a:latin typeface="Lato Regular" panose="020F0502020204030203" pitchFamily="34" charset="0"/>
                <a:ea typeface="Lato Regular" panose="020F0502020204030203" pitchFamily="34" charset="0"/>
                <a:cs typeface="Lato Regular" panose="020F0502020204030203" pitchFamily="34" charset="0"/>
              </a:rPr>
              <a:t>Theory				Philosophy</a:t>
            </a:r>
          </a:p>
          <a:p>
            <a:pPr marL="285750" lvl="0" indent="-285750">
              <a:lnSpc>
                <a:spcPct val="150000"/>
              </a:lnSpc>
              <a:buFont typeface="Arial" panose="020B0604020202020204" pitchFamily="34" charset="0"/>
              <a:buChar char="•"/>
            </a:pPr>
            <a:r>
              <a:rPr lang="en-AU" sz="2000" dirty="0">
                <a:effectLst/>
                <a:latin typeface="Lato Regular" panose="020F0502020204030203" pitchFamily="34" charset="0"/>
                <a:ea typeface="Lato Regular" panose="020F0502020204030203" pitchFamily="34" charset="0"/>
                <a:cs typeface="Lato Regular" panose="020F0502020204030203" pitchFamily="34" charset="0"/>
              </a:rPr>
              <a:t>Problem				Case Study		</a:t>
            </a:r>
          </a:p>
          <a:p>
            <a:pPr marL="285750" lvl="0" indent="-285750">
              <a:lnSpc>
                <a:spcPct val="150000"/>
              </a:lnSpc>
              <a:buFont typeface="Arial" panose="020B0604020202020204" pitchFamily="34" charset="0"/>
              <a:buChar char="•"/>
            </a:pPr>
            <a:r>
              <a:rPr lang="en-AU" sz="2000" dirty="0">
                <a:effectLst/>
                <a:latin typeface="Lato Regular" panose="020F0502020204030203" pitchFamily="34" charset="0"/>
                <a:ea typeface="Lato Regular" panose="020F0502020204030203" pitchFamily="34" charset="0"/>
                <a:cs typeface="Lato Regular" panose="020F0502020204030203" pitchFamily="34" charset="0"/>
              </a:rPr>
              <a:t>Research paper		Author</a:t>
            </a:r>
          </a:p>
          <a:p>
            <a:pPr marL="285750" lvl="0" indent="-285750">
              <a:lnSpc>
                <a:spcPct val="150000"/>
              </a:lnSpc>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Effectiveness			Level of Reliability</a:t>
            </a:r>
            <a:endParaRPr lang="en-US" sz="2000" dirty="0">
              <a:latin typeface="Lato Regular"/>
              <a:cs typeface="Lato Regular"/>
            </a:endParaRPr>
          </a:p>
        </p:txBody>
      </p:sp>
    </p:spTree>
    <p:extLst>
      <p:ext uri="{BB962C8B-B14F-4D97-AF65-F5344CB8AC3E}">
        <p14:creationId xmlns:p14="http://schemas.microsoft.com/office/powerpoint/2010/main" val="329036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28022-F06D-15CC-3658-AF2FEC53790A}"/>
              </a:ext>
            </a:extLst>
          </p:cNvPr>
          <p:cNvSpPr txBox="1"/>
          <p:nvPr/>
        </p:nvSpPr>
        <p:spPr>
          <a:xfrm>
            <a:off x="2423592" y="931369"/>
            <a:ext cx="74168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Your Turn – 5 minutes</a:t>
            </a:r>
          </a:p>
        </p:txBody>
      </p:sp>
      <p:sp>
        <p:nvSpPr>
          <p:cNvPr id="3" name="TextBox 2">
            <a:extLst>
              <a:ext uri="{FF2B5EF4-FFF2-40B4-BE49-F238E27FC236}">
                <a16:creationId xmlns:a16="http://schemas.microsoft.com/office/drawing/2014/main" id="{23652706-036B-F57D-B85D-5D1C51B7DD8F}"/>
              </a:ext>
            </a:extLst>
          </p:cNvPr>
          <p:cNvSpPr txBox="1"/>
          <p:nvPr/>
        </p:nvSpPr>
        <p:spPr>
          <a:xfrm>
            <a:off x="263352" y="2276872"/>
            <a:ext cx="6840760" cy="3477875"/>
          </a:xfrm>
          <a:prstGeom prst="rect">
            <a:avLst/>
          </a:prstGeom>
          <a:noFill/>
        </p:spPr>
        <p:txBody>
          <a:bodyPr wrap="square" rtlCol="0">
            <a:spAutoFit/>
          </a:bodyPr>
          <a:lstStyle/>
          <a:p>
            <a:r>
              <a:rPr lang="en-AU" sz="2000" b="1" dirty="0">
                <a:solidFill>
                  <a:srgbClr val="0070C0"/>
                </a:solidFill>
                <a:latin typeface="Lato Regular" panose="020F0502020204030203" pitchFamily="34" charset="0"/>
                <a:ea typeface="Lato Regular" panose="020F0502020204030203" pitchFamily="34" charset="0"/>
                <a:cs typeface="Lato Regular" panose="020F0502020204030203" pitchFamily="34" charset="0"/>
              </a:rPr>
              <a:t>EITHER</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dirty="0">
                <a:latin typeface="Lato Regular" panose="020F0502020204030203" pitchFamily="34" charset="0"/>
                <a:ea typeface="Lato Regular" panose="020F0502020204030203" pitchFamily="34" charset="0"/>
                <a:cs typeface="Lato Regular" panose="020F0502020204030203" pitchFamily="34" charset="0"/>
              </a:rPr>
              <a:t>Take this time, using your EE Course Companion to refine your current research question.</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b="1" dirty="0">
                <a:solidFill>
                  <a:srgbClr val="0070C0"/>
                </a:solidFill>
                <a:latin typeface="Lato Regular" panose="020F0502020204030203" pitchFamily="34" charset="0"/>
                <a:ea typeface="Lato Regular" panose="020F0502020204030203" pitchFamily="34" charset="0"/>
                <a:cs typeface="Lato Regular" panose="020F0502020204030203" pitchFamily="34" charset="0"/>
              </a:rPr>
              <a:t>OR</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dirty="0">
                <a:latin typeface="Lato Regular" panose="020F0502020204030203" pitchFamily="34" charset="0"/>
                <a:ea typeface="Lato Regular" panose="020F0502020204030203" pitchFamily="34" charset="0"/>
                <a:cs typeface="Lato Regular" panose="020F0502020204030203" pitchFamily="34" charset="0"/>
              </a:rPr>
              <a:t>Share your current research question with a partner.  </a:t>
            </a:r>
          </a:p>
          <a:p>
            <a:r>
              <a:rPr lang="en-AU" sz="2000" dirty="0">
                <a:latin typeface="Lato Regular" panose="020F0502020204030203" pitchFamily="34" charset="0"/>
                <a:ea typeface="Lato Regular" panose="020F0502020204030203" pitchFamily="34" charset="0"/>
                <a:cs typeface="Lato Regular" panose="020F0502020204030203" pitchFamily="34" charset="0"/>
              </a:rPr>
              <a:t>Offer critical feedback to your partner:  </a:t>
            </a:r>
          </a:p>
          <a:p>
            <a:pPr marL="342900" indent="-342900">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Is the research question clear, refined to be achievable withing 4000 words?</a:t>
            </a:r>
          </a:p>
        </p:txBody>
      </p:sp>
      <p:pic>
        <p:nvPicPr>
          <p:cNvPr id="4" name="Picture 3">
            <a:extLst>
              <a:ext uri="{FF2B5EF4-FFF2-40B4-BE49-F238E27FC236}">
                <a16:creationId xmlns:a16="http://schemas.microsoft.com/office/drawing/2014/main" id="{A7572AB4-820E-8146-BF66-704CCB176D4F}"/>
              </a:ext>
            </a:extLst>
          </p:cNvPr>
          <p:cNvPicPr>
            <a:picLocks noChangeAspect="1"/>
          </p:cNvPicPr>
          <p:nvPr/>
        </p:nvPicPr>
        <p:blipFill>
          <a:blip r:embed="rId2"/>
          <a:stretch>
            <a:fillRect/>
          </a:stretch>
        </p:blipFill>
        <p:spPr>
          <a:xfrm>
            <a:off x="7392144" y="2424701"/>
            <a:ext cx="4536504" cy="3005434"/>
          </a:xfrm>
          <a:prstGeom prst="rect">
            <a:avLst/>
          </a:prstGeom>
        </p:spPr>
      </p:pic>
    </p:spTree>
    <p:extLst>
      <p:ext uri="{BB962C8B-B14F-4D97-AF65-F5344CB8AC3E}">
        <p14:creationId xmlns:p14="http://schemas.microsoft.com/office/powerpoint/2010/main" val="38856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69B5-CB1B-53AF-1227-5EB59696C766}"/>
              </a:ext>
            </a:extLst>
          </p:cNvPr>
          <p:cNvSpPr txBox="1"/>
          <p:nvPr/>
        </p:nvSpPr>
        <p:spPr>
          <a:xfrm>
            <a:off x="2423592" y="931369"/>
            <a:ext cx="74168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Researching (Criterion B)</a:t>
            </a:r>
          </a:p>
        </p:txBody>
      </p:sp>
      <p:sp>
        <p:nvSpPr>
          <p:cNvPr id="3" name="TextBox 2">
            <a:extLst>
              <a:ext uri="{FF2B5EF4-FFF2-40B4-BE49-F238E27FC236}">
                <a16:creationId xmlns:a16="http://schemas.microsoft.com/office/drawing/2014/main" id="{9E038B6C-11AC-5138-9965-6DCC459B6AB2}"/>
              </a:ext>
            </a:extLst>
          </p:cNvPr>
          <p:cNvSpPr txBox="1"/>
          <p:nvPr/>
        </p:nvSpPr>
        <p:spPr>
          <a:xfrm>
            <a:off x="263352" y="1844824"/>
            <a:ext cx="10873208" cy="1200329"/>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An effective research plan of attack - </a:t>
            </a:r>
            <a:r>
              <a:rPr lang="en-AU" sz="2400" b="1" dirty="0">
                <a:solidFill>
                  <a:srgbClr val="00B0F0"/>
                </a:solidFill>
                <a:latin typeface="Lato Regular" panose="020F0502020204030203" pitchFamily="34" charset="0"/>
                <a:ea typeface="Lato Regular" panose="020F0502020204030203" pitchFamily="34" charset="0"/>
                <a:cs typeface="Lato Regular" panose="020F0502020204030203" pitchFamily="34" charset="0"/>
              </a:rPr>
              <a:t>Your research plan must be shared, reviewed and confirmed with your supervisor.</a:t>
            </a:r>
          </a:p>
          <a:p>
            <a:pPr algn="ctr"/>
            <a:endParaRPr lang="en-US" sz="2400" b="1" dirty="0">
              <a:solidFill>
                <a:srgbClr val="003B78"/>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5B8E302A-58C7-EB7C-51A5-BFF55CB5A207}"/>
              </a:ext>
            </a:extLst>
          </p:cNvPr>
          <p:cNvSpPr txBox="1"/>
          <p:nvPr/>
        </p:nvSpPr>
        <p:spPr>
          <a:xfrm>
            <a:off x="191344" y="2574298"/>
            <a:ext cx="11737304" cy="4093428"/>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Make a list of the research you will complete </a:t>
            </a:r>
            <a:r>
              <a:rPr lang="en-AU" sz="2400" b="1" dirty="0">
                <a:latin typeface="Lato Regular" panose="020F0502020204030203" pitchFamily="34" charset="0"/>
                <a:ea typeface="Lato Regular" panose="020F0502020204030203" pitchFamily="34" charset="0"/>
                <a:cs typeface="Lato Regular" panose="020F0502020204030203" pitchFamily="34" charset="0"/>
              </a:rPr>
              <a:t>before</a:t>
            </a:r>
            <a:r>
              <a:rPr lang="en-AU" sz="2400" dirty="0">
                <a:latin typeface="Lato Regular" panose="020F0502020204030203" pitchFamily="34" charset="0"/>
                <a:ea typeface="Lato Regular" panose="020F0502020204030203" pitchFamily="34" charset="0"/>
                <a:cs typeface="Lato Regular" panose="020F0502020204030203" pitchFamily="34" charset="0"/>
              </a:rPr>
              <a:t> your experimentation.</a:t>
            </a: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Make a plan to complete this research before the start of term 4 (Criterion A)</a:t>
            </a:r>
          </a:p>
          <a:p>
            <a:pPr lvl="0"/>
            <a:r>
              <a:rPr lang="en-AU" sz="2400" dirty="0">
                <a:latin typeface="Lato Regular" panose="020F0502020204030203" pitchFamily="34" charset="0"/>
                <a:ea typeface="Lato Regular" panose="020F0502020204030203" pitchFamily="34" charset="0"/>
                <a:cs typeface="Lato Regular" panose="020F0502020204030203" pitchFamily="34" charset="0"/>
              </a:rPr>
              <a:t>    </a:t>
            </a:r>
            <a:r>
              <a:rPr lang="en-AU" sz="2000" b="1" dirty="0">
                <a:latin typeface="Lato Regular" panose="020F0502020204030203" pitchFamily="34" charset="0"/>
                <a:ea typeface="Lato Regular" panose="020F0502020204030203" pitchFamily="34" charset="0"/>
                <a:cs typeface="Lato Regular" panose="020F0502020204030203" pitchFamily="34" charset="0"/>
              </a:rPr>
              <a:t>(30 minutes per week is enough time to carefully read and annotate one research paper)</a:t>
            </a:r>
          </a:p>
          <a:p>
            <a:pPr lvl="0"/>
            <a:endParaRPr lang="en-AU" sz="2000" b="1" dirty="0">
              <a:latin typeface="Lato Regular" panose="020F0502020204030203" pitchFamily="34" charset="0"/>
              <a:ea typeface="Lato Regular" panose="020F0502020204030203" pitchFamily="34" charset="0"/>
              <a:cs typeface="Lato Regular" panose="020F0502020204030203" pitchFamily="34" charset="0"/>
            </a:endParaRP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Summarise your knowledge and understanding (Criterion B) from your research (papers).  This will appear in your introduction along with your plan.</a:t>
            </a:r>
          </a:p>
          <a:p>
            <a:pPr marL="800100" lvl="1" indent="-342900">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What are the key terms, variables, notation, units?  You may include a glossary, notation list following the index page at the start of the essay.</a:t>
            </a:r>
          </a:p>
          <a:p>
            <a:pPr marL="800100" lvl="1" indent="-342900">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How do different research papers define/describe problems, methods, theories?  What/which of these will you use in your essay and why?  Include </a:t>
            </a:r>
            <a:r>
              <a:rPr lang="en-AU" sz="2000" b="1" dirty="0">
                <a:latin typeface="Lato Regular" panose="020F0502020204030203" pitchFamily="34" charset="0"/>
                <a:ea typeface="Lato Regular" panose="020F0502020204030203" pitchFamily="34" charset="0"/>
                <a:cs typeface="Lato Regular" panose="020F0502020204030203" pitchFamily="34" charset="0"/>
              </a:rPr>
              <a:t>only </a:t>
            </a:r>
            <a:r>
              <a:rPr lang="en-AU" sz="2000" dirty="0">
                <a:latin typeface="Lato Regular" panose="020F0502020204030203" pitchFamily="34" charset="0"/>
                <a:ea typeface="Lato Regular" panose="020F0502020204030203" pitchFamily="34" charset="0"/>
                <a:cs typeface="Lato Regular" panose="020F0502020204030203" pitchFamily="34" charset="0"/>
              </a:rPr>
              <a:t>the research you will use in your final EE.</a:t>
            </a:r>
            <a:br>
              <a:rPr lang="en-US" sz="2000" dirty="0">
                <a:latin typeface="Lato Regular"/>
                <a:cs typeface="Lato Regular"/>
              </a:rPr>
            </a:br>
            <a:endParaRPr lang="en-US" sz="2000" dirty="0">
              <a:latin typeface="Lato Regular"/>
              <a:cs typeface="Lato Regular"/>
            </a:endParaRPr>
          </a:p>
          <a:p>
            <a:pPr marL="285744" indent="-285744">
              <a:buFont typeface="Arial"/>
              <a:buChar char="•"/>
            </a:pPr>
            <a:endParaRPr lang="en-US" sz="2000" dirty="0">
              <a:latin typeface="Lato Regular"/>
              <a:cs typeface="Lato Regular"/>
            </a:endParaRPr>
          </a:p>
        </p:txBody>
      </p:sp>
    </p:spTree>
    <p:extLst>
      <p:ext uri="{BB962C8B-B14F-4D97-AF65-F5344CB8AC3E}">
        <p14:creationId xmlns:p14="http://schemas.microsoft.com/office/powerpoint/2010/main" val="93484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69B5-CB1B-53AF-1227-5EB59696C766}"/>
              </a:ext>
            </a:extLst>
          </p:cNvPr>
          <p:cNvSpPr txBox="1"/>
          <p:nvPr/>
        </p:nvSpPr>
        <p:spPr>
          <a:xfrm>
            <a:off x="2175548" y="931369"/>
            <a:ext cx="7848872"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Experimenting</a:t>
            </a:r>
            <a:r>
              <a:rPr lang="en-US" sz="12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 </a:t>
            </a: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(Criterion B &amp; C)</a:t>
            </a:r>
          </a:p>
        </p:txBody>
      </p:sp>
      <p:sp>
        <p:nvSpPr>
          <p:cNvPr id="3" name="TextBox 2">
            <a:extLst>
              <a:ext uri="{FF2B5EF4-FFF2-40B4-BE49-F238E27FC236}">
                <a16:creationId xmlns:a16="http://schemas.microsoft.com/office/drawing/2014/main" id="{9E038B6C-11AC-5138-9965-6DCC459B6AB2}"/>
              </a:ext>
            </a:extLst>
          </p:cNvPr>
          <p:cNvSpPr txBox="1"/>
          <p:nvPr/>
        </p:nvSpPr>
        <p:spPr>
          <a:xfrm>
            <a:off x="983432" y="1844824"/>
            <a:ext cx="10153128" cy="1200329"/>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An effective experimentation plan of attack - </a:t>
            </a:r>
            <a:r>
              <a:rPr lang="en-AU" sz="2400" b="1" dirty="0">
                <a:solidFill>
                  <a:srgbClr val="00B0F0"/>
                </a:solidFill>
                <a:latin typeface="Lato Regular" panose="020F0502020204030203" pitchFamily="34" charset="0"/>
                <a:ea typeface="Lato Regular" panose="020F0502020204030203" pitchFamily="34" charset="0"/>
                <a:cs typeface="Lato Regular" panose="020F0502020204030203" pitchFamily="34" charset="0"/>
              </a:rPr>
              <a:t>Your experimentation plan must be shared, reviewed and confirmed with your supervisor.</a:t>
            </a:r>
          </a:p>
          <a:p>
            <a:pPr algn="ctr"/>
            <a:endParaRPr lang="en-US" sz="2400" b="1" dirty="0">
              <a:solidFill>
                <a:srgbClr val="003B78"/>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5B8E302A-58C7-EB7C-51A5-BFF55CB5A207}"/>
              </a:ext>
            </a:extLst>
          </p:cNvPr>
          <p:cNvSpPr txBox="1"/>
          <p:nvPr/>
        </p:nvSpPr>
        <p:spPr>
          <a:xfrm>
            <a:off x="263352" y="2636912"/>
            <a:ext cx="11593288" cy="3354765"/>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Make a plan of your exploration/experiment </a:t>
            </a:r>
            <a:r>
              <a:rPr lang="en-AU" sz="2400" b="1" dirty="0">
                <a:latin typeface="Lato Regular" panose="020F0502020204030203" pitchFamily="34" charset="0"/>
                <a:ea typeface="Lato Regular" panose="020F0502020204030203" pitchFamily="34" charset="0"/>
                <a:cs typeface="Lato Regular" panose="020F0502020204030203" pitchFamily="34" charset="0"/>
              </a:rPr>
              <a:t>based on your research</a:t>
            </a:r>
            <a:r>
              <a:rPr lang="en-AU" sz="2400" dirty="0">
                <a:latin typeface="Lato Regular" panose="020F0502020204030203" pitchFamily="34" charset="0"/>
                <a:ea typeface="Lato Regular" panose="020F0502020204030203" pitchFamily="34" charset="0"/>
                <a:cs typeface="Lato Regular" panose="020F0502020204030203" pitchFamily="34" charset="0"/>
              </a:rPr>
              <a:t>. (Criterion B) </a:t>
            </a:r>
            <a:r>
              <a:rPr lang="en-AU" sz="2000" dirty="0">
                <a:latin typeface="Lato Regular" panose="020F0502020204030203" pitchFamily="34" charset="0"/>
                <a:ea typeface="Lato Regular" panose="020F0502020204030203" pitchFamily="34" charset="0"/>
                <a:cs typeface="Lato Regular" panose="020F0502020204030203" pitchFamily="34" charset="0"/>
              </a:rPr>
              <a:t>(You may do this concurrently with your research but you </a:t>
            </a:r>
            <a:r>
              <a:rPr lang="en-AU" sz="2000" b="1" dirty="0">
                <a:latin typeface="Lato Regular" panose="020F0502020204030203" pitchFamily="34" charset="0"/>
                <a:ea typeface="Lato Regular" panose="020F0502020204030203" pitchFamily="34" charset="0"/>
                <a:cs typeface="Lato Regular" panose="020F0502020204030203" pitchFamily="34" charset="0"/>
              </a:rPr>
              <a:t>should not commit to this plan until you have completed the planned initial research</a:t>
            </a:r>
            <a:r>
              <a:rPr lang="en-AU" sz="2000" dirty="0">
                <a:latin typeface="Lato Regular" panose="020F0502020204030203" pitchFamily="34" charset="0"/>
                <a:ea typeface="Lato Regular" panose="020F0502020204030203" pitchFamily="34" charset="0"/>
                <a:cs typeface="Lato Regular" panose="020F0502020204030203" pitchFamily="34" charset="0"/>
              </a:rPr>
              <a:t> – know your problem; know the experts and their knowledge background; what are the key terms, methods, points of agreement/disagreement, conclusions of research?; where are the problems to be solved?  </a:t>
            </a:r>
          </a:p>
          <a:p>
            <a:pPr marL="342900" lvl="0" indent="-342900">
              <a:buFont typeface="Arial" panose="020B0604020202020204" pitchFamily="34" charset="0"/>
              <a:buChar char="•"/>
            </a:pPr>
            <a:endParaRPr lang="en-AU" sz="2400" dirty="0">
              <a:latin typeface="Lato Regular" panose="020F0502020204030203" pitchFamily="34" charset="0"/>
              <a:ea typeface="Lato Regular" panose="020F0502020204030203" pitchFamily="34" charset="0"/>
              <a:cs typeface="Lato Regular" panose="020F0502020204030203" pitchFamily="34" charset="0"/>
            </a:endParaRP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What is your strategy to address your research question?</a:t>
            </a:r>
          </a:p>
          <a:p>
            <a:pPr marL="800100" lvl="1" indent="-342900">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What </a:t>
            </a:r>
            <a:r>
              <a:rPr lang="en-AU" sz="2000" b="1" dirty="0">
                <a:latin typeface="Lato Regular" panose="020F0502020204030203" pitchFamily="34" charset="0"/>
                <a:ea typeface="Lato Regular" panose="020F0502020204030203" pitchFamily="34" charset="0"/>
                <a:cs typeface="Lato Regular" panose="020F0502020204030203" pitchFamily="34" charset="0"/>
              </a:rPr>
              <a:t>exactly</a:t>
            </a:r>
            <a:r>
              <a:rPr lang="en-AU" sz="2000" dirty="0">
                <a:latin typeface="Lato Regular" panose="020F0502020204030203" pitchFamily="34" charset="0"/>
                <a:ea typeface="Lato Regular" panose="020F0502020204030203" pitchFamily="34" charset="0"/>
                <a:cs typeface="Lato Regular" panose="020F0502020204030203" pitchFamily="34" charset="0"/>
              </a:rPr>
              <a:t> will you do first, second, third, etc.</a:t>
            </a:r>
          </a:p>
          <a:p>
            <a:pPr marL="800100" lvl="1" indent="-342900">
              <a:buFont typeface="Arial" panose="020B0604020202020204" pitchFamily="34" charset="0"/>
              <a:buChar char="•"/>
            </a:pPr>
            <a:r>
              <a:rPr lang="en-AU" sz="2000" dirty="0">
                <a:latin typeface="Lato Regular" panose="020F0502020204030203" pitchFamily="34" charset="0"/>
                <a:ea typeface="Lato Regular" panose="020F0502020204030203" pitchFamily="34" charset="0"/>
                <a:cs typeface="Lato Regular" panose="020F0502020204030203" pitchFamily="34" charset="0"/>
              </a:rPr>
              <a:t>While you can revise your plan, it is essential that you and your supervisor are clear about the order of your experimentation.  This will aid you and your supervisor at meeting times.</a:t>
            </a:r>
            <a:endParaRPr lang="en-US" sz="2000" dirty="0">
              <a:latin typeface="Lato Regular"/>
              <a:cs typeface="Lato Regular"/>
            </a:endParaRPr>
          </a:p>
        </p:txBody>
      </p:sp>
    </p:spTree>
    <p:extLst>
      <p:ext uri="{BB962C8B-B14F-4D97-AF65-F5344CB8AC3E}">
        <p14:creationId xmlns:p14="http://schemas.microsoft.com/office/powerpoint/2010/main" val="182592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69B5-CB1B-53AF-1227-5EB59696C766}"/>
              </a:ext>
            </a:extLst>
          </p:cNvPr>
          <p:cNvSpPr txBox="1"/>
          <p:nvPr/>
        </p:nvSpPr>
        <p:spPr>
          <a:xfrm>
            <a:off x="2423592" y="931369"/>
            <a:ext cx="74168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Planning (Criterion A)</a:t>
            </a:r>
          </a:p>
        </p:txBody>
      </p:sp>
      <p:sp>
        <p:nvSpPr>
          <p:cNvPr id="3" name="TextBox 2">
            <a:extLst>
              <a:ext uri="{FF2B5EF4-FFF2-40B4-BE49-F238E27FC236}">
                <a16:creationId xmlns:a16="http://schemas.microsoft.com/office/drawing/2014/main" id="{9E038B6C-11AC-5138-9965-6DCC459B6AB2}"/>
              </a:ext>
            </a:extLst>
          </p:cNvPr>
          <p:cNvSpPr txBox="1"/>
          <p:nvPr/>
        </p:nvSpPr>
        <p:spPr>
          <a:xfrm>
            <a:off x="47328" y="1844824"/>
            <a:ext cx="11953328"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Devise a clear research and experimentation plan.  </a:t>
            </a:r>
            <a:r>
              <a:rPr lang="en-US" sz="2400" b="1" dirty="0">
                <a:solidFill>
                  <a:srgbClr val="00B0F0"/>
                </a:solidFill>
                <a:latin typeface="Lato" panose="020F0502020204030203" pitchFamily="34" charset="0"/>
                <a:ea typeface="Lato" panose="020F0502020204030203" pitchFamily="34" charset="0"/>
                <a:cs typeface="Lato" panose="020F0502020204030203" pitchFamily="34" charset="0"/>
              </a:rPr>
              <a:t>Share with your supervisor.</a:t>
            </a:r>
          </a:p>
        </p:txBody>
      </p:sp>
      <p:sp>
        <p:nvSpPr>
          <p:cNvPr id="4" name="TextBox 3">
            <a:extLst>
              <a:ext uri="{FF2B5EF4-FFF2-40B4-BE49-F238E27FC236}">
                <a16:creationId xmlns:a16="http://schemas.microsoft.com/office/drawing/2014/main" id="{5B8E302A-58C7-EB7C-51A5-BFF55CB5A207}"/>
              </a:ext>
            </a:extLst>
          </p:cNvPr>
          <p:cNvSpPr txBox="1"/>
          <p:nvPr/>
        </p:nvSpPr>
        <p:spPr>
          <a:xfrm>
            <a:off x="-168696" y="2437242"/>
            <a:ext cx="12313368" cy="5016758"/>
          </a:xfrm>
          <a:prstGeom prst="rect">
            <a:avLst/>
          </a:prstGeom>
          <a:noFill/>
        </p:spPr>
        <p:txBody>
          <a:bodyPr wrap="square" rtlCol="0">
            <a:spAutoFit/>
          </a:bodyPr>
          <a:lstStyle/>
          <a:p>
            <a:pPr marL="571500" indent="-342900">
              <a:buFont typeface="Arial" panose="020B0604020202020204" pitchFamily="34" charset="0"/>
              <a:buChar char="•"/>
            </a:pPr>
            <a:r>
              <a:rPr lang="en-AU" sz="2400" b="1" dirty="0">
                <a:latin typeface="Lato Regular" panose="020F0502020204030203" pitchFamily="34" charset="0"/>
                <a:ea typeface="Lato Regular" panose="020F0502020204030203" pitchFamily="34" charset="0"/>
                <a:cs typeface="Lato Regular" panose="020F0502020204030203" pitchFamily="34" charset="0"/>
              </a:rPr>
              <a:t>What experimentation will you do?  </a:t>
            </a:r>
          </a:p>
          <a:p>
            <a:pPr marL="685800" lvl="1"/>
            <a:r>
              <a:rPr lang="en-AU" sz="2400" dirty="0">
                <a:latin typeface="Lato Regular" panose="020F0502020204030203" pitchFamily="34" charset="0"/>
                <a:ea typeface="Lato Regular" panose="020F0502020204030203" pitchFamily="34" charset="0"/>
                <a:cs typeface="Lato Regular" panose="020F0502020204030203" pitchFamily="34" charset="0"/>
              </a:rPr>
              <a:t>Map a plan of </a:t>
            </a:r>
            <a:r>
              <a:rPr lang="en-AU" sz="2400" b="1" dirty="0">
                <a:latin typeface="Lato Regular" panose="020F0502020204030203" pitchFamily="34" charset="0"/>
                <a:ea typeface="Lato Regular" panose="020F0502020204030203" pitchFamily="34" charset="0"/>
                <a:cs typeface="Lato Regular" panose="020F0502020204030203" pitchFamily="34" charset="0"/>
              </a:rPr>
              <a:t>staged</a:t>
            </a:r>
            <a:r>
              <a:rPr lang="en-AU" sz="2400" dirty="0">
                <a:latin typeface="Lato Regular" panose="020F0502020204030203" pitchFamily="34" charset="0"/>
                <a:ea typeface="Lato Regular" panose="020F0502020204030203" pitchFamily="34" charset="0"/>
                <a:cs typeface="Lato Regular" panose="020F0502020204030203" pitchFamily="34" charset="0"/>
              </a:rPr>
              <a:t> exploration:</a:t>
            </a:r>
          </a:p>
          <a:p>
            <a:pPr marL="1485900" lvl="2"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How will you go from the simple to the complex?</a:t>
            </a:r>
          </a:p>
          <a:p>
            <a:pPr marL="1485900" lvl="2"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How will you order the sequence of elements of your RQ for, exploration, examination and evaluation?  (Criteria A, B, C)</a:t>
            </a:r>
          </a:p>
          <a:p>
            <a:pPr marL="457200" indent="-228600"/>
            <a:r>
              <a:rPr lang="en-AU" sz="2400" dirty="0">
                <a:latin typeface="Lato Regular" panose="020F0502020204030203" pitchFamily="34" charset="0"/>
                <a:ea typeface="Lato Regular" panose="020F0502020204030203" pitchFamily="34" charset="0"/>
                <a:cs typeface="Lato Regular" panose="020F0502020204030203" pitchFamily="34" charset="0"/>
              </a:rPr>
              <a:t> </a:t>
            </a:r>
          </a:p>
          <a:p>
            <a:pPr marL="571500" indent="-342900">
              <a:buFont typeface="Arial" panose="020B0604020202020204" pitchFamily="34" charset="0"/>
              <a:buChar char="•"/>
            </a:pPr>
            <a:r>
              <a:rPr lang="en-AU" sz="2400" b="1" dirty="0">
                <a:latin typeface="Lato Regular" panose="020F0502020204030203" pitchFamily="34" charset="0"/>
                <a:ea typeface="Lato Regular" panose="020F0502020204030203" pitchFamily="34" charset="0"/>
                <a:cs typeface="Lato Regular" panose="020F0502020204030203" pitchFamily="34" charset="0"/>
              </a:rPr>
              <a:t>Your plan should also include a specific statement on:</a:t>
            </a:r>
          </a:p>
          <a:p>
            <a:pPr marL="1485900" lvl="2"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How will your experimentation connect, compare/contrast, extend on existing research (what you’ve read)? (Criterion A)  This will appear in your EE introduction.</a:t>
            </a:r>
          </a:p>
          <a:p>
            <a:pPr marL="285750" lvl="0" indent="-285750">
              <a:lnSpc>
                <a:spcPct val="150000"/>
              </a:lnSpc>
              <a:buFont typeface="Arial" panose="020B0604020202020204" pitchFamily="34" charset="0"/>
              <a:buChar char="•"/>
            </a:pPr>
            <a:br>
              <a:rPr lang="en-US" sz="2000" dirty="0">
                <a:latin typeface="Lato Regular"/>
                <a:cs typeface="Lato Regular"/>
              </a:rPr>
            </a:br>
            <a:endParaRPr lang="en-US" sz="2000" dirty="0">
              <a:latin typeface="Lato Regular"/>
              <a:cs typeface="Lato Regular"/>
            </a:endParaRPr>
          </a:p>
          <a:p>
            <a:pPr marL="285744" indent="-285744">
              <a:buFont typeface="Arial"/>
              <a:buChar char="•"/>
            </a:pPr>
            <a:endParaRPr lang="en-US" sz="2000" dirty="0">
              <a:latin typeface="Lato Regular"/>
              <a:cs typeface="Lato Regular"/>
            </a:endParaRPr>
          </a:p>
        </p:txBody>
      </p:sp>
    </p:spTree>
    <p:extLst>
      <p:ext uri="{BB962C8B-B14F-4D97-AF65-F5344CB8AC3E}">
        <p14:creationId xmlns:p14="http://schemas.microsoft.com/office/powerpoint/2010/main" val="275804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2495600" y="931369"/>
            <a:ext cx="7200800"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Sample Planning Document</a:t>
            </a:r>
          </a:p>
        </p:txBody>
      </p:sp>
      <p:pic>
        <p:nvPicPr>
          <p:cNvPr id="9" name="Picture 8">
            <a:extLst>
              <a:ext uri="{FF2B5EF4-FFF2-40B4-BE49-F238E27FC236}">
                <a16:creationId xmlns:a16="http://schemas.microsoft.com/office/drawing/2014/main" id="{A9437435-0C64-8CDD-DCA3-918E4C5AF27C}"/>
              </a:ext>
            </a:extLst>
          </p:cNvPr>
          <p:cNvPicPr>
            <a:picLocks noChangeAspect="1"/>
          </p:cNvPicPr>
          <p:nvPr/>
        </p:nvPicPr>
        <p:blipFill>
          <a:blip r:embed="rId3"/>
          <a:stretch>
            <a:fillRect/>
          </a:stretch>
        </p:blipFill>
        <p:spPr>
          <a:xfrm>
            <a:off x="167680" y="1700810"/>
            <a:ext cx="11856640" cy="4511740"/>
          </a:xfrm>
          <a:prstGeom prst="rect">
            <a:avLst/>
          </a:prstGeom>
        </p:spPr>
      </p:pic>
    </p:spTree>
    <p:extLst>
      <p:ext uri="{BB962C8B-B14F-4D97-AF65-F5344CB8AC3E}">
        <p14:creationId xmlns:p14="http://schemas.microsoft.com/office/powerpoint/2010/main" val="111311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2495600" y="931369"/>
            <a:ext cx="7200800"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Sample Planning Document</a:t>
            </a:r>
          </a:p>
        </p:txBody>
      </p:sp>
      <p:pic>
        <p:nvPicPr>
          <p:cNvPr id="5" name="Picture 4">
            <a:extLst>
              <a:ext uri="{FF2B5EF4-FFF2-40B4-BE49-F238E27FC236}">
                <a16:creationId xmlns:a16="http://schemas.microsoft.com/office/drawing/2014/main" id="{A4D37214-3F13-5028-97A8-D82A09BC7D29}"/>
              </a:ext>
            </a:extLst>
          </p:cNvPr>
          <p:cNvPicPr>
            <a:picLocks noChangeAspect="1"/>
          </p:cNvPicPr>
          <p:nvPr/>
        </p:nvPicPr>
        <p:blipFill>
          <a:blip r:embed="rId3"/>
          <a:stretch>
            <a:fillRect/>
          </a:stretch>
        </p:blipFill>
        <p:spPr>
          <a:xfrm>
            <a:off x="50351" y="1744935"/>
            <a:ext cx="9020175" cy="4924425"/>
          </a:xfrm>
          <a:prstGeom prst="rect">
            <a:avLst/>
          </a:prstGeom>
        </p:spPr>
      </p:pic>
      <p:pic>
        <p:nvPicPr>
          <p:cNvPr id="6" name="Picture 5">
            <a:extLst>
              <a:ext uri="{FF2B5EF4-FFF2-40B4-BE49-F238E27FC236}">
                <a16:creationId xmlns:a16="http://schemas.microsoft.com/office/drawing/2014/main" id="{3C35D64B-1BD7-0025-CB3D-DF839008392F}"/>
              </a:ext>
            </a:extLst>
          </p:cNvPr>
          <p:cNvPicPr>
            <a:picLocks noChangeAspect="1"/>
          </p:cNvPicPr>
          <p:nvPr/>
        </p:nvPicPr>
        <p:blipFill>
          <a:blip r:embed="rId4"/>
          <a:stretch>
            <a:fillRect/>
          </a:stretch>
        </p:blipFill>
        <p:spPr>
          <a:xfrm>
            <a:off x="8718004" y="3332294"/>
            <a:ext cx="3452063" cy="3336720"/>
          </a:xfrm>
          <a:prstGeom prst="rect">
            <a:avLst/>
          </a:prstGeom>
        </p:spPr>
      </p:pic>
    </p:spTree>
    <p:extLst>
      <p:ext uri="{BB962C8B-B14F-4D97-AF65-F5344CB8AC3E}">
        <p14:creationId xmlns:p14="http://schemas.microsoft.com/office/powerpoint/2010/main" val="356061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2495600" y="931369"/>
            <a:ext cx="7200800"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Sample Planning Document</a:t>
            </a:r>
          </a:p>
        </p:txBody>
      </p:sp>
      <p:graphicFrame>
        <p:nvGraphicFramePr>
          <p:cNvPr id="3" name="Table 2">
            <a:extLst>
              <a:ext uri="{FF2B5EF4-FFF2-40B4-BE49-F238E27FC236}">
                <a16:creationId xmlns:a16="http://schemas.microsoft.com/office/drawing/2014/main" id="{E73723A0-E640-9C6E-1384-8A82132ABC9B}"/>
              </a:ext>
            </a:extLst>
          </p:cNvPr>
          <p:cNvGraphicFramePr>
            <a:graphicFrameLocks noGrp="1"/>
          </p:cNvGraphicFramePr>
          <p:nvPr>
            <p:extLst>
              <p:ext uri="{D42A27DB-BD31-4B8C-83A1-F6EECF244321}">
                <p14:modId xmlns:p14="http://schemas.microsoft.com/office/powerpoint/2010/main" val="1413901915"/>
              </p:ext>
            </p:extLst>
          </p:nvPr>
        </p:nvGraphicFramePr>
        <p:xfrm>
          <a:off x="335360" y="1852591"/>
          <a:ext cx="11737304" cy="4600745"/>
        </p:xfrm>
        <a:graphic>
          <a:graphicData uri="http://schemas.openxmlformats.org/drawingml/2006/table">
            <a:tbl>
              <a:tblPr firstRow="1" firstCol="1" bandRow="1"/>
              <a:tblGrid>
                <a:gridCol w="4392488">
                  <a:extLst>
                    <a:ext uri="{9D8B030D-6E8A-4147-A177-3AD203B41FA5}">
                      <a16:colId xmlns:a16="http://schemas.microsoft.com/office/drawing/2014/main" val="1129243759"/>
                    </a:ext>
                  </a:extLst>
                </a:gridCol>
                <a:gridCol w="6684593">
                  <a:extLst>
                    <a:ext uri="{9D8B030D-6E8A-4147-A177-3AD203B41FA5}">
                      <a16:colId xmlns:a16="http://schemas.microsoft.com/office/drawing/2014/main" val="1878760051"/>
                    </a:ext>
                  </a:extLst>
                </a:gridCol>
                <a:gridCol w="660223">
                  <a:extLst>
                    <a:ext uri="{9D8B030D-6E8A-4147-A177-3AD203B41FA5}">
                      <a16:colId xmlns:a16="http://schemas.microsoft.com/office/drawing/2014/main" val="1496649881"/>
                    </a:ext>
                  </a:extLst>
                </a:gridCol>
              </a:tblGrid>
              <a:tr h="211625">
                <a:tc>
                  <a:txBody>
                    <a:bodyPr/>
                    <a:lstStyle/>
                    <a:p>
                      <a:r>
                        <a:rPr lang="en-AU" sz="1800" b="1">
                          <a:effectLst/>
                          <a:latin typeface="Lato Regular" panose="020F0502020204030203" pitchFamily="34" charset="0"/>
                          <a:ea typeface="Lato Regular" panose="020F0502020204030203" pitchFamily="34" charset="0"/>
                          <a:cs typeface="Lato Regular" panose="020F0502020204030203" pitchFamily="34" charset="0"/>
                        </a:rPr>
                        <a:t>Experimentation Plan </a:t>
                      </a:r>
                      <a:endParaRPr lang="en-AU" sz="1800">
                        <a:effectLst/>
                        <a:latin typeface="Lato Regular" panose="020F0502020204030203" pitchFamily="34" charset="0"/>
                        <a:ea typeface="Lato Regular" panose="020F0502020204030203" pitchFamily="34" charset="0"/>
                        <a:cs typeface="Lato Regular"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800" b="1">
                          <a:effectLst/>
                          <a:latin typeface="Lato Regular" panose="020F0502020204030203" pitchFamily="34" charset="0"/>
                          <a:ea typeface="Lato Regular" panose="020F0502020204030203" pitchFamily="34" charset="0"/>
                          <a:cs typeface="Lato Regular" panose="020F0502020204030203" pitchFamily="34" charset="0"/>
                        </a:rPr>
                        <a:t>Sub-Tasks</a:t>
                      </a:r>
                      <a:endParaRPr lang="en-AU" sz="1800">
                        <a:effectLst/>
                        <a:latin typeface="Lato Regular" panose="020F0502020204030203" pitchFamily="34" charset="0"/>
                        <a:ea typeface="Lato Regular" panose="020F0502020204030203" pitchFamily="34" charset="0"/>
                        <a:cs typeface="Lato Regular" panose="020F05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800" b="1" dirty="0">
                          <a:effectLst/>
                          <a:latin typeface="Calibri" panose="020F0502020204030204" pitchFamily="34" charset="0"/>
                          <a:ea typeface="Calibri" panose="020F0502020204030204" pitchFamily="34" charset="0"/>
                          <a:cs typeface="Calibri" panose="020F0502020204030204" pitchFamily="34" charset="0"/>
                        </a:rPr>
                        <a:t>Date</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129618"/>
                  </a:ext>
                </a:extLst>
              </a:tr>
              <a:tr h="846499">
                <a:tc>
                  <a:txBody>
                    <a:bodyPr/>
                    <a:lstStyle/>
                    <a:p>
                      <a:r>
                        <a:rPr lang="en-AU" sz="1800">
                          <a:effectLst/>
                          <a:latin typeface="Lato Regular" panose="020F0502020204030203" pitchFamily="34" charset="0"/>
                          <a:ea typeface="Lato Regular" panose="020F0502020204030203" pitchFamily="34" charset="0"/>
                          <a:cs typeface="Lato Regular" panose="020F0502020204030203" pitchFamily="34" charset="0"/>
                        </a:rPr>
                        <a:t>Review of Probability Distributions for unbiased ball drops in equally spaced columns and lists</a:t>
                      </a:r>
                    </a:p>
                    <a:p>
                      <a:r>
                        <a:rPr lang="en-AU" sz="1800">
                          <a:effectLst/>
                          <a:latin typeface="Lato Regular" panose="020F0502020204030203" pitchFamily="34" charset="0"/>
                          <a:ea typeface="Lato Regular" panose="020F0502020204030203" pitchFamily="34" charset="0"/>
                          <a:cs typeface="Lato Regular" panose="020F0502020204030203" pitchFamily="34" charset="0"/>
                        </a:rPr>
                        <a:t>(Criterion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800">
                          <a:effectLst/>
                          <a:latin typeface="Lato Regular" panose="020F0502020204030203" pitchFamily="34" charset="0"/>
                          <a:ea typeface="Lato Regular" panose="020F0502020204030203" pitchFamily="34" charset="0"/>
                          <a:cs typeface="Lato Regular" panose="020F0502020204030203" pitchFamily="34" charset="0"/>
                        </a:rPr>
                        <a:t>Demonstration of Pascal’s Triangle when there are no walls.</a:t>
                      </a:r>
                    </a:p>
                    <a:p>
                      <a:r>
                        <a:rPr lang="en-AU" sz="1800">
                          <a:effectLst/>
                          <a:latin typeface="Lato Regular" panose="020F0502020204030203" pitchFamily="34" charset="0"/>
                          <a:ea typeface="Lato Regular" panose="020F0502020204030203" pitchFamily="34" charset="0"/>
                          <a:cs typeface="Lato Regular" panose="020F0502020204030203" pitchFamily="34" charset="0"/>
                        </a:rPr>
                        <a:t>Demonstration of probability distribution when there are walls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1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992282"/>
                  </a:ext>
                </a:extLst>
              </a:tr>
              <a:tr h="1269748">
                <a:tc>
                  <a:txBody>
                    <a:bodyPr/>
                    <a:lstStyle/>
                    <a:p>
                      <a:r>
                        <a:rPr lang="en-AU" sz="1800">
                          <a:effectLst/>
                          <a:latin typeface="Lato Regular" panose="020F0502020204030203" pitchFamily="34" charset="0"/>
                          <a:ea typeface="Lato Regular" panose="020F0502020204030203" pitchFamily="34" charset="0"/>
                          <a:cs typeface="Lato Regular" panose="020F0502020204030203" pitchFamily="34" charset="0"/>
                        </a:rPr>
                        <a:t>Computer simulation of Plinko; collection of data sample to compare with theoretical probabilities</a:t>
                      </a:r>
                    </a:p>
                    <a:p>
                      <a:r>
                        <a:rPr lang="en-AU" sz="1800">
                          <a:effectLst/>
                          <a:latin typeface="Lato Regular" panose="020F0502020204030203" pitchFamily="34" charset="0"/>
                          <a:ea typeface="Lato Regular" panose="020F0502020204030203" pitchFamily="34" charset="0"/>
                          <a:cs typeface="Lato Regular" panose="020F0502020204030203" pitchFamily="34" charset="0"/>
                        </a:rPr>
                        <a:t>(Criterion </a:t>
                      </a:r>
                      <a:r>
                        <a:rPr lang="en-AU" sz="1800" b="1">
                          <a:effectLst/>
                          <a:latin typeface="Lato Regular" panose="020F0502020204030203" pitchFamily="34" charset="0"/>
                          <a:ea typeface="Lato Regular" panose="020F0502020204030203" pitchFamily="34" charset="0"/>
                          <a:cs typeface="Lato Regular" panose="020F0502020204030203" pitchFamily="34" charset="0"/>
                        </a:rPr>
                        <a:t>B</a:t>
                      </a:r>
                      <a:r>
                        <a:rPr lang="en-AU" sz="1800">
                          <a:effectLst/>
                          <a:latin typeface="Lato Regular" panose="020F0502020204030203" pitchFamily="34" charset="0"/>
                          <a:ea typeface="Lato Regular" panose="020F0502020204030203" pitchFamily="34" charset="0"/>
                          <a:cs typeface="Lato Regular" panose="020F0502020204030203" pitchFamily="34" charset="0"/>
                        </a:rPr>
                        <a:t> &amp;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Develop computer simulation using Python (include coding in Appendix)</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Show sample simulation data</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Summarise test data for 100 trials</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Comment on similarities and differences with theoretical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1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800272"/>
                  </a:ext>
                </a:extLst>
              </a:tr>
              <a:tr h="1269748">
                <a:tc>
                  <a:txBody>
                    <a:bodyPr/>
                    <a:lstStyle/>
                    <a:p>
                      <a:r>
                        <a:rPr lang="en-AU" sz="1800">
                          <a:effectLst/>
                          <a:latin typeface="Lato Regular" panose="020F0502020204030203" pitchFamily="34" charset="0"/>
                          <a:ea typeface="Lato Regular" panose="020F0502020204030203" pitchFamily="34" charset="0"/>
                          <a:cs typeface="Lato Regular" panose="020F0502020204030203" pitchFamily="34" charset="0"/>
                        </a:rPr>
                        <a:t>Vary theoretical model and computer simulation to accommodate different thickness of pins and different spacings of pins by layer and list, including non-symmetrical spacings</a:t>
                      </a:r>
                    </a:p>
                    <a:p>
                      <a:r>
                        <a:rPr lang="en-AU" sz="1800">
                          <a:effectLst/>
                          <a:latin typeface="Lato Regular" panose="020F0502020204030203" pitchFamily="34" charset="0"/>
                          <a:ea typeface="Lato Regular" panose="020F0502020204030203" pitchFamily="34" charset="0"/>
                          <a:cs typeface="Lato Regular" panose="020F0502020204030203" pitchFamily="34" charset="0"/>
                        </a:rPr>
                        <a:t>(Criterion B &amp; </a:t>
                      </a:r>
                      <a:r>
                        <a:rPr lang="en-AU" sz="1800" b="1">
                          <a:effectLst/>
                          <a:latin typeface="Lato Regular" panose="020F0502020204030203" pitchFamily="34" charset="0"/>
                          <a:ea typeface="Lato Regular" panose="020F0502020204030203" pitchFamily="34" charset="0"/>
                          <a:cs typeface="Lato Regular" panose="020F0502020204030203" pitchFamily="34" charset="0"/>
                        </a:rPr>
                        <a:t>C</a:t>
                      </a:r>
                      <a:r>
                        <a:rPr lang="en-AU" sz="1800">
                          <a:effectLst/>
                          <a:latin typeface="Lato Regular" panose="020F0502020204030203" pitchFamily="34" charset="0"/>
                          <a:ea typeface="Lato Regular" panose="020F0502020204030203" pitchFamily="34" charset="0"/>
                          <a:cs typeface="Lato Regular" panose="020F0502020204030203"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Revise computer simulation to vary (a) thickness of pins (b) spacing of pins (c) asymmetric spacing of pins</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Show sample simulation data</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Summarise test data for 100 trials for each of a, b and c</a:t>
                      </a:r>
                    </a:p>
                    <a:p>
                      <a:r>
                        <a:rPr lang="en-AU" sz="1800" dirty="0">
                          <a:effectLst/>
                          <a:latin typeface="Lato Regular" panose="020F0502020204030203" pitchFamily="34" charset="0"/>
                          <a:ea typeface="Lato Regular" panose="020F0502020204030203" pitchFamily="34" charset="0"/>
                          <a:cs typeface="Lato Regular" panose="020F0502020204030203" pitchFamily="34" charset="0"/>
                        </a:rPr>
                        <a:t>Comment on similarities and differences with theoretical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AU" sz="11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156012"/>
                  </a:ext>
                </a:extLst>
              </a:tr>
              <a:tr h="211625">
                <a:tc>
                  <a:txBody>
                    <a:bodyPr/>
                    <a:lstStyle/>
                    <a:p>
                      <a:r>
                        <a:rPr lang="en-AU" sz="11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en-AU" sz="110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en-AU" sz="11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96051202"/>
                  </a:ext>
                </a:extLst>
              </a:tr>
            </a:tbl>
          </a:graphicData>
        </a:graphic>
      </p:graphicFrame>
    </p:spTree>
    <p:extLst>
      <p:ext uri="{BB962C8B-B14F-4D97-AF65-F5344CB8AC3E}">
        <p14:creationId xmlns:p14="http://schemas.microsoft.com/office/powerpoint/2010/main" val="275344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069B5-CB1B-53AF-1227-5EB59696C766}"/>
              </a:ext>
            </a:extLst>
          </p:cNvPr>
          <p:cNvSpPr txBox="1"/>
          <p:nvPr/>
        </p:nvSpPr>
        <p:spPr>
          <a:xfrm>
            <a:off x="2423592" y="931369"/>
            <a:ext cx="74168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Critical Thinking (Criterion C)</a:t>
            </a:r>
          </a:p>
        </p:txBody>
      </p:sp>
      <p:sp>
        <p:nvSpPr>
          <p:cNvPr id="3" name="TextBox 2">
            <a:extLst>
              <a:ext uri="{FF2B5EF4-FFF2-40B4-BE49-F238E27FC236}">
                <a16:creationId xmlns:a16="http://schemas.microsoft.com/office/drawing/2014/main" id="{9E038B6C-11AC-5138-9965-6DCC459B6AB2}"/>
              </a:ext>
            </a:extLst>
          </p:cNvPr>
          <p:cNvSpPr txBox="1"/>
          <p:nvPr/>
        </p:nvSpPr>
        <p:spPr>
          <a:xfrm>
            <a:off x="983432" y="1916832"/>
            <a:ext cx="10153128"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Writing up your learning from research and experimentation</a:t>
            </a:r>
          </a:p>
        </p:txBody>
      </p:sp>
      <p:sp>
        <p:nvSpPr>
          <p:cNvPr id="4" name="TextBox 3">
            <a:extLst>
              <a:ext uri="{FF2B5EF4-FFF2-40B4-BE49-F238E27FC236}">
                <a16:creationId xmlns:a16="http://schemas.microsoft.com/office/drawing/2014/main" id="{5B8E302A-58C7-EB7C-51A5-BFF55CB5A207}"/>
              </a:ext>
            </a:extLst>
          </p:cNvPr>
          <p:cNvSpPr txBox="1"/>
          <p:nvPr/>
        </p:nvSpPr>
        <p:spPr>
          <a:xfrm>
            <a:off x="191344" y="2348880"/>
            <a:ext cx="11809312" cy="4524315"/>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effectLst/>
                <a:latin typeface="Lato Regular" panose="020F0502020204030203" pitchFamily="34" charset="0"/>
                <a:ea typeface="Lato Regular" panose="020F0502020204030203" pitchFamily="34" charset="0"/>
                <a:cs typeface="Lato Regular" panose="020F0502020204030203" pitchFamily="34" charset="0"/>
              </a:rPr>
              <a:t>At all stages, what have you learned?  </a:t>
            </a:r>
            <a:r>
              <a:rPr lang="en-AU" sz="2400" dirty="0">
                <a:latin typeface="Lato Regular" panose="020F0502020204030203" pitchFamily="34" charset="0"/>
                <a:ea typeface="Lato Regular" panose="020F0502020204030203" pitchFamily="34" charset="0"/>
                <a:cs typeface="Lato Regular" panose="020F0502020204030203" pitchFamily="34" charset="0"/>
              </a:rPr>
              <a:t>H</a:t>
            </a:r>
            <a:r>
              <a:rPr lang="en-AU" sz="2400" dirty="0">
                <a:effectLst/>
                <a:latin typeface="Lato Regular" panose="020F0502020204030203" pitchFamily="34" charset="0"/>
                <a:ea typeface="Lato Regular" panose="020F0502020204030203" pitchFamily="34" charset="0"/>
                <a:cs typeface="Lato Regular" panose="020F0502020204030203" pitchFamily="34" charset="0"/>
              </a:rPr>
              <a:t>ow does learning </a:t>
            </a:r>
            <a:r>
              <a:rPr lang="en-AU" sz="2400" dirty="0">
                <a:latin typeface="Lato Regular" panose="020F0502020204030203" pitchFamily="34" charset="0"/>
                <a:ea typeface="Lato Regular" panose="020F0502020204030203" pitchFamily="34" charset="0"/>
                <a:cs typeface="Lato Regular" panose="020F0502020204030203" pitchFamily="34" charset="0"/>
              </a:rPr>
              <a:t>address your RQ?</a:t>
            </a:r>
          </a:p>
          <a:p>
            <a:pPr marL="342900" lvl="0" indent="-342900">
              <a:buFont typeface="Arial" panose="020B0604020202020204" pitchFamily="34" charset="0"/>
              <a:buChar char="•"/>
            </a:pPr>
            <a:r>
              <a:rPr lang="en-AU" sz="2400" dirty="0">
                <a:effectLst/>
                <a:latin typeface="Lato Regular" panose="020F0502020204030203" pitchFamily="34" charset="0"/>
                <a:ea typeface="Lato Regular" panose="020F0502020204030203" pitchFamily="34" charset="0"/>
                <a:cs typeface="Lato Regular" panose="020F0502020204030203" pitchFamily="34" charset="0"/>
              </a:rPr>
              <a:t>What has been confirmed/dispelled/qualified/quantified?  How?</a:t>
            </a: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What new questions have arisen?  What new elements/complications can be considered to further explore/better address your RQ?</a:t>
            </a:r>
            <a:r>
              <a:rPr lang="en-AU" sz="2000" dirty="0">
                <a:latin typeface="Lato Regular" panose="020F0502020204030203" pitchFamily="34" charset="0"/>
                <a:ea typeface="Lato Regular" panose="020F0502020204030203" pitchFamily="34" charset="0"/>
                <a:cs typeface="Lato Regular" panose="020F0502020204030203" pitchFamily="34" charset="0"/>
              </a:rPr>
              <a:t> – additional complexity of models; moving from simple to more elaborate, real world considerations to better compare/examine/utilise research</a:t>
            </a:r>
            <a:endParaRPr lang="en-AU" sz="2000" dirty="0">
              <a:effectLst/>
              <a:latin typeface="Lato Regular" panose="020F0502020204030203" pitchFamily="34" charset="0"/>
              <a:ea typeface="Lato Regular" panose="020F0502020204030203" pitchFamily="34" charset="0"/>
              <a:cs typeface="Lato Regular" panose="020F0502020204030203" pitchFamily="34" charset="0"/>
            </a:endParaRP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What further comparisons/evidence/testing can be found/made?</a:t>
            </a:r>
          </a:p>
          <a:p>
            <a:pPr marL="342900" lvl="0" indent="-342900">
              <a:buFont typeface="Arial" panose="020B0604020202020204" pitchFamily="34" charset="0"/>
              <a:buChar char="•"/>
            </a:pPr>
            <a:r>
              <a:rPr lang="en-AU" sz="2400" dirty="0">
                <a:latin typeface="Lato Regular" panose="020F0502020204030203" pitchFamily="34" charset="0"/>
                <a:ea typeface="Lato Regular" panose="020F0502020204030203" pitchFamily="34" charset="0"/>
                <a:cs typeface="Lato Regular" panose="020F0502020204030203" pitchFamily="34" charset="0"/>
              </a:rPr>
              <a:t>What cannot/has not been answered?  Why?</a:t>
            </a:r>
            <a:endParaRPr lang="en-AU" sz="1600" dirty="0">
              <a:latin typeface="Lato Regular" panose="020F0502020204030203" pitchFamily="34" charset="0"/>
              <a:ea typeface="Lato Regular" panose="020F0502020204030203" pitchFamily="34" charset="0"/>
              <a:cs typeface="Lato Regular" panose="020F0502020204030203" pitchFamily="34" charset="0"/>
            </a:endParaRPr>
          </a:p>
          <a:p>
            <a:pPr lvl="0"/>
            <a:endParaRPr lang="en-AU" sz="1600" dirty="0">
              <a:latin typeface="Lato Regular" panose="020F0502020204030203" pitchFamily="34" charset="0"/>
              <a:ea typeface="Lato Regular" panose="020F0502020204030203" pitchFamily="34" charset="0"/>
              <a:cs typeface="Lato Regular" panose="020F0502020204030203" pitchFamily="34" charset="0"/>
            </a:endParaRPr>
          </a:p>
          <a:p>
            <a:pPr lvl="0"/>
            <a:r>
              <a:rPr lang="en-AU" sz="2400" dirty="0">
                <a:latin typeface="Lato Regular" panose="020F0502020204030203" pitchFamily="34" charset="0"/>
                <a:ea typeface="Lato Regular" panose="020F0502020204030203" pitchFamily="34" charset="0"/>
                <a:cs typeface="Lato Regular" panose="020F0502020204030203" pitchFamily="34" charset="0"/>
              </a:rPr>
              <a:t>Keep a log of your thoughts as you research and experiment.  Address these considerations in your final essay to demonstrate critical thinking, not just doing.</a:t>
            </a:r>
            <a:br>
              <a:rPr lang="en-US" sz="2000" dirty="0">
                <a:latin typeface="Lato Regular"/>
                <a:cs typeface="Lato Regular"/>
              </a:rPr>
            </a:br>
            <a:endParaRPr lang="en-US" sz="2000" dirty="0">
              <a:latin typeface="Lato Regular"/>
              <a:cs typeface="Lato Regular"/>
            </a:endParaRPr>
          </a:p>
          <a:p>
            <a:pPr marL="285744" indent="-285744">
              <a:buFont typeface="Arial"/>
              <a:buChar char="•"/>
            </a:pPr>
            <a:endParaRPr lang="en-US" sz="2000" dirty="0">
              <a:latin typeface="Lato Regular"/>
              <a:cs typeface="Lato Regular"/>
            </a:endParaRPr>
          </a:p>
        </p:txBody>
      </p:sp>
    </p:spTree>
    <p:extLst>
      <p:ext uri="{BB962C8B-B14F-4D97-AF65-F5344CB8AC3E}">
        <p14:creationId xmlns:p14="http://schemas.microsoft.com/office/powerpoint/2010/main" val="279955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2495600" y="931369"/>
            <a:ext cx="7200800"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Your Turn…</a:t>
            </a:r>
          </a:p>
        </p:txBody>
      </p:sp>
      <p:pic>
        <p:nvPicPr>
          <p:cNvPr id="9" name="Picture 8">
            <a:extLst>
              <a:ext uri="{FF2B5EF4-FFF2-40B4-BE49-F238E27FC236}">
                <a16:creationId xmlns:a16="http://schemas.microsoft.com/office/drawing/2014/main" id="{A9437435-0C64-8CDD-DCA3-918E4C5AF27C}"/>
              </a:ext>
            </a:extLst>
          </p:cNvPr>
          <p:cNvPicPr>
            <a:picLocks noChangeAspect="1"/>
          </p:cNvPicPr>
          <p:nvPr/>
        </p:nvPicPr>
        <p:blipFill>
          <a:blip r:embed="rId3"/>
          <a:stretch>
            <a:fillRect/>
          </a:stretch>
        </p:blipFill>
        <p:spPr>
          <a:xfrm>
            <a:off x="167680" y="1700810"/>
            <a:ext cx="11856640" cy="4511740"/>
          </a:xfrm>
          <a:prstGeom prst="rect">
            <a:avLst/>
          </a:prstGeom>
        </p:spPr>
      </p:pic>
    </p:spTree>
    <p:extLst>
      <p:ext uri="{BB962C8B-B14F-4D97-AF65-F5344CB8AC3E}">
        <p14:creationId xmlns:p14="http://schemas.microsoft.com/office/powerpoint/2010/main" val="155159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16F98-F3D0-085E-7FAD-124592591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8" y="-59399"/>
            <a:ext cx="12192000" cy="6363677"/>
          </a:xfrm>
          <a:prstGeom prst="rect">
            <a:avLst/>
          </a:prstGeom>
        </p:spPr>
      </p:pic>
      <p:sp>
        <p:nvSpPr>
          <p:cNvPr id="9" name="Rectangle 8">
            <a:extLst>
              <a:ext uri="{FF2B5EF4-FFF2-40B4-BE49-F238E27FC236}">
                <a16:creationId xmlns:a16="http://schemas.microsoft.com/office/drawing/2014/main" id="{A56FCFB2-F3AF-43EE-89CC-AD340CECE49E}"/>
              </a:ext>
            </a:extLst>
          </p:cNvPr>
          <p:cNvSpPr/>
          <p:nvPr/>
        </p:nvSpPr>
        <p:spPr>
          <a:xfrm>
            <a:off x="-30548" y="4846319"/>
            <a:ext cx="10014980" cy="925417"/>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Rectangle 2">
            <a:extLst>
              <a:ext uri="{FF2B5EF4-FFF2-40B4-BE49-F238E27FC236}">
                <a16:creationId xmlns:a16="http://schemas.microsoft.com/office/drawing/2014/main" id="{AB8AAC88-1E21-0D2E-D303-367ECBECF4F3}"/>
              </a:ext>
            </a:extLst>
          </p:cNvPr>
          <p:cNvSpPr/>
          <p:nvPr/>
        </p:nvSpPr>
        <p:spPr>
          <a:xfrm>
            <a:off x="-8878" y="553722"/>
            <a:ext cx="7199791" cy="925417"/>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991865FA-E74C-18A9-1277-E5A224D86DAB}"/>
              </a:ext>
            </a:extLst>
          </p:cNvPr>
          <p:cNvSpPr txBox="1"/>
          <p:nvPr/>
        </p:nvSpPr>
        <p:spPr>
          <a:xfrm>
            <a:off x="0" y="620688"/>
            <a:ext cx="719091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Acknowledgement of Country</a:t>
            </a:r>
            <a:endParaRPr kumimoji="0" lang="en-US" sz="4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0482394E-7DC1-6C51-443E-EEA18681AF07}"/>
              </a:ext>
            </a:extLst>
          </p:cNvPr>
          <p:cNvSpPr txBox="1"/>
          <p:nvPr/>
        </p:nvSpPr>
        <p:spPr>
          <a:xfrm>
            <a:off x="191344" y="4941168"/>
            <a:ext cx="10873208" cy="954107"/>
          </a:xfrm>
          <a:prstGeom prst="rect">
            <a:avLst/>
          </a:prstGeom>
        </p:spPr>
        <p:txBody>
          <a:bodyPr wrap="square" rtlCol="0">
            <a:spAutoFit/>
          </a:bodyPr>
          <a:lstStyle/>
          <a:p>
            <a:pPr fontAlgn="base"/>
            <a:r>
              <a:rPr lang="en-AU"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We acknowledge the Bunurong People of the Kulin Nation as the Traditional Owners and Custodians of the land on which we meet.</a:t>
            </a: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t>
            </a:r>
          </a:p>
          <a:p>
            <a:pPr fontAlgn="base"/>
            <a:endPar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fontAlgn="base"/>
            <a:r>
              <a:rPr lang="en-AU"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We pay our respects to their Elders, past, present and emerging, </a:t>
            </a: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t>
            </a:r>
            <a:r>
              <a:rPr lang="en-AU"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and to all Aboriginal and Torres Strait Islander peoples who are present with us.</a:t>
            </a:r>
            <a:endPar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r>
              <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8" name="Rectangle 7">
            <a:extLst>
              <a:ext uri="{FF2B5EF4-FFF2-40B4-BE49-F238E27FC236}">
                <a16:creationId xmlns:a16="http://schemas.microsoft.com/office/drawing/2014/main" id="{2E2FFB33-E563-4E9F-8DEE-587FD87C55E7}"/>
              </a:ext>
            </a:extLst>
          </p:cNvPr>
          <p:cNvSpPr/>
          <p:nvPr/>
        </p:nvSpPr>
        <p:spPr>
          <a:xfrm rot="5400000">
            <a:off x="6047154" y="151681"/>
            <a:ext cx="110484" cy="12204792"/>
          </a:xfrm>
          <a:prstGeom prst="rect">
            <a:avLst/>
          </a:prstGeom>
          <a:solidFill>
            <a:srgbClr val="003B7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b="0" i="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948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BAF1A-634C-F97E-58F0-62CC51AB8FA9}"/>
              </a:ext>
            </a:extLst>
          </p:cNvPr>
          <p:cNvSpPr txBox="1"/>
          <p:nvPr/>
        </p:nvSpPr>
        <p:spPr>
          <a:xfrm>
            <a:off x="3287688" y="931369"/>
            <a:ext cx="56166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EE Timeline</a:t>
            </a:r>
          </a:p>
        </p:txBody>
      </p:sp>
      <p:graphicFrame>
        <p:nvGraphicFramePr>
          <p:cNvPr id="5" name="Table 4">
            <a:extLst>
              <a:ext uri="{FF2B5EF4-FFF2-40B4-BE49-F238E27FC236}">
                <a16:creationId xmlns:a16="http://schemas.microsoft.com/office/drawing/2014/main" id="{632D6174-EB78-BA7A-CCBB-D52C9378C795}"/>
              </a:ext>
            </a:extLst>
          </p:cNvPr>
          <p:cNvGraphicFramePr>
            <a:graphicFrameLocks noGrp="1"/>
          </p:cNvGraphicFramePr>
          <p:nvPr>
            <p:extLst>
              <p:ext uri="{D42A27DB-BD31-4B8C-83A1-F6EECF244321}">
                <p14:modId xmlns:p14="http://schemas.microsoft.com/office/powerpoint/2010/main" val="1205500874"/>
              </p:ext>
            </p:extLst>
          </p:nvPr>
        </p:nvGraphicFramePr>
        <p:xfrm>
          <a:off x="263352" y="1814354"/>
          <a:ext cx="9484755" cy="4373880"/>
        </p:xfrm>
        <a:graphic>
          <a:graphicData uri="http://schemas.openxmlformats.org/drawingml/2006/table">
            <a:tbl>
              <a:tblPr firstRow="1" firstCol="1" bandRow="1"/>
              <a:tblGrid>
                <a:gridCol w="729645">
                  <a:extLst>
                    <a:ext uri="{9D8B030D-6E8A-4147-A177-3AD203B41FA5}">
                      <a16:colId xmlns:a16="http://schemas.microsoft.com/office/drawing/2014/main" val="591530905"/>
                    </a:ext>
                  </a:extLst>
                </a:gridCol>
                <a:gridCol w="2938164">
                  <a:extLst>
                    <a:ext uri="{9D8B030D-6E8A-4147-A177-3AD203B41FA5}">
                      <a16:colId xmlns:a16="http://schemas.microsoft.com/office/drawing/2014/main" val="1307639062"/>
                    </a:ext>
                  </a:extLst>
                </a:gridCol>
                <a:gridCol w="2912895">
                  <a:extLst>
                    <a:ext uri="{9D8B030D-6E8A-4147-A177-3AD203B41FA5}">
                      <a16:colId xmlns:a16="http://schemas.microsoft.com/office/drawing/2014/main" val="3168382381"/>
                    </a:ext>
                  </a:extLst>
                </a:gridCol>
                <a:gridCol w="2904051">
                  <a:extLst>
                    <a:ext uri="{9D8B030D-6E8A-4147-A177-3AD203B41FA5}">
                      <a16:colId xmlns:a16="http://schemas.microsoft.com/office/drawing/2014/main" val="2389054433"/>
                    </a:ext>
                  </a:extLst>
                </a:gridCol>
              </a:tblGrid>
              <a:tr h="181937">
                <a:tc>
                  <a:txBody>
                    <a:bodyPr/>
                    <a:lstStyle/>
                    <a:p>
                      <a:pPr algn="ctr"/>
                      <a:r>
                        <a:rPr lang="en-AU" sz="1200" b="1">
                          <a:effectLst/>
                          <a:latin typeface="Calibri" panose="020F0502020204030204" pitchFamily="34" charset="0"/>
                          <a:ea typeface="Calibri" panose="020F0502020204030204" pitchFamily="34" charset="0"/>
                          <a:cs typeface="Calibri" panose="020F0502020204030204" pitchFamily="34" charset="0"/>
                        </a:rPr>
                        <a:t>Date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200" b="1">
                          <a:effectLst/>
                          <a:latin typeface="Calibri" panose="020F0502020204030204" pitchFamily="34" charset="0"/>
                          <a:ea typeface="Calibri" panose="020F0502020204030204" pitchFamily="34" charset="0"/>
                          <a:cs typeface="Calibri" panose="020F0502020204030204" pitchFamily="34" charset="0"/>
                        </a:rPr>
                        <a:t>Student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200" b="1">
                          <a:effectLst/>
                          <a:latin typeface="Calibri" panose="020F0502020204030204" pitchFamily="34" charset="0"/>
                          <a:ea typeface="Calibri" panose="020F0502020204030204" pitchFamily="34" charset="0"/>
                          <a:cs typeface="Calibri" panose="020F0502020204030204" pitchFamily="34" charset="0"/>
                        </a:rPr>
                        <a:t>Supervisor</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1200" b="1">
                          <a:effectLst/>
                          <a:latin typeface="Calibri" panose="020F0502020204030204" pitchFamily="34" charset="0"/>
                          <a:ea typeface="Calibri" panose="020F0502020204030204" pitchFamily="34" charset="0"/>
                          <a:cs typeface="Calibri" panose="020F0502020204030204" pitchFamily="34" charset="0"/>
                        </a:rPr>
                        <a:t>IBDP Co-ordinator</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143808"/>
                  </a:ext>
                </a:extLst>
              </a:tr>
              <a:tr h="515489">
                <a:tc gridSpan="4">
                  <a:txBody>
                    <a:bodyPr/>
                    <a:lstStyle/>
                    <a:p>
                      <a:pPr algn="ctr"/>
                      <a:r>
                        <a:rPr lang="en-AU" sz="1200" b="1">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Year 11 Term 3: MEETINGS &amp; COMMENCING RESEARCH</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Recommended: </a:t>
                      </a: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30 minutes on EE research/reading per week</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meetings with your supervisor</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74008452"/>
                  </a:ext>
                </a:extLst>
              </a:tr>
              <a:tr h="348713">
                <a:tc gridSpan="4">
                  <a:txBody>
                    <a:bodyPr/>
                    <a:lstStyle/>
                    <a:p>
                      <a:pPr algn="ctr"/>
                      <a:r>
                        <a:rPr lang="en-AU" sz="1200" b="1">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Year 11 Term 4: MEETINGS, ANNOTATING &amp; EXPERIMENTING</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Recommended: </a:t>
                      </a: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least 3 meetings with your supervisor; 1 before Week 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36519070"/>
                  </a:ext>
                </a:extLst>
              </a:tr>
              <a:tr h="667104">
                <a:tc>
                  <a:txBody>
                    <a:bodyPr/>
                    <a:lstStyle/>
                    <a:p>
                      <a:pPr algn="ct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 January</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Break</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MUST COMPLETE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all reading, research, interviews and experimentation</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MUST COMPLETE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substantial writing of the Extended Essay draft.  This means all research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Note and reinforce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holiday expectations for students.  This will make your role next year easier too.</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Write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to students, supervisors and parents informing them of Extended Essay expectations including checkpoint and </a:t>
                      </a: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Schoolbox report</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Week 2, Term 1, Year 12.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2752010209"/>
                  </a:ext>
                </a:extLst>
              </a:tr>
              <a:tr h="636781">
                <a:tc gridSpan="4">
                  <a:txBody>
                    <a:bodyPr/>
                    <a:lstStyle/>
                    <a:p>
                      <a:r>
                        <a:rPr lang="en-AU" sz="1400" b="1">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Of all IBDP holiday homework, completing these Extended Essay requirements is the most important for setting up a successful year 12.  Talk to your parents about how they can support you here.</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400" b="1">
                          <a:effectLst/>
                          <a:latin typeface="Calibri" panose="020F0502020204030204" pitchFamily="34" charset="0"/>
                          <a:ea typeface="Calibri" panose="020F0502020204030204" pitchFamily="34" charset="0"/>
                          <a:cs typeface="Calibri" panose="020F050202020403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088353236"/>
                  </a:ext>
                </a:extLst>
              </a:tr>
              <a:tr h="348713">
                <a:tc gridSpan="4">
                  <a:txBody>
                    <a:bodyPr/>
                    <a:lstStyle/>
                    <a:p>
                      <a:pPr algn="ctr"/>
                      <a:r>
                        <a:rPr lang="en-AU" sz="1200" b="1">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Year 12 Term 1: DRAFTING</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Recommended: </a:t>
                      </a: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least 3 meetings with your supervisor; 1 before Week 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7775583"/>
                  </a:ext>
                </a:extLst>
              </a:tr>
              <a:tr h="667104">
                <a:tc>
                  <a:txBody>
                    <a:bodyPr/>
                    <a:lstStyle/>
                    <a:p>
                      <a:pPr algn="ctr"/>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April Break</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MUST COMPLETE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AU" sz="1100" b="1">
                          <a:solidFill>
                            <a:srgbClr val="0070C0"/>
                          </a:solidFill>
                          <a:effectLst/>
                          <a:latin typeface="Calibri" panose="020F0502020204030204" pitchFamily="34" charset="0"/>
                          <a:ea typeface="Calibri" panose="020F0502020204030204" pitchFamily="34" charset="0"/>
                          <a:cs typeface="Calibri" panose="020F0502020204030204" pitchFamily="34" charset="0"/>
                        </a:rPr>
                        <a:t>draft Extended Essay</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due</a:t>
                      </a:r>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 Day 1, Term 2</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i="1">
                          <a:effectLst/>
                          <a:latin typeface="Calibri" panose="020F0502020204030204" pitchFamily="34" charset="0"/>
                          <a:ea typeface="Calibri" panose="020F0502020204030204" pitchFamily="34" charset="0"/>
                          <a:cs typeface="Calibri" panose="020F050202020403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Note and reinforce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holiday expectations for students.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r>
                        <a:rPr lang="en-AU"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Write</a:t>
                      </a:r>
                      <a:r>
                        <a:rPr lang="en-AU"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to students, supervisors and parents regarding Extended Essay expectations including draft Extended Essay due date, </a:t>
                      </a:r>
                      <a:r>
                        <a:rPr lang="en-AU"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Day 1, Term 2</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100">
                          <a:effectLst/>
                          <a:latin typeface="Calibri" panose="020F0502020204030204" pitchFamily="34" charset="0"/>
                          <a:ea typeface="Calibri" panose="020F0502020204030204" pitchFamily="34" charset="0"/>
                          <a:cs typeface="Calibri" panose="020F050202020403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3971415936"/>
                  </a:ext>
                </a:extLst>
              </a:tr>
              <a:tr h="636781">
                <a:tc gridSpan="4">
                  <a:txBody>
                    <a:bodyPr/>
                    <a:lstStyle/>
                    <a:p>
                      <a:r>
                        <a:rPr lang="en-AU"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 all IBDP holiday homework, completing these Extended Essay requirements is the most important.  Talk to your parents about how they can support you here.</a:t>
                      </a:r>
                      <a:endParaRPr lang="en-AU" sz="1100">
                        <a:effectLst/>
                        <a:latin typeface="Calibri" panose="020F0502020204030204" pitchFamily="34" charset="0"/>
                        <a:ea typeface="Calibri" panose="020F0502020204030204" pitchFamily="34" charset="0"/>
                        <a:cs typeface="Arial" panose="020B0604020202020204" pitchFamily="34" charset="0"/>
                      </a:endParaRPr>
                    </a:p>
                    <a:p>
                      <a:r>
                        <a:rPr lang="en-AU" sz="1400" b="1">
                          <a:effectLst/>
                          <a:latin typeface="Calibri" panose="020F0502020204030204" pitchFamily="34" charset="0"/>
                          <a:ea typeface="Calibri" panose="020F0502020204030204" pitchFamily="34" charset="0"/>
                          <a:cs typeface="Calibri" panose="020F050202020403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918644478"/>
                  </a:ext>
                </a:extLst>
              </a:tr>
              <a:tr h="348713">
                <a:tc gridSpan="4">
                  <a:txBody>
                    <a:bodyPr/>
                    <a:lstStyle/>
                    <a:p>
                      <a:pPr algn="ctr"/>
                      <a:r>
                        <a:rPr lang="en-AU" sz="1200" b="1"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Year 12 Term 2: EDITTING, SUBMITTING, CELEBRATING</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r>
                        <a:rPr lang="en-AU"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Recommended: </a:t>
                      </a:r>
                      <a:r>
                        <a:rPr lang="en-AU"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 with your supervisor </a:t>
                      </a:r>
                      <a:r>
                        <a:rPr lang="en-AU" sz="11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soon as</a:t>
                      </a:r>
                      <a:r>
                        <a:rPr lang="en-AU"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receive your draft feedback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8227" marR="6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91494234"/>
                  </a:ext>
                </a:extLst>
              </a:tr>
            </a:tbl>
          </a:graphicData>
        </a:graphic>
      </p:graphicFrame>
      <p:sp>
        <p:nvSpPr>
          <p:cNvPr id="6" name="TextBox 5">
            <a:extLst>
              <a:ext uri="{FF2B5EF4-FFF2-40B4-BE49-F238E27FC236}">
                <a16:creationId xmlns:a16="http://schemas.microsoft.com/office/drawing/2014/main" id="{504FAE0E-CDF6-5B71-DBD3-659A16209C6D}"/>
              </a:ext>
            </a:extLst>
          </p:cNvPr>
          <p:cNvSpPr txBox="1"/>
          <p:nvPr/>
        </p:nvSpPr>
        <p:spPr>
          <a:xfrm>
            <a:off x="9912424" y="1464188"/>
            <a:ext cx="2279576" cy="4708981"/>
          </a:xfrm>
          <a:prstGeom prst="rect">
            <a:avLst/>
          </a:prstGeom>
          <a:noFill/>
        </p:spPr>
        <p:txBody>
          <a:bodyPr wrap="square" rtlCol="0">
            <a:spAutoFit/>
          </a:bodyPr>
          <a:lstStyle/>
          <a:p>
            <a:r>
              <a:rPr lang="en-AU" sz="2000" dirty="0"/>
              <a:t>Commit to 30 minutes per week</a:t>
            </a:r>
          </a:p>
          <a:p>
            <a:endParaRPr lang="en-AU" sz="2000" dirty="0"/>
          </a:p>
          <a:p>
            <a:r>
              <a:rPr lang="en-AU" sz="2000" dirty="0"/>
              <a:t>Follow YOUR plan</a:t>
            </a:r>
          </a:p>
          <a:p>
            <a:endParaRPr lang="en-AU" sz="2000" dirty="0"/>
          </a:p>
          <a:p>
            <a:r>
              <a:rPr lang="en-AU" sz="2000" dirty="0"/>
              <a:t>Meet sub-task dates</a:t>
            </a:r>
          </a:p>
          <a:p>
            <a:endParaRPr lang="en-AU" sz="2000" dirty="0"/>
          </a:p>
          <a:p>
            <a:r>
              <a:rPr lang="en-AU" sz="2000" dirty="0"/>
              <a:t>YOU arrange meetings and set the agenda</a:t>
            </a:r>
          </a:p>
          <a:p>
            <a:endParaRPr lang="en-AU" sz="2000" dirty="0"/>
          </a:p>
          <a:p>
            <a:r>
              <a:rPr lang="en-AU" sz="2000" dirty="0"/>
              <a:t>Read full EE Timeline; Post in your study area</a:t>
            </a:r>
          </a:p>
        </p:txBody>
      </p:sp>
    </p:spTree>
    <p:extLst>
      <p:ext uri="{BB962C8B-B14F-4D97-AF65-F5344CB8AC3E}">
        <p14:creationId xmlns:p14="http://schemas.microsoft.com/office/powerpoint/2010/main" val="309786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19ECEB-BE93-D73B-A434-78A42FE99473}"/>
              </a:ext>
            </a:extLst>
          </p:cNvPr>
          <p:cNvSpPr/>
          <p:nvPr/>
        </p:nvSpPr>
        <p:spPr>
          <a:xfrm>
            <a:off x="0" y="0"/>
            <a:ext cx="12192001" cy="6908175"/>
          </a:xfrm>
          <a:prstGeom prst="rect">
            <a:avLst/>
          </a:prstGeom>
          <a:solidFill>
            <a:srgbClr val="2428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F6A4C0B4-A650-F543-9EFC-47F19E9B4AA4}"/>
              </a:ext>
            </a:extLst>
          </p:cNvPr>
          <p:cNvPicPr>
            <a:picLocks noChangeAspect="1"/>
          </p:cNvPicPr>
          <p:nvPr/>
        </p:nvPicPr>
        <p:blipFill>
          <a:blip r:embed="rId2"/>
          <a:srcRect/>
          <a:stretch/>
        </p:blipFill>
        <p:spPr>
          <a:xfrm>
            <a:off x="4475110" y="1772816"/>
            <a:ext cx="3241777" cy="3067290"/>
          </a:xfrm>
          <a:prstGeom prst="rect">
            <a:avLst/>
          </a:prstGeom>
        </p:spPr>
      </p:pic>
    </p:spTree>
    <p:extLst>
      <p:ext uri="{BB962C8B-B14F-4D97-AF65-F5344CB8AC3E}">
        <p14:creationId xmlns:p14="http://schemas.microsoft.com/office/powerpoint/2010/main" val="128524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F2056A-EFB3-F07E-65C7-707931531063}"/>
              </a:ext>
            </a:extLst>
          </p:cNvPr>
          <p:cNvSpPr txBox="1"/>
          <p:nvPr/>
        </p:nvSpPr>
        <p:spPr>
          <a:xfrm>
            <a:off x="3287688" y="931369"/>
            <a:ext cx="56166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Agenda</a:t>
            </a:r>
          </a:p>
        </p:txBody>
      </p:sp>
      <p:pic>
        <p:nvPicPr>
          <p:cNvPr id="4" name="Picture 3">
            <a:extLst>
              <a:ext uri="{FF2B5EF4-FFF2-40B4-BE49-F238E27FC236}">
                <a16:creationId xmlns:a16="http://schemas.microsoft.com/office/drawing/2014/main" id="{45228E03-F399-41BF-91DD-72027412B577}"/>
              </a:ext>
            </a:extLst>
          </p:cNvPr>
          <p:cNvPicPr>
            <a:picLocks noChangeAspect="1"/>
          </p:cNvPicPr>
          <p:nvPr/>
        </p:nvPicPr>
        <p:blipFill>
          <a:blip r:embed="rId2"/>
          <a:stretch>
            <a:fillRect/>
          </a:stretch>
        </p:blipFill>
        <p:spPr>
          <a:xfrm>
            <a:off x="0" y="2242592"/>
            <a:ext cx="4857750" cy="3343275"/>
          </a:xfrm>
          <a:prstGeom prst="rect">
            <a:avLst/>
          </a:prstGeom>
        </p:spPr>
      </p:pic>
      <p:sp>
        <p:nvSpPr>
          <p:cNvPr id="5" name="TextBox 4">
            <a:extLst>
              <a:ext uri="{FF2B5EF4-FFF2-40B4-BE49-F238E27FC236}">
                <a16:creationId xmlns:a16="http://schemas.microsoft.com/office/drawing/2014/main" id="{18669382-552A-807E-9A98-F82A6237A137}"/>
              </a:ext>
            </a:extLst>
          </p:cNvPr>
          <p:cNvSpPr txBox="1"/>
          <p:nvPr/>
        </p:nvSpPr>
        <p:spPr>
          <a:xfrm>
            <a:off x="5015880" y="2223499"/>
            <a:ext cx="7056784" cy="3693319"/>
          </a:xfrm>
          <a:prstGeom prst="rect">
            <a:avLst/>
          </a:prstGeom>
          <a:noFill/>
        </p:spPr>
        <p:txBody>
          <a:bodyPr wrap="square" rtlCol="0">
            <a:spAutoFit/>
          </a:bodyPr>
          <a:lstStyle/>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Your supervisor; your invaluable EE ally</a:t>
            </a:r>
          </a:p>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Review of the Extended Essay</a:t>
            </a:r>
          </a:p>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Developing a ‘good’ research question </a:t>
            </a:r>
            <a:r>
              <a:rPr lang="en-AU" sz="2000" dirty="0">
                <a:latin typeface="Lato Regular" panose="020F0502020204030203" pitchFamily="34" charset="0"/>
                <a:ea typeface="Lato Regular" panose="020F0502020204030203" pitchFamily="34" charset="0"/>
                <a:cs typeface="Lato Regular" panose="020F0502020204030203" pitchFamily="34" charset="0"/>
              </a:rPr>
              <a:t>(Criterion A)</a:t>
            </a:r>
          </a:p>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Developing a research plan </a:t>
            </a:r>
            <a:r>
              <a:rPr lang="en-AU" sz="2000" dirty="0">
                <a:latin typeface="Lato Regular" panose="020F0502020204030203" pitchFamily="34" charset="0"/>
                <a:ea typeface="Lato Regular" panose="020F0502020204030203" pitchFamily="34" charset="0"/>
                <a:cs typeface="Lato Regular" panose="020F0502020204030203" pitchFamily="34" charset="0"/>
              </a:rPr>
              <a:t>(Criteria A &amp; B)</a:t>
            </a:r>
          </a:p>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Developing an experimentation plan</a:t>
            </a:r>
            <a:r>
              <a:rPr lang="en-AU" sz="2000" dirty="0">
                <a:latin typeface="Lato Regular" panose="020F0502020204030203" pitchFamily="34" charset="0"/>
                <a:ea typeface="Lato Regular" panose="020F0502020204030203" pitchFamily="34" charset="0"/>
                <a:cs typeface="Lato Regular" panose="020F0502020204030203" pitchFamily="34" charset="0"/>
              </a:rPr>
              <a:t> (Criteria A, B &amp; C)</a:t>
            </a:r>
          </a:p>
          <a:p>
            <a:pPr>
              <a:lnSpc>
                <a:spcPct val="150000"/>
              </a:lnSpc>
            </a:pPr>
            <a:r>
              <a:rPr lang="en-AU" sz="2400" dirty="0">
                <a:latin typeface="Lato Regular" panose="020F0502020204030203" pitchFamily="34" charset="0"/>
                <a:ea typeface="Lato Regular" panose="020F0502020204030203" pitchFamily="34" charset="0"/>
                <a:cs typeface="Lato Regular" panose="020F0502020204030203" pitchFamily="34" charset="0"/>
              </a:rPr>
              <a:t>EE Timeline 2023-2024</a:t>
            </a:r>
          </a:p>
          <a:p>
            <a:endParaRPr lang="en-AU" dirty="0"/>
          </a:p>
        </p:txBody>
      </p:sp>
    </p:spTree>
    <p:extLst>
      <p:ext uri="{BB962C8B-B14F-4D97-AF65-F5344CB8AC3E}">
        <p14:creationId xmlns:p14="http://schemas.microsoft.com/office/powerpoint/2010/main" val="12701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C23A4-5793-BFA1-54D3-79108BBAAF75}"/>
              </a:ext>
            </a:extLst>
          </p:cNvPr>
          <p:cNvPicPr>
            <a:picLocks noChangeAspect="1"/>
          </p:cNvPicPr>
          <p:nvPr/>
        </p:nvPicPr>
        <p:blipFill>
          <a:blip r:embed="rId2"/>
          <a:stretch>
            <a:fillRect/>
          </a:stretch>
        </p:blipFill>
        <p:spPr>
          <a:xfrm>
            <a:off x="6096000" y="2420888"/>
            <a:ext cx="6172944" cy="3086472"/>
          </a:xfrm>
          <a:prstGeom prst="rect">
            <a:avLst/>
          </a:prstGeom>
        </p:spPr>
      </p:pic>
      <p:sp>
        <p:nvSpPr>
          <p:cNvPr id="3" name="TextBox 2">
            <a:extLst>
              <a:ext uri="{FF2B5EF4-FFF2-40B4-BE49-F238E27FC236}">
                <a16:creationId xmlns:a16="http://schemas.microsoft.com/office/drawing/2014/main" id="{713C60A2-4811-FBC9-5393-F1BB095796AB}"/>
              </a:ext>
            </a:extLst>
          </p:cNvPr>
          <p:cNvSpPr txBox="1"/>
          <p:nvPr/>
        </p:nvSpPr>
        <p:spPr>
          <a:xfrm>
            <a:off x="2567608" y="931369"/>
            <a:ext cx="6984776"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Supervisor Introductions</a:t>
            </a:r>
          </a:p>
        </p:txBody>
      </p:sp>
      <p:sp>
        <p:nvSpPr>
          <p:cNvPr id="4" name="TextBox 3">
            <a:extLst>
              <a:ext uri="{FF2B5EF4-FFF2-40B4-BE49-F238E27FC236}">
                <a16:creationId xmlns:a16="http://schemas.microsoft.com/office/drawing/2014/main" id="{CC570729-4C75-A229-22CD-342799AE0466}"/>
              </a:ext>
            </a:extLst>
          </p:cNvPr>
          <p:cNvSpPr txBox="1"/>
          <p:nvPr/>
        </p:nvSpPr>
        <p:spPr>
          <a:xfrm>
            <a:off x="191344" y="1916832"/>
            <a:ext cx="5832648" cy="4401205"/>
          </a:xfrm>
          <a:prstGeom prst="rect">
            <a:avLst/>
          </a:prstGeom>
          <a:noFill/>
        </p:spPr>
        <p:txBody>
          <a:bodyPr wrap="square" rtlCol="0">
            <a:spAutoFit/>
          </a:bodyPr>
          <a:lstStyle/>
          <a:p>
            <a:r>
              <a:rPr lang="en-AU" sz="2000" dirty="0">
                <a:latin typeface="Lato Regular" panose="020F0502020204030203" pitchFamily="34" charset="0"/>
                <a:ea typeface="Lato Regular" panose="020F0502020204030203" pitchFamily="34" charset="0"/>
                <a:cs typeface="Lato Regular" panose="020F0502020204030203" pitchFamily="34" charset="0"/>
              </a:rPr>
              <a:t>Great to hear that many of you have met with your supervisors and started to review your initial research question.</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dirty="0">
                <a:latin typeface="Lato Regular" panose="020F0502020204030203" pitchFamily="34" charset="0"/>
                <a:ea typeface="Lato Regular" panose="020F0502020204030203" pitchFamily="34" charset="0"/>
                <a:cs typeface="Lato Regular" panose="020F0502020204030203" pitchFamily="34" charset="0"/>
              </a:rPr>
              <a:t>This session will help you focus your meetings.</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dirty="0">
                <a:latin typeface="Lato Regular" panose="020F0502020204030203" pitchFamily="34" charset="0"/>
                <a:ea typeface="Lato Regular" panose="020F0502020204030203" pitchFamily="34" charset="0"/>
                <a:cs typeface="Lato Regular" panose="020F0502020204030203" pitchFamily="34" charset="0"/>
              </a:rPr>
              <a:t>If you have not arranged to meet with your supervisor, please do so asap – they’re waiting and eager to get started</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a:p>
            <a:r>
              <a:rPr lang="en-AU" sz="2000" b="1" dirty="0">
                <a:latin typeface="Lato Regular" panose="020F0502020204030203" pitchFamily="34" charset="0"/>
                <a:ea typeface="Lato Regular" panose="020F0502020204030203" pitchFamily="34" charset="0"/>
                <a:cs typeface="Lato Regular" panose="020F0502020204030203" pitchFamily="34" charset="0"/>
              </a:rPr>
              <a:t>It’s your essay</a:t>
            </a:r>
            <a:r>
              <a:rPr lang="en-AU" sz="2000" dirty="0">
                <a:latin typeface="Lato Regular" panose="020F0502020204030203" pitchFamily="34" charset="0"/>
                <a:ea typeface="Lato Regular" panose="020F0502020204030203" pitchFamily="34" charset="0"/>
                <a:cs typeface="Lato Regular" panose="020F0502020204030203" pitchFamily="34" charset="0"/>
              </a:rPr>
              <a:t>, so you need to set meetings with clear agenda – what have you done?; what are you proposing to do next?; what advice do you need?</a:t>
            </a:r>
          </a:p>
          <a:p>
            <a:endParaRPr lang="en-AU" sz="2000" dirty="0">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04980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BAF1A-634C-F97E-58F0-62CC51AB8FA9}"/>
              </a:ext>
            </a:extLst>
          </p:cNvPr>
          <p:cNvSpPr txBox="1"/>
          <p:nvPr/>
        </p:nvSpPr>
        <p:spPr>
          <a:xfrm>
            <a:off x="3287688" y="931369"/>
            <a:ext cx="56166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What is the EE?</a:t>
            </a:r>
          </a:p>
        </p:txBody>
      </p:sp>
      <p:sp>
        <p:nvSpPr>
          <p:cNvPr id="3" name="TextBox 2">
            <a:extLst>
              <a:ext uri="{FF2B5EF4-FFF2-40B4-BE49-F238E27FC236}">
                <a16:creationId xmlns:a16="http://schemas.microsoft.com/office/drawing/2014/main" id="{40915EA7-85BA-DA3F-37AC-FD8A8F15A800}"/>
              </a:ext>
            </a:extLst>
          </p:cNvPr>
          <p:cNvSpPr txBox="1"/>
          <p:nvPr/>
        </p:nvSpPr>
        <p:spPr>
          <a:xfrm>
            <a:off x="2094198" y="1772816"/>
            <a:ext cx="7992888"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4000 word </a:t>
            </a:r>
            <a:r>
              <a:rPr lang="en-US" sz="2400" b="1" dirty="0">
                <a:solidFill>
                  <a:srgbClr val="00B0F0"/>
                </a:solidFill>
                <a:latin typeface="Lato" panose="020F0502020204030203" pitchFamily="34" charset="0"/>
                <a:ea typeface="Lato" panose="020F0502020204030203" pitchFamily="34" charset="0"/>
                <a:cs typeface="Lato" panose="020F0502020204030203" pitchFamily="34" charset="0"/>
              </a:rPr>
              <a:t>research</a:t>
            </a: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 essay assessed under 5 criteria:</a:t>
            </a:r>
          </a:p>
        </p:txBody>
      </p:sp>
      <p:sp>
        <p:nvSpPr>
          <p:cNvPr id="4" name="TextBox 3">
            <a:extLst>
              <a:ext uri="{FF2B5EF4-FFF2-40B4-BE49-F238E27FC236}">
                <a16:creationId xmlns:a16="http://schemas.microsoft.com/office/drawing/2014/main" id="{CBA651CB-1CE1-D4FA-86E0-949DC142AB72}"/>
              </a:ext>
            </a:extLst>
          </p:cNvPr>
          <p:cNvSpPr txBox="1"/>
          <p:nvPr/>
        </p:nvSpPr>
        <p:spPr>
          <a:xfrm>
            <a:off x="185986" y="2162475"/>
            <a:ext cx="11809312" cy="4093428"/>
          </a:xfrm>
          <a:prstGeom prst="rect">
            <a:avLst/>
          </a:prstGeom>
          <a:noFill/>
        </p:spPr>
        <p:txBody>
          <a:bodyPr wrap="square" rtlCol="0">
            <a:spAutoFit/>
          </a:bodyPr>
          <a:lstStyle/>
          <a:p>
            <a:pPr marL="285744" indent="-285744">
              <a:buFont typeface="Arial"/>
              <a:buChar char="•"/>
            </a:pPr>
            <a:r>
              <a:rPr lang="en-US" sz="2000" b="1" dirty="0">
                <a:solidFill>
                  <a:srgbClr val="0070C0"/>
                </a:solidFill>
                <a:latin typeface="Lato Regular"/>
                <a:cs typeface="Lato Regular"/>
              </a:rPr>
              <a:t>Criterion A: Focus and Method </a:t>
            </a:r>
            <a:r>
              <a:rPr lang="en-US" sz="2000" dirty="0">
                <a:latin typeface="Lato Regular"/>
                <a:cs typeface="Lato Regular"/>
              </a:rPr>
              <a:t>				Is your Research Question clearly </a:t>
            </a:r>
            <a:r>
              <a:rPr lang="en-US" sz="2000" dirty="0" err="1">
                <a:latin typeface="Lato Regular"/>
                <a:cs typeface="Lato Regular"/>
              </a:rPr>
              <a:t>focussed</a:t>
            </a:r>
            <a:r>
              <a:rPr lang="en-US" sz="2000" dirty="0">
                <a:latin typeface="Lato Regular"/>
                <a:cs typeface="Lato Regular"/>
              </a:rPr>
              <a:t>?</a:t>
            </a:r>
          </a:p>
          <a:p>
            <a:r>
              <a:rPr lang="en-US" sz="2000" dirty="0">
                <a:latin typeface="Lato Regular"/>
                <a:cs typeface="Lato Regular"/>
              </a:rPr>
              <a:t>	Have you a </a:t>
            </a:r>
            <a:r>
              <a:rPr lang="en-US" sz="2000" b="1" dirty="0">
                <a:latin typeface="Lato Regular"/>
                <a:cs typeface="Lato Regular"/>
              </a:rPr>
              <a:t>clear plan </a:t>
            </a:r>
            <a:r>
              <a:rPr lang="en-US" sz="2000" dirty="0">
                <a:latin typeface="Lato Regular"/>
                <a:cs typeface="Lato Regular"/>
              </a:rPr>
              <a:t>of initial research (into what </a:t>
            </a:r>
            <a:r>
              <a:rPr lang="en-US" sz="2000" b="1" dirty="0">
                <a:latin typeface="Lato Regular"/>
                <a:cs typeface="Lato Regular"/>
              </a:rPr>
              <a:t>others</a:t>
            </a:r>
            <a:r>
              <a:rPr lang="en-US" sz="2000" dirty="0">
                <a:latin typeface="Lato Regular"/>
                <a:cs typeface="Lato Regular"/>
              </a:rPr>
              <a:t> have written/done)?</a:t>
            </a:r>
          </a:p>
          <a:p>
            <a:r>
              <a:rPr lang="en-US" sz="2000" dirty="0">
                <a:latin typeface="Lato Regular"/>
                <a:cs typeface="Lato Regular"/>
              </a:rPr>
              <a:t>	Have you clearly defined and then consistently executed a </a:t>
            </a:r>
            <a:r>
              <a:rPr lang="en-US" sz="2000" b="1" dirty="0">
                <a:latin typeface="Lato Regular"/>
                <a:cs typeface="Lato Regular"/>
              </a:rPr>
              <a:t>well described method</a:t>
            </a:r>
            <a:r>
              <a:rPr lang="en-US" sz="2000" dirty="0">
                <a:latin typeface="Lato Regular"/>
                <a:cs typeface="Lato Regular"/>
              </a:rPr>
              <a:t>?</a:t>
            </a:r>
            <a:br>
              <a:rPr lang="en-US" sz="1000" dirty="0">
                <a:latin typeface="Lato Regular"/>
                <a:cs typeface="Lato Regular"/>
              </a:rPr>
            </a:br>
            <a:endParaRPr lang="en-US" sz="1000" dirty="0">
              <a:latin typeface="Lato Regular"/>
              <a:cs typeface="Lato Regular"/>
            </a:endParaRPr>
          </a:p>
          <a:p>
            <a:pPr marL="285744" indent="-285744">
              <a:buFont typeface="Arial"/>
              <a:buChar char="•"/>
            </a:pPr>
            <a:r>
              <a:rPr lang="en-US" sz="2000" b="1" dirty="0">
                <a:solidFill>
                  <a:srgbClr val="0070C0"/>
                </a:solidFill>
                <a:latin typeface="Lato Regular"/>
                <a:cs typeface="Lato Regular"/>
              </a:rPr>
              <a:t>Criterion B: Knowledge and Understanding</a:t>
            </a:r>
            <a:r>
              <a:rPr lang="en-US" sz="2000" dirty="0">
                <a:latin typeface="Lato Regular"/>
                <a:cs typeface="Lato Regular"/>
              </a:rPr>
              <a:t>	</a:t>
            </a:r>
          </a:p>
          <a:p>
            <a:r>
              <a:rPr lang="en-US" sz="2000" dirty="0">
                <a:latin typeface="Lato Regular"/>
                <a:cs typeface="Lato Regular"/>
              </a:rPr>
              <a:t>	Have you demonstrated your understanding of </a:t>
            </a:r>
            <a:r>
              <a:rPr lang="en-US" sz="2000" b="1" dirty="0">
                <a:latin typeface="Lato Regular"/>
                <a:cs typeface="Lato Regular"/>
              </a:rPr>
              <a:t>key concepts/theories/perspectives </a:t>
            </a:r>
            <a:r>
              <a:rPr lang="en-US" sz="2000" dirty="0">
                <a:latin typeface="Lato Regular"/>
                <a:cs typeface="Lato Regular"/>
              </a:rPr>
              <a:t>of the research 	that directly relate to addressing your RQ?</a:t>
            </a:r>
            <a:br>
              <a:rPr lang="en-US" sz="1000" dirty="0">
                <a:latin typeface="Lato Regular"/>
                <a:cs typeface="Lato Regular"/>
              </a:rPr>
            </a:br>
            <a:endParaRPr lang="en-US" sz="1000" dirty="0">
              <a:latin typeface="Lato Regular"/>
              <a:cs typeface="Lato Regular"/>
            </a:endParaRPr>
          </a:p>
          <a:p>
            <a:pPr marL="285744" indent="-285744">
              <a:buFont typeface="Arial"/>
              <a:buChar char="•"/>
            </a:pPr>
            <a:r>
              <a:rPr lang="en-US" sz="2000" b="1" dirty="0">
                <a:solidFill>
                  <a:srgbClr val="0070C0"/>
                </a:solidFill>
                <a:latin typeface="Lato Regular"/>
                <a:cs typeface="Lato Regular"/>
              </a:rPr>
              <a:t>Criterion C: Critical Thinking</a:t>
            </a:r>
            <a:br>
              <a:rPr lang="en-US" sz="2000" dirty="0">
                <a:latin typeface="Lato Regular"/>
                <a:cs typeface="Lato Regular"/>
              </a:rPr>
            </a:br>
            <a:r>
              <a:rPr lang="en-US" sz="2000" dirty="0">
                <a:latin typeface="Lato Regular"/>
                <a:cs typeface="Lato Regular"/>
              </a:rPr>
              <a:t>	Have you applied knowledge by </a:t>
            </a:r>
            <a:r>
              <a:rPr lang="en-US" sz="2000" b="1" dirty="0">
                <a:latin typeface="Lato Regular"/>
                <a:cs typeface="Lato Regular"/>
              </a:rPr>
              <a:t>comparing</a:t>
            </a:r>
            <a:r>
              <a:rPr lang="en-US" sz="2000" dirty="0">
                <a:latin typeface="Lato Regular"/>
                <a:cs typeface="Lato Regular"/>
              </a:rPr>
              <a:t> research </a:t>
            </a:r>
            <a:r>
              <a:rPr lang="en-US" sz="2000" b="1" dirty="0">
                <a:latin typeface="Lato Regular"/>
                <a:cs typeface="Lato Regular"/>
              </a:rPr>
              <a:t>and/or critically applying methods/theories to 	your own research/experimentation?</a:t>
            </a:r>
            <a:endParaRPr lang="en-US" sz="1000" b="1" dirty="0">
              <a:latin typeface="Lato Regular"/>
              <a:cs typeface="Lato Regular"/>
            </a:endParaRPr>
          </a:p>
          <a:p>
            <a:endParaRPr lang="en-US" sz="1000" dirty="0">
              <a:latin typeface="Lato Regular"/>
              <a:cs typeface="Lato Regular"/>
            </a:endParaRPr>
          </a:p>
          <a:p>
            <a:pPr marL="285744" indent="-285744">
              <a:buFont typeface="Arial"/>
              <a:buChar char="•"/>
            </a:pPr>
            <a:r>
              <a:rPr lang="en-US" sz="2000" b="1" dirty="0">
                <a:solidFill>
                  <a:srgbClr val="0070C0"/>
                </a:solidFill>
                <a:latin typeface="Lato Regular"/>
                <a:cs typeface="Lato Regular"/>
              </a:rPr>
              <a:t>Criterion D: Presentation						</a:t>
            </a:r>
            <a:r>
              <a:rPr lang="en-US" sz="2000" dirty="0">
                <a:latin typeface="Lato Regular"/>
                <a:cs typeface="Lato Regular"/>
              </a:rPr>
              <a:t>Correct, consistent formatting and referencing</a:t>
            </a:r>
            <a:endParaRPr lang="en-US" sz="1000" dirty="0">
              <a:latin typeface="Lato Regular"/>
              <a:cs typeface="Lato Regular"/>
            </a:endParaRPr>
          </a:p>
          <a:p>
            <a:endParaRPr lang="en-US" sz="1000" dirty="0">
              <a:latin typeface="Lato Regular"/>
              <a:cs typeface="Lato Regular"/>
            </a:endParaRPr>
          </a:p>
          <a:p>
            <a:pPr marL="285744" indent="-285744">
              <a:buFont typeface="Arial"/>
              <a:buChar char="•"/>
            </a:pPr>
            <a:r>
              <a:rPr lang="en-US" sz="2000" b="1" dirty="0">
                <a:solidFill>
                  <a:srgbClr val="0070C0"/>
                </a:solidFill>
                <a:latin typeface="Lato Regular"/>
                <a:cs typeface="Lato Regular"/>
              </a:rPr>
              <a:t>Criterion E: Engagement</a:t>
            </a:r>
            <a:r>
              <a:rPr lang="en-US" sz="2000" dirty="0">
                <a:latin typeface="Lato Regular"/>
                <a:cs typeface="Lato Regular"/>
              </a:rPr>
              <a:t>						3 x reflections</a:t>
            </a:r>
            <a:endParaRPr lang="en-US" sz="2000" b="1" dirty="0">
              <a:solidFill>
                <a:srgbClr val="0070C0"/>
              </a:solidFill>
              <a:latin typeface="Lato Regular"/>
              <a:cs typeface="Lato Regular"/>
            </a:endParaRPr>
          </a:p>
        </p:txBody>
      </p:sp>
    </p:spTree>
    <p:extLst>
      <p:ext uri="{BB962C8B-B14F-4D97-AF65-F5344CB8AC3E}">
        <p14:creationId xmlns:p14="http://schemas.microsoft.com/office/powerpoint/2010/main" val="359281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3287688" y="931369"/>
            <a:ext cx="56166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Refining Your Topic</a:t>
            </a:r>
          </a:p>
        </p:txBody>
      </p:sp>
      <p:sp>
        <p:nvSpPr>
          <p:cNvPr id="3" name="TextBox 2">
            <a:extLst>
              <a:ext uri="{FF2B5EF4-FFF2-40B4-BE49-F238E27FC236}">
                <a16:creationId xmlns:a16="http://schemas.microsoft.com/office/drawing/2014/main" id="{474D7763-BCB2-2E62-DEF6-5514F583B536}"/>
              </a:ext>
            </a:extLst>
          </p:cNvPr>
          <p:cNvSpPr txBox="1"/>
          <p:nvPr/>
        </p:nvSpPr>
        <p:spPr>
          <a:xfrm>
            <a:off x="3107668" y="1870841"/>
            <a:ext cx="6048672"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Chapter 2: Subject and Topic. </a:t>
            </a:r>
          </a:p>
        </p:txBody>
      </p:sp>
      <p:graphicFrame>
        <p:nvGraphicFramePr>
          <p:cNvPr id="6" name="Table 5">
            <a:extLst>
              <a:ext uri="{FF2B5EF4-FFF2-40B4-BE49-F238E27FC236}">
                <a16:creationId xmlns:a16="http://schemas.microsoft.com/office/drawing/2014/main" id="{2FA6C85D-691F-A1EC-20FA-D71666F1BDA1}"/>
              </a:ext>
            </a:extLst>
          </p:cNvPr>
          <p:cNvGraphicFramePr>
            <a:graphicFrameLocks noGrp="1"/>
          </p:cNvGraphicFramePr>
          <p:nvPr>
            <p:extLst>
              <p:ext uri="{D42A27DB-BD31-4B8C-83A1-F6EECF244321}">
                <p14:modId xmlns:p14="http://schemas.microsoft.com/office/powerpoint/2010/main" val="1204366330"/>
              </p:ext>
            </p:extLst>
          </p:nvPr>
        </p:nvGraphicFramePr>
        <p:xfrm>
          <a:off x="335360" y="2420888"/>
          <a:ext cx="11665296" cy="3312368"/>
        </p:xfrm>
        <a:graphic>
          <a:graphicData uri="http://schemas.openxmlformats.org/drawingml/2006/table">
            <a:tbl>
              <a:tblPr/>
              <a:tblGrid>
                <a:gridCol w="1515243">
                  <a:extLst>
                    <a:ext uri="{9D8B030D-6E8A-4147-A177-3AD203B41FA5}">
                      <a16:colId xmlns:a16="http://schemas.microsoft.com/office/drawing/2014/main" val="1885042364"/>
                    </a:ext>
                  </a:extLst>
                </a:gridCol>
                <a:gridCol w="10150053">
                  <a:extLst>
                    <a:ext uri="{9D8B030D-6E8A-4147-A177-3AD203B41FA5}">
                      <a16:colId xmlns:a16="http://schemas.microsoft.com/office/drawing/2014/main" val="366394824"/>
                    </a:ext>
                  </a:extLst>
                </a:gridCol>
              </a:tblGrid>
              <a:tr h="561289">
                <a:tc>
                  <a:txBody>
                    <a:bodyPr/>
                    <a:lstStyle/>
                    <a:p>
                      <a:pPr algn="l" fontAlgn="ctr"/>
                      <a:r>
                        <a:rPr lang="en-AU" sz="1800" b="0" i="0" u="none" strike="noStrike" dirty="0">
                          <a:solidFill>
                            <a:srgbClr val="000000"/>
                          </a:solidFill>
                          <a:effectLst/>
                          <a:latin typeface="Calibri" panose="020F0502020204030204" pitchFamily="34" charset="0"/>
                        </a:rPr>
                        <a:t>Biology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To what extent is </a:t>
                      </a:r>
                      <a:r>
                        <a:rPr lang="en-US" sz="1800" b="0" i="0" u="none" strike="noStrike" dirty="0">
                          <a:solidFill>
                            <a:srgbClr val="000000"/>
                          </a:solidFill>
                          <a:effectLst/>
                          <a:highlight>
                            <a:srgbClr val="FFFF00"/>
                          </a:highlight>
                          <a:latin typeface="Calibri" panose="020F0502020204030204" pitchFamily="34" charset="0"/>
                        </a:rPr>
                        <a:t>epilepsy caused by inheritance or infection</a:t>
                      </a:r>
                      <a:r>
                        <a:rPr lang="en-US" sz="1800" b="0" i="0" u="none" strike="noStrike" dirty="0">
                          <a:solidFill>
                            <a:srgbClr val="000000"/>
                          </a:solidFill>
                          <a:effectLst/>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How does the presence and absence of </a:t>
                      </a:r>
                      <a:r>
                        <a:rPr lang="en-US" sz="1800" b="0" i="0" u="none" strike="noStrike" dirty="0">
                          <a:solidFill>
                            <a:srgbClr val="000000"/>
                          </a:solidFill>
                          <a:effectLst/>
                          <a:highlight>
                            <a:srgbClr val="FFFF00"/>
                          </a:highlight>
                          <a:latin typeface="Calibri" panose="020F0502020204030204" pitchFamily="34" charset="0"/>
                        </a:rPr>
                        <a:t>melatonin regulate sleep cycles in humans</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31747"/>
                  </a:ext>
                </a:extLst>
              </a:tr>
              <a:tr h="336773">
                <a:tc>
                  <a:txBody>
                    <a:bodyPr/>
                    <a:lstStyle/>
                    <a:p>
                      <a:pPr algn="l" fontAlgn="ctr"/>
                      <a:r>
                        <a:rPr lang="en-AU" sz="1800" b="0" i="0" u="none" strike="noStrike">
                          <a:solidFill>
                            <a:srgbClr val="000000"/>
                          </a:solidFill>
                          <a:effectLst/>
                          <a:latin typeface="Calibri" panose="020F0502020204030204" pitchFamily="34" charset="0"/>
                        </a:rPr>
                        <a:t>Chemistry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The </a:t>
                      </a:r>
                      <a:r>
                        <a:rPr lang="en-US" sz="1800" b="0" i="0" u="none" strike="noStrike" dirty="0">
                          <a:solidFill>
                            <a:srgbClr val="000000"/>
                          </a:solidFill>
                          <a:effectLst/>
                          <a:highlight>
                            <a:srgbClr val="FFFF00"/>
                          </a:highlight>
                          <a:latin typeface="Calibri" panose="020F0502020204030204" pitchFamily="34" charset="0"/>
                        </a:rPr>
                        <a:t>Synthesis of biodiesel from vegetable oils (WCO) and methanol in the presence of Calcium Oxide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CaO</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309695"/>
                  </a:ext>
                </a:extLst>
              </a:tr>
              <a:tr h="1085161">
                <a:tc>
                  <a:txBody>
                    <a:bodyPr/>
                    <a:lstStyle/>
                    <a:p>
                      <a:pPr algn="l" fontAlgn="ctr"/>
                      <a:r>
                        <a:rPr lang="en-AU" sz="1800" b="0" i="0" u="none" strike="noStrike">
                          <a:solidFill>
                            <a:srgbClr val="000000"/>
                          </a:solidFill>
                          <a:effectLst/>
                          <a:latin typeface="Calibri" panose="020F0502020204030204" pitchFamily="34" charset="0"/>
                        </a:rPr>
                        <a:t>Economics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1. To what extent has </a:t>
                      </a:r>
                      <a:r>
                        <a:rPr lang="en-US" sz="1800" b="0" i="0" u="none" strike="noStrike" dirty="0" err="1">
                          <a:solidFill>
                            <a:srgbClr val="000000"/>
                          </a:solidFill>
                          <a:effectLst/>
                          <a:highlight>
                            <a:srgbClr val="FFFF00"/>
                          </a:highlight>
                          <a:latin typeface="Calibri" panose="020F0502020204030204" pitchFamily="34" charset="0"/>
                        </a:rPr>
                        <a:t>AirBnB</a:t>
                      </a:r>
                      <a:r>
                        <a:rPr lang="en-US" sz="1800" b="0" i="0" u="none" strike="noStrike" dirty="0">
                          <a:solidFill>
                            <a:srgbClr val="000000"/>
                          </a:solidFill>
                          <a:effectLst/>
                          <a:highlight>
                            <a:srgbClr val="FFFF00"/>
                          </a:highlight>
                          <a:latin typeface="Calibri" panose="020F0502020204030204" pitchFamily="34" charset="0"/>
                        </a:rPr>
                        <a:t> and private services such as booking.com impacted the prices of the </a:t>
                      </a:r>
                      <a:r>
                        <a:rPr lang="en-US" sz="1800" b="0" i="0" u="none" strike="noStrike" dirty="0" err="1">
                          <a:solidFill>
                            <a:srgbClr val="000000"/>
                          </a:solidFill>
                          <a:effectLst/>
                          <a:highlight>
                            <a:srgbClr val="FFFF00"/>
                          </a:highlight>
                          <a:latin typeface="Calibri" panose="020F0502020204030204" pitchFamily="34" charset="0"/>
                        </a:rPr>
                        <a:t>accomodation</a:t>
                      </a:r>
                      <a:r>
                        <a:rPr lang="en-US" sz="1800" b="0" i="0" u="none" strike="noStrike" dirty="0">
                          <a:solidFill>
                            <a:srgbClr val="000000"/>
                          </a:solidFill>
                          <a:effectLst/>
                          <a:highlight>
                            <a:srgbClr val="FFFF00"/>
                          </a:highlight>
                          <a:latin typeface="Calibri" panose="020F0502020204030204" pitchFamily="34" charset="0"/>
                        </a:rPr>
                        <a:t> market in Gold Coast </a:t>
                      </a:r>
                      <a:r>
                        <a:rPr lang="en-US" sz="1800" b="0" i="0" u="none" strike="noStrike" dirty="0">
                          <a:solidFill>
                            <a:srgbClr val="000000"/>
                          </a:solidFill>
                          <a:effectLst/>
                          <a:latin typeface="Calibri" panose="020F0502020204030204" pitchFamily="34" charset="0"/>
                        </a:rPr>
                        <a:t>Australia?</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 How does the a</a:t>
                      </a:r>
                      <a:r>
                        <a:rPr lang="en-US" sz="1800" b="0" i="0" u="none" strike="noStrike" dirty="0">
                          <a:solidFill>
                            <a:srgbClr val="000000"/>
                          </a:solidFill>
                          <a:effectLst/>
                          <a:highlight>
                            <a:srgbClr val="FFFF00"/>
                          </a:highlight>
                          <a:latin typeface="Calibri" panose="020F0502020204030204" pitchFamily="34" charset="0"/>
                        </a:rPr>
                        <a:t>rea in which tourist dependent hotels are located in Gold Coast Australia effect its demand/price</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924434"/>
                  </a:ext>
                </a:extLst>
              </a:tr>
              <a:tr h="750257">
                <a:tc>
                  <a:txBody>
                    <a:bodyPr/>
                    <a:lstStyle/>
                    <a:p>
                      <a:pPr algn="l" fontAlgn="ctr"/>
                      <a:r>
                        <a:rPr lang="en-AU" sz="1800" b="0" i="0" u="none" strike="noStrike">
                          <a:solidFill>
                            <a:srgbClr val="000000"/>
                          </a:solidFill>
                          <a:effectLst/>
                          <a:latin typeface="Calibri" panose="020F0502020204030204" pitchFamily="34" charset="0"/>
                        </a:rPr>
                        <a:t>Geography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To what extent does (</a:t>
                      </a:r>
                      <a:r>
                        <a:rPr lang="en-US" sz="1800" b="0" i="0" u="none" strike="noStrike" dirty="0">
                          <a:solidFill>
                            <a:srgbClr val="000000"/>
                          </a:solidFill>
                          <a:effectLst/>
                          <a:highlight>
                            <a:srgbClr val="FFFF00"/>
                          </a:highlight>
                          <a:latin typeface="Calibri" panose="020F0502020204030204" pitchFamily="34" charset="0"/>
                        </a:rPr>
                        <a:t>a factor</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FFFF00"/>
                          </a:highlight>
                          <a:latin typeface="Calibri" panose="020F0502020204030204" pitchFamily="34" charset="0"/>
                        </a:rPr>
                        <a:t>affect an area's action on environmental conservation</a:t>
                      </a:r>
                      <a:r>
                        <a:rPr lang="en-US" sz="1800" b="0" i="0" u="none" strike="noStrike" dirty="0">
                          <a:solidFill>
                            <a:srgbClr val="000000"/>
                          </a:solidFill>
                          <a:effectLst/>
                          <a:latin typeface="Calibri" panose="020F0502020204030204" pitchFamily="34" charset="0"/>
                        </a:rPr>
                        <a:t>?- Local and foreign</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How does (</a:t>
                      </a:r>
                      <a:r>
                        <a:rPr lang="en-US" sz="1800" b="0" i="0" u="none" strike="noStrike" dirty="0">
                          <a:solidFill>
                            <a:srgbClr val="000000"/>
                          </a:solidFill>
                          <a:effectLst/>
                          <a:highlight>
                            <a:srgbClr val="FFFF00"/>
                          </a:highlight>
                          <a:latin typeface="Calibri" panose="020F0502020204030204" pitchFamily="34" charset="0"/>
                        </a:rPr>
                        <a:t>a factor) affect the migration of people- internal and international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17250"/>
                  </a:ext>
                </a:extLst>
              </a:tr>
              <a:tr h="481366">
                <a:tc>
                  <a:txBody>
                    <a:bodyPr/>
                    <a:lstStyle/>
                    <a:p>
                      <a:pPr algn="l" fontAlgn="ctr"/>
                      <a:r>
                        <a:rPr lang="en-AU" sz="1800" b="0" i="0" u="none" strike="noStrike">
                          <a:solidFill>
                            <a:srgbClr val="000000"/>
                          </a:solidFill>
                          <a:effectLst/>
                          <a:latin typeface="Calibri" panose="020F0502020204030204" pitchFamily="34" charset="0"/>
                        </a:rPr>
                        <a:t>History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What was the </a:t>
                      </a:r>
                      <a:r>
                        <a:rPr lang="en-US" sz="1800" b="0" i="0" u="none" strike="noStrike" dirty="0">
                          <a:solidFill>
                            <a:srgbClr val="000000"/>
                          </a:solidFill>
                          <a:effectLst/>
                          <a:highlight>
                            <a:srgbClr val="FFFF00"/>
                          </a:highlight>
                          <a:latin typeface="Calibri" panose="020F0502020204030204" pitchFamily="34" charset="0"/>
                        </a:rPr>
                        <a:t>role of literature in perpetuating cultural imperialism during the Spanish Civil war</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881335"/>
                  </a:ext>
                </a:extLst>
              </a:tr>
            </a:tbl>
          </a:graphicData>
        </a:graphic>
      </p:graphicFrame>
    </p:spTree>
    <p:extLst>
      <p:ext uri="{BB962C8B-B14F-4D97-AF65-F5344CB8AC3E}">
        <p14:creationId xmlns:p14="http://schemas.microsoft.com/office/powerpoint/2010/main" val="40861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5621B-5D18-27AB-30C8-A3764426F395}"/>
              </a:ext>
            </a:extLst>
          </p:cNvPr>
          <p:cNvSpPr txBox="1"/>
          <p:nvPr/>
        </p:nvSpPr>
        <p:spPr>
          <a:xfrm>
            <a:off x="3287688" y="931369"/>
            <a:ext cx="5616624" cy="769441"/>
          </a:xfrm>
          <a:prstGeom prst="rect">
            <a:avLst/>
          </a:prstGeom>
          <a:noFill/>
        </p:spPr>
        <p:txBody>
          <a:bodyPr wrap="square" rtlCol="0">
            <a:spAutoFit/>
          </a:bodyPr>
          <a:lstStyle/>
          <a:p>
            <a:pPr algn="ctr"/>
            <a:r>
              <a:rPr lang="en-US" sz="4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Refining Your Topic</a:t>
            </a:r>
          </a:p>
        </p:txBody>
      </p:sp>
      <p:sp>
        <p:nvSpPr>
          <p:cNvPr id="3" name="TextBox 2">
            <a:extLst>
              <a:ext uri="{FF2B5EF4-FFF2-40B4-BE49-F238E27FC236}">
                <a16:creationId xmlns:a16="http://schemas.microsoft.com/office/drawing/2014/main" id="{474D7763-BCB2-2E62-DEF6-5514F583B536}"/>
              </a:ext>
            </a:extLst>
          </p:cNvPr>
          <p:cNvSpPr txBox="1"/>
          <p:nvPr/>
        </p:nvSpPr>
        <p:spPr>
          <a:xfrm>
            <a:off x="3107668" y="1870841"/>
            <a:ext cx="6048672"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Chapter 2: Subject and Topic. </a:t>
            </a:r>
          </a:p>
        </p:txBody>
      </p:sp>
      <p:graphicFrame>
        <p:nvGraphicFramePr>
          <p:cNvPr id="4" name="Table 3">
            <a:extLst>
              <a:ext uri="{FF2B5EF4-FFF2-40B4-BE49-F238E27FC236}">
                <a16:creationId xmlns:a16="http://schemas.microsoft.com/office/drawing/2014/main" id="{A977F3D9-D9E9-D534-71C8-974D96303598}"/>
              </a:ext>
            </a:extLst>
          </p:cNvPr>
          <p:cNvGraphicFramePr>
            <a:graphicFrameLocks noGrp="1"/>
          </p:cNvGraphicFramePr>
          <p:nvPr>
            <p:extLst>
              <p:ext uri="{D42A27DB-BD31-4B8C-83A1-F6EECF244321}">
                <p14:modId xmlns:p14="http://schemas.microsoft.com/office/powerpoint/2010/main" val="2796502366"/>
              </p:ext>
            </p:extLst>
          </p:nvPr>
        </p:nvGraphicFramePr>
        <p:xfrm>
          <a:off x="335360" y="2636912"/>
          <a:ext cx="11305256" cy="2667170"/>
        </p:xfrm>
        <a:graphic>
          <a:graphicData uri="http://schemas.openxmlformats.org/drawingml/2006/table">
            <a:tbl>
              <a:tblPr/>
              <a:tblGrid>
                <a:gridCol w="1468476">
                  <a:extLst>
                    <a:ext uri="{9D8B030D-6E8A-4147-A177-3AD203B41FA5}">
                      <a16:colId xmlns:a16="http://schemas.microsoft.com/office/drawing/2014/main" val="1584595247"/>
                    </a:ext>
                  </a:extLst>
                </a:gridCol>
                <a:gridCol w="9836780">
                  <a:extLst>
                    <a:ext uri="{9D8B030D-6E8A-4147-A177-3AD203B41FA5}">
                      <a16:colId xmlns:a16="http://schemas.microsoft.com/office/drawing/2014/main" val="3769510386"/>
                    </a:ext>
                  </a:extLst>
                </a:gridCol>
              </a:tblGrid>
              <a:tr h="516011">
                <a:tc>
                  <a:txBody>
                    <a:bodyPr/>
                    <a:lstStyle/>
                    <a:p>
                      <a:pPr algn="l" fontAlgn="ctr"/>
                      <a:r>
                        <a:rPr lang="en-AU" sz="1800" b="0" i="0" u="none" strike="noStrike" dirty="0">
                          <a:solidFill>
                            <a:srgbClr val="000000"/>
                          </a:solidFill>
                          <a:effectLst/>
                          <a:latin typeface="Calibri" panose="020F0502020204030204" pitchFamily="34" charset="0"/>
                        </a:rPr>
                        <a:t>Lang &amp; Lit / Literature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Analysis on The Virgin Suicides by Jeffrey Eugenides </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FFFF00"/>
                          </a:highlight>
                          <a:latin typeface="Calibri" panose="020F0502020204030204" pitchFamily="34" charset="0"/>
                        </a:rPr>
                        <a:t>portrayal of women through the lens of men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132220"/>
                  </a:ext>
                </a:extLst>
              </a:tr>
              <a:tr h="516011">
                <a:tc>
                  <a:txBody>
                    <a:bodyPr/>
                    <a:lstStyle/>
                    <a:p>
                      <a:pPr algn="l" fontAlgn="ctr"/>
                      <a:r>
                        <a:rPr lang="en-AU" sz="1800" b="0" i="0" u="none" strike="noStrike">
                          <a:solidFill>
                            <a:srgbClr val="000000"/>
                          </a:solidFill>
                          <a:effectLst/>
                          <a:latin typeface="Calibri" panose="020F0502020204030204" pitchFamily="34" charset="0"/>
                        </a:rPr>
                        <a:t>Music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To what extent do the </a:t>
                      </a:r>
                      <a:r>
                        <a:rPr lang="en-US" sz="1800" b="0" i="0" u="none" strike="noStrike" dirty="0">
                          <a:solidFill>
                            <a:srgbClr val="000000"/>
                          </a:solidFill>
                          <a:effectLst/>
                          <a:highlight>
                            <a:srgbClr val="FFFF00"/>
                          </a:highlight>
                          <a:latin typeface="Calibri" panose="020F0502020204030204" pitchFamily="34" charset="0"/>
                        </a:rPr>
                        <a:t>funk elements of Bootsy Collins' discography shape 'Redbone' by Childish Gambino</a:t>
                      </a:r>
                      <a:r>
                        <a:rPr lang="en-US" sz="1800" b="0" i="0" u="none" strike="noStrike" dirty="0">
                          <a:solidFill>
                            <a:srgbClr val="000000"/>
                          </a:solidFill>
                          <a:effectLst/>
                          <a:latin typeface="Calibri" panose="020F0502020204030204" pitchFamily="34" charset="0"/>
                        </a:rPr>
                        <a:t>? (subject to develop over time, Bootsy Collins song likely to be 'Rather Be With You')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69212"/>
                  </a:ext>
                </a:extLst>
              </a:tr>
              <a:tr h="447210">
                <a:tc>
                  <a:txBody>
                    <a:bodyPr/>
                    <a:lstStyle/>
                    <a:p>
                      <a:pPr algn="l" fontAlgn="ctr"/>
                      <a:r>
                        <a:rPr lang="en-AU" sz="1800" b="0" i="0" u="none" strike="noStrike">
                          <a:solidFill>
                            <a:srgbClr val="000000"/>
                          </a:solidFill>
                          <a:effectLst/>
                          <a:latin typeface="Calibri" panose="020F0502020204030204" pitchFamily="34" charset="0"/>
                        </a:rPr>
                        <a:t>Psychology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Hypnosis and hypnotherapy, to what extent are those treatments reliable and effective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956989"/>
                  </a:ext>
                </a:extLst>
              </a:tr>
              <a:tr h="0">
                <a:tc>
                  <a:txBody>
                    <a:bodyPr/>
                    <a:lstStyle/>
                    <a:p>
                      <a:pPr algn="l" fontAlgn="ctr"/>
                      <a:r>
                        <a:rPr lang="en-AU" sz="1800" b="0" i="0" u="none" strike="noStrike">
                          <a:solidFill>
                            <a:srgbClr val="000000"/>
                          </a:solidFill>
                          <a:effectLst/>
                          <a:latin typeface="Calibri" panose="020F0502020204030204" pitchFamily="34" charset="0"/>
                        </a:rPr>
                        <a:t>SEHS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The </a:t>
                      </a:r>
                      <a:r>
                        <a:rPr lang="en-US" sz="1800" b="0" i="0" u="none" strike="noStrike" dirty="0">
                          <a:solidFill>
                            <a:srgbClr val="000000"/>
                          </a:solidFill>
                          <a:effectLst/>
                          <a:highlight>
                            <a:srgbClr val="FFFF00"/>
                          </a:highlight>
                          <a:latin typeface="Calibri" panose="020F0502020204030204" pitchFamily="34" charset="0"/>
                        </a:rPr>
                        <a:t>mechanics of throwing : A study into the most effective arm angle in pitching in baseball </a:t>
                      </a:r>
                      <a:br>
                        <a:rPr lang="en-US" sz="1800" b="0" i="0" u="none" strike="noStrike" dirty="0">
                          <a:solidFill>
                            <a:srgbClr val="000000"/>
                          </a:solidFill>
                          <a:effectLst/>
                          <a:highlight>
                            <a:srgbClr val="FFFF00"/>
                          </a:highlight>
                          <a:latin typeface="Calibri" panose="020F0502020204030204" pitchFamily="34" charset="0"/>
                        </a:rPr>
                      </a:br>
                      <a:r>
                        <a:rPr lang="en-US" sz="1800" b="0" i="0" u="none" strike="noStrike" dirty="0">
                          <a:solidFill>
                            <a:srgbClr val="000000"/>
                          </a:solidFill>
                          <a:effectLst/>
                          <a:highlight>
                            <a:srgbClr val="FFFF00"/>
                          </a:highlight>
                          <a:latin typeface="Calibri" panose="020F0502020204030204" pitchFamily="34" charset="0"/>
                        </a:rPr>
                        <a:t>Investigation into muscle groups and which muscle groups will be </a:t>
                      </a:r>
                      <a:r>
                        <a:rPr lang="en-US" sz="1800" b="0" i="0" u="none" strike="noStrike" dirty="0" err="1">
                          <a:solidFill>
                            <a:srgbClr val="000000"/>
                          </a:solidFill>
                          <a:effectLst/>
                          <a:highlight>
                            <a:srgbClr val="FFFF00"/>
                          </a:highlight>
                          <a:latin typeface="Calibri" panose="020F0502020204030204" pitchFamily="34" charset="0"/>
                        </a:rPr>
                        <a:t>optimised</a:t>
                      </a:r>
                      <a:r>
                        <a:rPr lang="en-US" sz="1800" b="0" i="0" u="none" strike="noStrike" dirty="0">
                          <a:solidFill>
                            <a:srgbClr val="000000"/>
                          </a:solidFill>
                          <a:effectLst/>
                          <a:highlight>
                            <a:srgbClr val="FFFF00"/>
                          </a:highlight>
                          <a:latin typeface="Calibri" panose="020F0502020204030204" pitchFamily="34" charset="0"/>
                        </a:rPr>
                        <a:t> in order to achieve maximum velocity and command.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503314"/>
                  </a:ext>
                </a:extLst>
              </a:tr>
              <a:tr h="249405">
                <a:tc>
                  <a:txBody>
                    <a:bodyPr/>
                    <a:lstStyle/>
                    <a:p>
                      <a:pPr algn="l" fontAlgn="ctr"/>
                      <a:r>
                        <a:rPr lang="en-AU" sz="1800" b="0" i="0" u="none" strike="noStrike">
                          <a:solidFill>
                            <a:srgbClr val="000000"/>
                          </a:solidFill>
                          <a:effectLst/>
                          <a:latin typeface="Calibri" panose="020F0502020204030204" pitchFamily="34" charset="0"/>
                        </a:rPr>
                        <a:t>Visual Art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Racial stereotypes in western cartoons from the 30s and 40s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911260"/>
                  </a:ext>
                </a:extLst>
              </a:tr>
            </a:tbl>
          </a:graphicData>
        </a:graphic>
      </p:graphicFrame>
    </p:spTree>
    <p:extLst>
      <p:ext uri="{BB962C8B-B14F-4D97-AF65-F5344CB8AC3E}">
        <p14:creationId xmlns:p14="http://schemas.microsoft.com/office/powerpoint/2010/main" val="350231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3B05-E968-8027-1A43-40A1904239AD}"/>
              </a:ext>
            </a:extLst>
          </p:cNvPr>
          <p:cNvSpPr txBox="1"/>
          <p:nvPr/>
        </p:nvSpPr>
        <p:spPr>
          <a:xfrm>
            <a:off x="2063552" y="931369"/>
            <a:ext cx="8136904" cy="707886"/>
          </a:xfrm>
          <a:prstGeom prst="rect">
            <a:avLst/>
          </a:prstGeom>
          <a:noFill/>
        </p:spPr>
        <p:txBody>
          <a:bodyPr wrap="square" rtlCol="0">
            <a:spAutoFit/>
          </a:bodyPr>
          <a:lstStyle/>
          <a:p>
            <a:pPr algn="ctr"/>
            <a:r>
              <a:rPr lang="en-US" sz="4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Refining Your Research Question</a:t>
            </a:r>
          </a:p>
        </p:txBody>
      </p:sp>
      <p:sp>
        <p:nvSpPr>
          <p:cNvPr id="3" name="TextBox 2">
            <a:extLst>
              <a:ext uri="{FF2B5EF4-FFF2-40B4-BE49-F238E27FC236}">
                <a16:creationId xmlns:a16="http://schemas.microsoft.com/office/drawing/2014/main" id="{045B8C3F-87D9-A893-E4E2-1ED24F89EDD2}"/>
              </a:ext>
            </a:extLst>
          </p:cNvPr>
          <p:cNvSpPr txBox="1"/>
          <p:nvPr/>
        </p:nvSpPr>
        <p:spPr>
          <a:xfrm>
            <a:off x="2387588" y="1916832"/>
            <a:ext cx="7416824"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Chapter 2: Question Starters &amp; Limiting Factors</a:t>
            </a:r>
          </a:p>
        </p:txBody>
      </p:sp>
      <p:graphicFrame>
        <p:nvGraphicFramePr>
          <p:cNvPr id="4" name="Table 3">
            <a:extLst>
              <a:ext uri="{FF2B5EF4-FFF2-40B4-BE49-F238E27FC236}">
                <a16:creationId xmlns:a16="http://schemas.microsoft.com/office/drawing/2014/main" id="{1833F8BE-9B85-B416-6DD4-6BAB0E7F6D0B}"/>
              </a:ext>
            </a:extLst>
          </p:cNvPr>
          <p:cNvGraphicFramePr>
            <a:graphicFrameLocks noGrp="1"/>
          </p:cNvGraphicFramePr>
          <p:nvPr>
            <p:extLst>
              <p:ext uri="{D42A27DB-BD31-4B8C-83A1-F6EECF244321}">
                <p14:modId xmlns:p14="http://schemas.microsoft.com/office/powerpoint/2010/main" val="3521209438"/>
              </p:ext>
            </p:extLst>
          </p:nvPr>
        </p:nvGraphicFramePr>
        <p:xfrm>
          <a:off x="335360" y="2420888"/>
          <a:ext cx="11665296" cy="3350410"/>
        </p:xfrm>
        <a:graphic>
          <a:graphicData uri="http://schemas.openxmlformats.org/drawingml/2006/table">
            <a:tbl>
              <a:tblPr/>
              <a:tblGrid>
                <a:gridCol w="1515243">
                  <a:extLst>
                    <a:ext uri="{9D8B030D-6E8A-4147-A177-3AD203B41FA5}">
                      <a16:colId xmlns:a16="http://schemas.microsoft.com/office/drawing/2014/main" val="1885042364"/>
                    </a:ext>
                  </a:extLst>
                </a:gridCol>
                <a:gridCol w="10150053">
                  <a:extLst>
                    <a:ext uri="{9D8B030D-6E8A-4147-A177-3AD203B41FA5}">
                      <a16:colId xmlns:a16="http://schemas.microsoft.com/office/drawing/2014/main" val="366394824"/>
                    </a:ext>
                  </a:extLst>
                </a:gridCol>
              </a:tblGrid>
              <a:tr h="561289">
                <a:tc>
                  <a:txBody>
                    <a:bodyPr/>
                    <a:lstStyle/>
                    <a:p>
                      <a:pPr algn="l" fontAlgn="ctr"/>
                      <a:r>
                        <a:rPr lang="en-AU" sz="1800" b="0" i="0" u="none" strike="noStrike" dirty="0">
                          <a:solidFill>
                            <a:srgbClr val="000000"/>
                          </a:solidFill>
                          <a:effectLst/>
                          <a:latin typeface="Calibri" panose="020F0502020204030204" pitchFamily="34" charset="0"/>
                        </a:rPr>
                        <a:t>Biology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To what extent </a:t>
                      </a:r>
                      <a:r>
                        <a:rPr lang="en-US" sz="1800" b="0" i="0" u="none" strike="noStrike" dirty="0">
                          <a:solidFill>
                            <a:srgbClr val="000000"/>
                          </a:solidFill>
                          <a:effectLst/>
                          <a:latin typeface="Calibri" panose="020F0502020204030204" pitchFamily="34" charset="0"/>
                        </a:rPr>
                        <a:t>is </a:t>
                      </a:r>
                      <a:r>
                        <a:rPr lang="en-US" sz="1800" b="0" i="0" u="none" strike="noStrike" dirty="0">
                          <a:solidFill>
                            <a:srgbClr val="000000"/>
                          </a:solidFill>
                          <a:effectLst/>
                          <a:highlight>
                            <a:srgbClr val="00FF00"/>
                          </a:highlight>
                          <a:latin typeface="Calibri" panose="020F0502020204030204" pitchFamily="34" charset="0"/>
                        </a:rPr>
                        <a:t>epilepsy</a:t>
                      </a:r>
                      <a:r>
                        <a:rPr lang="en-US" sz="1800" b="0" i="0" u="none" strike="noStrike" dirty="0">
                          <a:solidFill>
                            <a:srgbClr val="000000"/>
                          </a:solidFill>
                          <a:effectLst/>
                          <a:latin typeface="Calibri" panose="020F0502020204030204" pitchFamily="34" charset="0"/>
                        </a:rPr>
                        <a:t> caused by </a:t>
                      </a:r>
                      <a:r>
                        <a:rPr lang="en-US" sz="1800" b="0" i="0" u="none" strike="noStrike" dirty="0">
                          <a:solidFill>
                            <a:srgbClr val="000000"/>
                          </a:solidFill>
                          <a:effectLst/>
                          <a:highlight>
                            <a:srgbClr val="00FF00"/>
                          </a:highlight>
                          <a:latin typeface="Calibri" panose="020F0502020204030204" pitchFamily="34" charset="0"/>
                        </a:rPr>
                        <a:t>inheritance or infection</a:t>
                      </a:r>
                      <a:r>
                        <a:rPr lang="en-US" sz="1800" b="0" i="0" u="none" strike="noStrike" dirty="0">
                          <a:solidFill>
                            <a:srgbClr val="000000"/>
                          </a:solidFill>
                          <a:effectLst/>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highlight>
                            <a:srgbClr val="FFFF00"/>
                          </a:highlight>
                          <a:latin typeface="Calibri" panose="020F0502020204030204" pitchFamily="34" charset="0"/>
                        </a:rPr>
                        <a:t>How does </a:t>
                      </a:r>
                      <a:r>
                        <a:rPr lang="en-US" sz="1800" b="0" i="0" u="none" strike="noStrike" dirty="0">
                          <a:solidFill>
                            <a:srgbClr val="000000"/>
                          </a:solidFill>
                          <a:effectLst/>
                          <a:latin typeface="Calibri" panose="020F0502020204030204" pitchFamily="34" charset="0"/>
                        </a:rPr>
                        <a:t>the </a:t>
                      </a:r>
                      <a:r>
                        <a:rPr lang="en-US" sz="1800" b="0" i="0" u="none" strike="noStrike" dirty="0">
                          <a:solidFill>
                            <a:srgbClr val="000000"/>
                          </a:solidFill>
                          <a:effectLst/>
                          <a:highlight>
                            <a:srgbClr val="00FF00"/>
                          </a:highlight>
                          <a:latin typeface="Calibri" panose="020F0502020204030204" pitchFamily="34" charset="0"/>
                        </a:rPr>
                        <a:t>presence and absence of melatonin </a:t>
                      </a:r>
                      <a:r>
                        <a:rPr lang="en-US" sz="1800" b="0" i="0" u="none" strike="noStrike" dirty="0">
                          <a:solidFill>
                            <a:srgbClr val="000000"/>
                          </a:solidFill>
                          <a:effectLst/>
                          <a:highlight>
                            <a:srgbClr val="FF00FF"/>
                          </a:highlight>
                          <a:latin typeface="Calibri" panose="020F0502020204030204" pitchFamily="34" charset="0"/>
                        </a:rPr>
                        <a:t>regulate sleep cycles in humans</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31747"/>
                  </a:ext>
                </a:extLst>
              </a:tr>
              <a:tr h="374815">
                <a:tc>
                  <a:txBody>
                    <a:bodyPr/>
                    <a:lstStyle/>
                    <a:p>
                      <a:pPr algn="l" fontAlgn="ctr"/>
                      <a:r>
                        <a:rPr lang="en-AU" sz="1800" b="0" i="0" u="none" strike="noStrike">
                          <a:solidFill>
                            <a:srgbClr val="000000"/>
                          </a:solidFill>
                          <a:effectLst/>
                          <a:latin typeface="Calibri" panose="020F0502020204030204" pitchFamily="34" charset="0"/>
                        </a:rPr>
                        <a:t>Chemistry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The </a:t>
                      </a:r>
                      <a:r>
                        <a:rPr lang="en-US" sz="1800" b="0" i="0" u="none" strike="noStrike" dirty="0">
                          <a:solidFill>
                            <a:srgbClr val="000000"/>
                          </a:solidFill>
                          <a:effectLst/>
                          <a:highlight>
                            <a:srgbClr val="00FF00"/>
                          </a:highlight>
                          <a:latin typeface="Calibri" panose="020F0502020204030204" pitchFamily="34" charset="0"/>
                        </a:rPr>
                        <a:t>Synthesis</a:t>
                      </a:r>
                      <a:r>
                        <a:rPr lang="en-US" sz="1800" b="0" i="0" u="none" strike="noStrike" dirty="0">
                          <a:solidFill>
                            <a:srgbClr val="000000"/>
                          </a:solidFill>
                          <a:effectLst/>
                          <a:latin typeface="Calibri" panose="020F0502020204030204" pitchFamily="34" charset="0"/>
                        </a:rPr>
                        <a:t> of </a:t>
                      </a:r>
                      <a:r>
                        <a:rPr lang="en-US" sz="1800" b="0" i="0" u="none" strike="noStrike" dirty="0">
                          <a:solidFill>
                            <a:srgbClr val="000000"/>
                          </a:solidFill>
                          <a:effectLst/>
                          <a:highlight>
                            <a:srgbClr val="00FF00"/>
                          </a:highlight>
                          <a:latin typeface="Calibri" panose="020F0502020204030204" pitchFamily="34" charset="0"/>
                        </a:rPr>
                        <a:t>biodiesel from vegetable oils (WCO) </a:t>
                      </a:r>
                      <a:r>
                        <a:rPr lang="en-US" sz="1800" b="0" i="0" u="none" strike="noStrike" dirty="0">
                          <a:solidFill>
                            <a:srgbClr val="000000"/>
                          </a:solidFill>
                          <a:effectLst/>
                          <a:latin typeface="Calibri" panose="020F0502020204030204" pitchFamily="34" charset="0"/>
                        </a:rPr>
                        <a:t>and </a:t>
                      </a:r>
                      <a:r>
                        <a:rPr lang="en-US" sz="1800" b="0" i="0" u="none" strike="noStrike" dirty="0">
                          <a:solidFill>
                            <a:srgbClr val="000000"/>
                          </a:solidFill>
                          <a:effectLst/>
                          <a:highlight>
                            <a:srgbClr val="00FF00"/>
                          </a:highlight>
                          <a:latin typeface="Calibri" panose="020F0502020204030204" pitchFamily="34" charset="0"/>
                        </a:rPr>
                        <a:t>methano</a:t>
                      </a:r>
                      <a:r>
                        <a:rPr lang="en-US" sz="1800" b="0" i="0" u="none" strike="noStrike" dirty="0">
                          <a:solidFill>
                            <a:srgbClr val="000000"/>
                          </a:solidFill>
                          <a:effectLst/>
                          <a:latin typeface="Calibri" panose="020F0502020204030204" pitchFamily="34" charset="0"/>
                        </a:rPr>
                        <a:t>l </a:t>
                      </a:r>
                      <a:r>
                        <a:rPr lang="en-US" sz="1800" b="0" i="0" u="none" strike="noStrike" dirty="0">
                          <a:solidFill>
                            <a:srgbClr val="000000"/>
                          </a:solidFill>
                          <a:effectLst/>
                          <a:highlight>
                            <a:srgbClr val="00FF00"/>
                          </a:highlight>
                          <a:latin typeface="Calibri" panose="020F0502020204030204" pitchFamily="34" charset="0"/>
                        </a:rPr>
                        <a:t>in the presence of Calcium Oxide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CaO</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309695"/>
                  </a:ext>
                </a:extLst>
              </a:tr>
              <a:tr h="1085161">
                <a:tc>
                  <a:txBody>
                    <a:bodyPr/>
                    <a:lstStyle/>
                    <a:p>
                      <a:pPr algn="l" fontAlgn="ctr"/>
                      <a:r>
                        <a:rPr lang="en-AU" sz="1800" b="0" i="0" u="none" strike="noStrike">
                          <a:solidFill>
                            <a:srgbClr val="000000"/>
                          </a:solidFill>
                          <a:effectLst/>
                          <a:latin typeface="Calibri" panose="020F0502020204030204" pitchFamily="34" charset="0"/>
                        </a:rPr>
                        <a:t>Economics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1. </a:t>
                      </a:r>
                      <a:r>
                        <a:rPr lang="en-US" sz="1800" b="0" i="0" u="none" strike="noStrike" dirty="0">
                          <a:solidFill>
                            <a:srgbClr val="000000"/>
                          </a:solidFill>
                          <a:effectLst/>
                          <a:highlight>
                            <a:srgbClr val="FFFF00"/>
                          </a:highlight>
                          <a:latin typeface="Calibri" panose="020F0502020204030204" pitchFamily="34" charset="0"/>
                        </a:rPr>
                        <a:t>To what extent </a:t>
                      </a:r>
                      <a:r>
                        <a:rPr lang="en-US" sz="1800" b="0" i="0" u="none" strike="noStrike" dirty="0">
                          <a:solidFill>
                            <a:srgbClr val="000000"/>
                          </a:solidFill>
                          <a:effectLst/>
                          <a:latin typeface="Calibri" panose="020F0502020204030204" pitchFamily="34" charset="0"/>
                        </a:rPr>
                        <a:t>has </a:t>
                      </a:r>
                      <a:r>
                        <a:rPr lang="en-US" sz="1800" b="0" i="0" u="none" strike="noStrike" dirty="0" err="1">
                          <a:solidFill>
                            <a:srgbClr val="000000"/>
                          </a:solidFill>
                          <a:effectLst/>
                          <a:highlight>
                            <a:srgbClr val="00FF00"/>
                          </a:highlight>
                          <a:latin typeface="Calibri" panose="020F0502020204030204" pitchFamily="34" charset="0"/>
                        </a:rPr>
                        <a:t>AirBnB</a:t>
                      </a:r>
                      <a:r>
                        <a:rPr lang="en-US" sz="1800" b="0" i="0" u="none" strike="noStrike" dirty="0">
                          <a:solidFill>
                            <a:srgbClr val="000000"/>
                          </a:solidFill>
                          <a:effectLst/>
                          <a:highlight>
                            <a:srgbClr val="00FF00"/>
                          </a:highlight>
                          <a:latin typeface="Calibri" panose="020F0502020204030204" pitchFamily="34" charset="0"/>
                        </a:rPr>
                        <a:t> and private services </a:t>
                      </a:r>
                      <a:r>
                        <a:rPr lang="en-US" sz="1800" b="0" i="0" u="none" strike="noStrike" dirty="0">
                          <a:solidFill>
                            <a:srgbClr val="000000"/>
                          </a:solidFill>
                          <a:effectLst/>
                          <a:latin typeface="Calibri" panose="020F0502020204030204" pitchFamily="34" charset="0"/>
                        </a:rPr>
                        <a:t>such as </a:t>
                      </a:r>
                      <a:r>
                        <a:rPr lang="en-US" sz="1800" b="0" i="0" u="none" strike="noStrike" dirty="0">
                          <a:solidFill>
                            <a:srgbClr val="000000"/>
                          </a:solidFill>
                          <a:effectLst/>
                          <a:highlight>
                            <a:srgbClr val="00FF00"/>
                          </a:highlight>
                          <a:latin typeface="Calibri" panose="020F0502020204030204" pitchFamily="34" charset="0"/>
                        </a:rPr>
                        <a:t>booking.com </a:t>
                      </a:r>
                      <a:r>
                        <a:rPr lang="en-US" sz="1800" b="0" i="0" u="none" strike="noStrike" dirty="0">
                          <a:solidFill>
                            <a:srgbClr val="000000"/>
                          </a:solidFill>
                          <a:effectLst/>
                          <a:latin typeface="Calibri" panose="020F0502020204030204" pitchFamily="34" charset="0"/>
                        </a:rPr>
                        <a:t>impacted the prices of the </a:t>
                      </a:r>
                      <a:r>
                        <a:rPr lang="en-US" sz="1800" b="0" i="0" u="none" strike="noStrike" dirty="0" err="1">
                          <a:solidFill>
                            <a:srgbClr val="000000"/>
                          </a:solidFill>
                          <a:effectLst/>
                          <a:latin typeface="Calibri" panose="020F0502020204030204" pitchFamily="34" charset="0"/>
                        </a:rPr>
                        <a:t>accomodation</a:t>
                      </a:r>
                      <a:r>
                        <a:rPr lang="en-US" sz="1800" b="0" i="0" u="none" strike="noStrike" dirty="0">
                          <a:solidFill>
                            <a:srgbClr val="000000"/>
                          </a:solidFill>
                          <a:effectLst/>
                          <a:latin typeface="Calibri" panose="020F0502020204030204" pitchFamily="34" charset="0"/>
                        </a:rPr>
                        <a:t> market </a:t>
                      </a:r>
                      <a:r>
                        <a:rPr lang="en-US" sz="1800" b="0" i="0" u="none" strike="noStrike" dirty="0">
                          <a:solidFill>
                            <a:srgbClr val="000000"/>
                          </a:solidFill>
                          <a:effectLst/>
                          <a:highlight>
                            <a:srgbClr val="00FF00"/>
                          </a:highlight>
                          <a:latin typeface="Calibri" panose="020F0502020204030204" pitchFamily="34" charset="0"/>
                        </a:rPr>
                        <a:t>in Gold Coast Australia</a:t>
                      </a:r>
                      <a:r>
                        <a:rPr lang="en-US" sz="1800" b="0" i="0" u="none" strike="noStrike" dirty="0">
                          <a:solidFill>
                            <a:srgbClr val="000000"/>
                          </a:solidFill>
                          <a:effectLst/>
                          <a:latin typeface="Calibri" panose="020F0502020204030204" pitchFamily="34" charset="0"/>
                        </a:rPr>
                        <a:t>?</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 </a:t>
                      </a:r>
                      <a:r>
                        <a:rPr lang="en-US" sz="1800" b="0" i="0" u="none" strike="noStrike" dirty="0">
                          <a:solidFill>
                            <a:srgbClr val="000000"/>
                          </a:solidFill>
                          <a:effectLst/>
                          <a:highlight>
                            <a:srgbClr val="FFFF00"/>
                          </a:highlight>
                          <a:latin typeface="Calibri" panose="020F0502020204030204" pitchFamily="34" charset="0"/>
                        </a:rPr>
                        <a:t>How does </a:t>
                      </a:r>
                      <a:r>
                        <a:rPr lang="en-US" sz="1800" b="0" i="0" u="none" strike="noStrike" dirty="0">
                          <a:solidFill>
                            <a:srgbClr val="000000"/>
                          </a:solidFill>
                          <a:effectLst/>
                          <a:highlight>
                            <a:srgbClr val="FF00FF"/>
                          </a:highlight>
                          <a:latin typeface="Calibri" panose="020F0502020204030204" pitchFamily="34" charset="0"/>
                        </a:rPr>
                        <a:t>the area </a:t>
                      </a:r>
                      <a:r>
                        <a:rPr lang="en-US" sz="1800" b="0" i="0" u="none" strike="noStrike" dirty="0">
                          <a:solidFill>
                            <a:srgbClr val="000000"/>
                          </a:solidFill>
                          <a:effectLst/>
                          <a:latin typeface="Calibri" panose="020F0502020204030204" pitchFamily="34" charset="0"/>
                        </a:rPr>
                        <a:t>in which </a:t>
                      </a:r>
                      <a:r>
                        <a:rPr lang="en-US" sz="1800" b="0" i="0" u="none" strike="noStrike" dirty="0">
                          <a:solidFill>
                            <a:srgbClr val="000000"/>
                          </a:solidFill>
                          <a:effectLst/>
                          <a:highlight>
                            <a:srgbClr val="00FF00"/>
                          </a:highlight>
                          <a:latin typeface="Calibri" panose="020F0502020204030204" pitchFamily="34" charset="0"/>
                        </a:rPr>
                        <a:t>tourist dependent hotels </a:t>
                      </a:r>
                      <a:r>
                        <a:rPr lang="en-US" sz="1800" b="0" i="0" u="none" strike="noStrike" dirty="0">
                          <a:solidFill>
                            <a:srgbClr val="000000"/>
                          </a:solidFill>
                          <a:effectLst/>
                          <a:latin typeface="Calibri" panose="020F0502020204030204" pitchFamily="34" charset="0"/>
                        </a:rPr>
                        <a:t>are located </a:t>
                      </a:r>
                      <a:r>
                        <a:rPr lang="en-US" sz="1800" b="0" i="0" u="none" strike="noStrike" dirty="0">
                          <a:solidFill>
                            <a:srgbClr val="000000"/>
                          </a:solidFill>
                          <a:effectLst/>
                          <a:highlight>
                            <a:srgbClr val="00FF00"/>
                          </a:highlight>
                          <a:latin typeface="Calibri" panose="020F0502020204030204" pitchFamily="34" charset="0"/>
                        </a:rPr>
                        <a:t>in Gold Coast Australia </a:t>
                      </a:r>
                      <a:r>
                        <a:rPr lang="en-US" sz="1800" b="0" i="0" u="none" strike="noStrike" dirty="0">
                          <a:solidFill>
                            <a:srgbClr val="000000"/>
                          </a:solidFill>
                          <a:effectLst/>
                          <a:latin typeface="Calibri" panose="020F0502020204030204" pitchFamily="34" charset="0"/>
                        </a:rPr>
                        <a:t>effect its </a:t>
                      </a:r>
                      <a:r>
                        <a:rPr lang="en-US" sz="1800" b="0" i="0" u="none" strike="noStrike" dirty="0">
                          <a:solidFill>
                            <a:srgbClr val="000000"/>
                          </a:solidFill>
                          <a:effectLst/>
                          <a:highlight>
                            <a:srgbClr val="00FF00"/>
                          </a:highlight>
                          <a:latin typeface="Calibri" panose="020F0502020204030204" pitchFamily="34" charset="0"/>
                        </a:rPr>
                        <a:t>demand/price</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924434"/>
                  </a:ext>
                </a:extLst>
              </a:tr>
              <a:tr h="750257">
                <a:tc>
                  <a:txBody>
                    <a:bodyPr/>
                    <a:lstStyle/>
                    <a:p>
                      <a:pPr algn="l" fontAlgn="ctr"/>
                      <a:r>
                        <a:rPr lang="en-AU" sz="1800" b="0" i="0" u="none" strike="noStrike">
                          <a:solidFill>
                            <a:srgbClr val="000000"/>
                          </a:solidFill>
                          <a:effectLst/>
                          <a:latin typeface="Calibri" panose="020F0502020204030204" pitchFamily="34" charset="0"/>
                        </a:rPr>
                        <a:t>Geography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To what extent does </a:t>
                      </a:r>
                      <a:r>
                        <a:rPr lang="en-US"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highlight>
                            <a:srgbClr val="FF00FF"/>
                          </a:highlight>
                          <a:latin typeface="Calibri" panose="020F0502020204030204" pitchFamily="34" charset="0"/>
                        </a:rPr>
                        <a:t>a factor) </a:t>
                      </a:r>
                      <a:r>
                        <a:rPr lang="en-US" sz="1800" b="0" i="0" u="none" strike="noStrike" dirty="0">
                          <a:solidFill>
                            <a:srgbClr val="000000"/>
                          </a:solidFill>
                          <a:effectLst/>
                          <a:latin typeface="Calibri" panose="020F0502020204030204" pitchFamily="34" charset="0"/>
                        </a:rPr>
                        <a:t>affect </a:t>
                      </a:r>
                      <a:r>
                        <a:rPr lang="en-US" sz="1800" b="0" i="0" u="none" strike="noStrike" dirty="0">
                          <a:solidFill>
                            <a:srgbClr val="000000"/>
                          </a:solidFill>
                          <a:effectLst/>
                          <a:highlight>
                            <a:srgbClr val="FF00FF"/>
                          </a:highlight>
                          <a:latin typeface="Calibri" panose="020F0502020204030204" pitchFamily="34" charset="0"/>
                        </a:rPr>
                        <a:t>an area's </a:t>
                      </a:r>
                      <a:r>
                        <a:rPr lang="en-US" sz="1800" b="0" i="0" u="none" strike="noStrike" dirty="0">
                          <a:solidFill>
                            <a:srgbClr val="000000"/>
                          </a:solidFill>
                          <a:effectLst/>
                          <a:latin typeface="Calibri" panose="020F0502020204030204" pitchFamily="34" charset="0"/>
                        </a:rPr>
                        <a:t>action on </a:t>
                      </a:r>
                      <a:r>
                        <a:rPr lang="en-US" sz="1800" b="0" i="0" u="none" strike="noStrike" dirty="0">
                          <a:solidFill>
                            <a:srgbClr val="000000"/>
                          </a:solidFill>
                          <a:effectLst/>
                          <a:highlight>
                            <a:srgbClr val="00FF00"/>
                          </a:highlight>
                          <a:latin typeface="Calibri" panose="020F0502020204030204" pitchFamily="34" charset="0"/>
                        </a:rPr>
                        <a:t>environmental conservation</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FF00FF"/>
                          </a:highlight>
                          <a:latin typeface="Calibri" panose="020F0502020204030204" pitchFamily="34" charset="0"/>
                        </a:rPr>
                        <a:t>Local and foreign</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highlight>
                            <a:srgbClr val="FFFF00"/>
                          </a:highlight>
                          <a:latin typeface="Calibri" panose="020F0502020204030204" pitchFamily="34" charset="0"/>
                        </a:rPr>
                        <a:t>How does </a:t>
                      </a:r>
                      <a:r>
                        <a:rPr lang="en-US"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highlight>
                            <a:srgbClr val="FF00FF"/>
                          </a:highlight>
                          <a:latin typeface="Calibri" panose="020F0502020204030204" pitchFamily="34" charset="0"/>
                        </a:rPr>
                        <a:t>a factor</a:t>
                      </a:r>
                      <a:r>
                        <a:rPr lang="en-US" sz="1800" b="0" i="0" u="none" strike="noStrike" dirty="0">
                          <a:solidFill>
                            <a:srgbClr val="000000"/>
                          </a:solidFill>
                          <a:effectLst/>
                          <a:latin typeface="Calibri" panose="020F0502020204030204" pitchFamily="34" charset="0"/>
                        </a:rPr>
                        <a:t>) affect the </a:t>
                      </a:r>
                      <a:r>
                        <a:rPr lang="en-US" sz="1800" b="0" i="0" u="none" strike="noStrike" dirty="0">
                          <a:solidFill>
                            <a:srgbClr val="000000"/>
                          </a:solidFill>
                          <a:effectLst/>
                          <a:highlight>
                            <a:srgbClr val="00FF00"/>
                          </a:highlight>
                          <a:latin typeface="Calibri" panose="020F0502020204030204" pitchFamily="34" charset="0"/>
                        </a:rPr>
                        <a:t>migration of people- </a:t>
                      </a:r>
                      <a:r>
                        <a:rPr lang="en-US" sz="1800" b="0" i="0" u="none" strike="noStrike" dirty="0">
                          <a:solidFill>
                            <a:srgbClr val="000000"/>
                          </a:solidFill>
                          <a:effectLst/>
                          <a:highlight>
                            <a:srgbClr val="FF00FF"/>
                          </a:highlight>
                          <a:latin typeface="Calibri" panose="020F0502020204030204" pitchFamily="34" charset="0"/>
                        </a:rPr>
                        <a:t>internal and international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17250"/>
                  </a:ext>
                </a:extLst>
              </a:tr>
              <a:tr h="481366">
                <a:tc>
                  <a:txBody>
                    <a:bodyPr/>
                    <a:lstStyle/>
                    <a:p>
                      <a:pPr algn="l" fontAlgn="ctr"/>
                      <a:r>
                        <a:rPr lang="en-AU" sz="1800" b="0" i="0" u="none" strike="noStrike">
                          <a:solidFill>
                            <a:srgbClr val="000000"/>
                          </a:solidFill>
                          <a:effectLst/>
                          <a:latin typeface="Calibri" panose="020F0502020204030204" pitchFamily="34" charset="0"/>
                        </a:rPr>
                        <a:t>History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What was the role of </a:t>
                      </a:r>
                      <a:r>
                        <a:rPr lang="en-US" sz="1800" b="0" i="0" u="none" strike="noStrike" dirty="0">
                          <a:solidFill>
                            <a:srgbClr val="000000"/>
                          </a:solidFill>
                          <a:effectLst/>
                          <a:latin typeface="Calibri" panose="020F0502020204030204" pitchFamily="34" charset="0"/>
                        </a:rPr>
                        <a:t>literature in perpetuating </a:t>
                      </a:r>
                      <a:r>
                        <a:rPr lang="en-US" sz="1800" b="0" i="0" u="none" strike="noStrike" dirty="0">
                          <a:solidFill>
                            <a:srgbClr val="000000"/>
                          </a:solidFill>
                          <a:effectLst/>
                          <a:highlight>
                            <a:srgbClr val="00FF00"/>
                          </a:highlight>
                          <a:latin typeface="Calibri" panose="020F0502020204030204" pitchFamily="34" charset="0"/>
                        </a:rPr>
                        <a:t>cultural imperialism </a:t>
                      </a:r>
                      <a:r>
                        <a:rPr lang="en-US" sz="1800" b="0" i="0" u="none" strike="noStrike" dirty="0">
                          <a:solidFill>
                            <a:srgbClr val="000000"/>
                          </a:solidFill>
                          <a:effectLst/>
                          <a:latin typeface="Calibri" panose="020F0502020204030204" pitchFamily="34" charset="0"/>
                        </a:rPr>
                        <a:t>during </a:t>
                      </a:r>
                      <a:r>
                        <a:rPr lang="en-US" sz="1800" b="0" i="0" u="none" strike="noStrike" dirty="0">
                          <a:solidFill>
                            <a:srgbClr val="000000"/>
                          </a:solidFill>
                          <a:effectLst/>
                          <a:highlight>
                            <a:srgbClr val="00FF00"/>
                          </a:highlight>
                          <a:latin typeface="Calibri" panose="020F0502020204030204" pitchFamily="34" charset="0"/>
                        </a:rPr>
                        <a:t>the Spanish Civil war</a:t>
                      </a:r>
                      <a:r>
                        <a:rPr lang="en-US" sz="1800" b="0" i="0"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881335"/>
                  </a:ext>
                </a:extLst>
              </a:tr>
            </a:tbl>
          </a:graphicData>
        </a:graphic>
      </p:graphicFrame>
    </p:spTree>
    <p:extLst>
      <p:ext uri="{BB962C8B-B14F-4D97-AF65-F5344CB8AC3E}">
        <p14:creationId xmlns:p14="http://schemas.microsoft.com/office/powerpoint/2010/main" val="322580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3B05-E968-8027-1A43-40A1904239AD}"/>
              </a:ext>
            </a:extLst>
          </p:cNvPr>
          <p:cNvSpPr txBox="1"/>
          <p:nvPr/>
        </p:nvSpPr>
        <p:spPr>
          <a:xfrm>
            <a:off x="2063552" y="931369"/>
            <a:ext cx="8136904" cy="707886"/>
          </a:xfrm>
          <a:prstGeom prst="rect">
            <a:avLst/>
          </a:prstGeom>
          <a:noFill/>
        </p:spPr>
        <p:txBody>
          <a:bodyPr wrap="square" rtlCol="0">
            <a:spAutoFit/>
          </a:bodyPr>
          <a:lstStyle/>
          <a:p>
            <a:pPr algn="ctr"/>
            <a:r>
              <a:rPr lang="en-US" sz="4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Refining Your Research Question</a:t>
            </a:r>
          </a:p>
        </p:txBody>
      </p:sp>
      <p:sp>
        <p:nvSpPr>
          <p:cNvPr id="3" name="TextBox 2">
            <a:extLst>
              <a:ext uri="{FF2B5EF4-FFF2-40B4-BE49-F238E27FC236}">
                <a16:creationId xmlns:a16="http://schemas.microsoft.com/office/drawing/2014/main" id="{045B8C3F-87D9-A893-E4E2-1ED24F89EDD2}"/>
              </a:ext>
            </a:extLst>
          </p:cNvPr>
          <p:cNvSpPr txBox="1"/>
          <p:nvPr/>
        </p:nvSpPr>
        <p:spPr>
          <a:xfrm>
            <a:off x="2387588" y="1916832"/>
            <a:ext cx="7416824" cy="461665"/>
          </a:xfrm>
          <a:prstGeom prst="rect">
            <a:avLst/>
          </a:prstGeom>
          <a:noFill/>
        </p:spPr>
        <p:txBody>
          <a:bodyPr wrap="square" rtlCol="0">
            <a:spAutoFit/>
          </a:bodyPr>
          <a:lstStyle/>
          <a:p>
            <a:pPr algn="ctr"/>
            <a:r>
              <a:rPr lang="en-US" sz="2400" b="1" dirty="0">
                <a:solidFill>
                  <a:srgbClr val="003B78"/>
                </a:solidFill>
                <a:latin typeface="Lato" panose="020F0502020204030203" pitchFamily="34" charset="0"/>
                <a:ea typeface="Lato" panose="020F0502020204030203" pitchFamily="34" charset="0"/>
                <a:cs typeface="Lato" panose="020F0502020204030203" pitchFamily="34" charset="0"/>
              </a:rPr>
              <a:t>Chapter 2: Question Starters &amp; Limiting Factors</a:t>
            </a:r>
          </a:p>
        </p:txBody>
      </p:sp>
      <p:graphicFrame>
        <p:nvGraphicFramePr>
          <p:cNvPr id="5" name="Table 4">
            <a:extLst>
              <a:ext uri="{FF2B5EF4-FFF2-40B4-BE49-F238E27FC236}">
                <a16:creationId xmlns:a16="http://schemas.microsoft.com/office/drawing/2014/main" id="{4885C8B8-2E79-2928-47D7-1DBB71FED9BA}"/>
              </a:ext>
            </a:extLst>
          </p:cNvPr>
          <p:cNvGraphicFramePr>
            <a:graphicFrameLocks noGrp="1"/>
          </p:cNvGraphicFramePr>
          <p:nvPr>
            <p:extLst>
              <p:ext uri="{D42A27DB-BD31-4B8C-83A1-F6EECF244321}">
                <p14:modId xmlns:p14="http://schemas.microsoft.com/office/powerpoint/2010/main" val="760492202"/>
              </p:ext>
            </p:extLst>
          </p:nvPr>
        </p:nvGraphicFramePr>
        <p:xfrm>
          <a:off x="335360" y="2636912"/>
          <a:ext cx="11305256" cy="2667170"/>
        </p:xfrm>
        <a:graphic>
          <a:graphicData uri="http://schemas.openxmlformats.org/drawingml/2006/table">
            <a:tbl>
              <a:tblPr/>
              <a:tblGrid>
                <a:gridCol w="1468476">
                  <a:extLst>
                    <a:ext uri="{9D8B030D-6E8A-4147-A177-3AD203B41FA5}">
                      <a16:colId xmlns:a16="http://schemas.microsoft.com/office/drawing/2014/main" val="1584595247"/>
                    </a:ext>
                  </a:extLst>
                </a:gridCol>
                <a:gridCol w="9836780">
                  <a:extLst>
                    <a:ext uri="{9D8B030D-6E8A-4147-A177-3AD203B41FA5}">
                      <a16:colId xmlns:a16="http://schemas.microsoft.com/office/drawing/2014/main" val="3769510386"/>
                    </a:ext>
                  </a:extLst>
                </a:gridCol>
              </a:tblGrid>
              <a:tr h="516011">
                <a:tc>
                  <a:txBody>
                    <a:bodyPr/>
                    <a:lstStyle/>
                    <a:p>
                      <a:pPr algn="l" fontAlgn="ctr"/>
                      <a:r>
                        <a:rPr lang="en-AU" sz="1800" b="0" i="0" u="none" strike="noStrike" dirty="0">
                          <a:solidFill>
                            <a:srgbClr val="000000"/>
                          </a:solidFill>
                          <a:effectLst/>
                          <a:latin typeface="Calibri" panose="020F0502020204030204" pitchFamily="34" charset="0"/>
                        </a:rPr>
                        <a:t>Lang &amp; Lit / Literature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Analysis on </a:t>
                      </a:r>
                      <a:r>
                        <a:rPr lang="en-US" sz="1800" b="0" i="0" u="none" strike="noStrike" dirty="0">
                          <a:solidFill>
                            <a:srgbClr val="000000"/>
                          </a:solidFill>
                          <a:effectLst/>
                          <a:highlight>
                            <a:srgbClr val="00FF00"/>
                          </a:highlight>
                          <a:latin typeface="Calibri" panose="020F0502020204030204" pitchFamily="34" charset="0"/>
                        </a:rPr>
                        <a:t>The Virgin Suicides by Jeffrey Eugenides </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00FF00"/>
                          </a:highlight>
                          <a:latin typeface="Calibri" panose="020F0502020204030204" pitchFamily="34" charset="0"/>
                        </a:rPr>
                        <a:t>portrayal of women </a:t>
                      </a:r>
                      <a:r>
                        <a:rPr lang="en-US" sz="1800" b="0" i="0" u="none" strike="noStrike" dirty="0">
                          <a:solidFill>
                            <a:srgbClr val="000000"/>
                          </a:solidFill>
                          <a:effectLst/>
                          <a:highlight>
                            <a:srgbClr val="FF00FF"/>
                          </a:highlight>
                          <a:latin typeface="Calibri" panose="020F0502020204030204" pitchFamily="34" charset="0"/>
                        </a:rPr>
                        <a:t>through the lens of men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132220"/>
                  </a:ext>
                </a:extLst>
              </a:tr>
              <a:tr h="516011">
                <a:tc>
                  <a:txBody>
                    <a:bodyPr/>
                    <a:lstStyle/>
                    <a:p>
                      <a:pPr algn="l" fontAlgn="ctr"/>
                      <a:r>
                        <a:rPr lang="en-AU" sz="1800" b="0" i="0" u="none" strike="noStrike">
                          <a:solidFill>
                            <a:srgbClr val="000000"/>
                          </a:solidFill>
                          <a:effectLst/>
                          <a:latin typeface="Calibri" panose="020F0502020204030204" pitchFamily="34" charset="0"/>
                        </a:rPr>
                        <a:t>Music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FFFF00"/>
                          </a:highlight>
                          <a:latin typeface="Calibri" panose="020F0502020204030204" pitchFamily="34" charset="0"/>
                        </a:rPr>
                        <a:t>To what extent </a:t>
                      </a:r>
                      <a:r>
                        <a:rPr lang="en-US" sz="1800" b="0" i="0" u="none" strike="noStrike" dirty="0">
                          <a:solidFill>
                            <a:srgbClr val="000000"/>
                          </a:solidFill>
                          <a:effectLst/>
                          <a:latin typeface="Calibri" panose="020F0502020204030204" pitchFamily="34" charset="0"/>
                        </a:rPr>
                        <a:t>do the </a:t>
                      </a:r>
                      <a:r>
                        <a:rPr lang="en-US" sz="1800" b="0" i="0" u="none" strike="noStrike" dirty="0">
                          <a:solidFill>
                            <a:srgbClr val="000000"/>
                          </a:solidFill>
                          <a:effectLst/>
                          <a:highlight>
                            <a:srgbClr val="00FF00"/>
                          </a:highlight>
                          <a:latin typeface="Calibri" panose="020F0502020204030204" pitchFamily="34" charset="0"/>
                        </a:rPr>
                        <a:t>funk elements </a:t>
                      </a:r>
                      <a:r>
                        <a:rPr lang="en-US" sz="1800" b="0" i="0" u="none" strike="noStrike" dirty="0">
                          <a:solidFill>
                            <a:srgbClr val="000000"/>
                          </a:solidFill>
                          <a:effectLst/>
                          <a:latin typeface="Calibri" panose="020F0502020204030204" pitchFamily="34" charset="0"/>
                        </a:rPr>
                        <a:t>of </a:t>
                      </a:r>
                      <a:r>
                        <a:rPr lang="en-US" sz="1800" b="0" i="0" u="none" strike="noStrike" dirty="0">
                          <a:solidFill>
                            <a:srgbClr val="000000"/>
                          </a:solidFill>
                          <a:effectLst/>
                          <a:highlight>
                            <a:srgbClr val="00FF00"/>
                          </a:highlight>
                          <a:latin typeface="Calibri" panose="020F0502020204030204" pitchFamily="34" charset="0"/>
                        </a:rPr>
                        <a:t>Bootsy Collins' discography </a:t>
                      </a:r>
                      <a:r>
                        <a:rPr lang="en-US" sz="1800" b="0" i="0" u="none" strike="noStrike" dirty="0">
                          <a:solidFill>
                            <a:srgbClr val="000000"/>
                          </a:solidFill>
                          <a:effectLst/>
                          <a:highlight>
                            <a:srgbClr val="FF00FF"/>
                          </a:highlight>
                          <a:latin typeface="Calibri" panose="020F0502020204030204" pitchFamily="34" charset="0"/>
                        </a:rPr>
                        <a:t>shape</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00FF00"/>
                          </a:highlight>
                          <a:latin typeface="Calibri" panose="020F0502020204030204" pitchFamily="34" charset="0"/>
                        </a:rPr>
                        <a:t>Redbone' by Childish Gambino</a:t>
                      </a:r>
                      <a:r>
                        <a:rPr lang="en-US" sz="1800" b="0" i="0" u="none" strike="noStrike" dirty="0">
                          <a:solidFill>
                            <a:srgbClr val="000000"/>
                          </a:solidFill>
                          <a:effectLst/>
                          <a:latin typeface="Calibri" panose="020F0502020204030204" pitchFamily="34" charset="0"/>
                        </a:rPr>
                        <a:t>? (subject to develop over time, Bootsy Collins song likely to be 'Rather Be With You')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69212"/>
                  </a:ext>
                </a:extLst>
              </a:tr>
              <a:tr h="447210">
                <a:tc>
                  <a:txBody>
                    <a:bodyPr/>
                    <a:lstStyle/>
                    <a:p>
                      <a:pPr algn="l" fontAlgn="ctr"/>
                      <a:r>
                        <a:rPr lang="en-AU" sz="1800" b="0" i="0" u="none" strike="noStrike">
                          <a:solidFill>
                            <a:srgbClr val="000000"/>
                          </a:solidFill>
                          <a:effectLst/>
                          <a:latin typeface="Calibri" panose="020F0502020204030204" pitchFamily="34" charset="0"/>
                        </a:rPr>
                        <a:t>Psychology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00FF00"/>
                          </a:highlight>
                          <a:latin typeface="Calibri" panose="020F0502020204030204" pitchFamily="34" charset="0"/>
                        </a:rPr>
                        <a:t>Hypnosis and hypnotherapy</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highlight>
                            <a:srgbClr val="FFFF00"/>
                          </a:highlight>
                          <a:latin typeface="Calibri" panose="020F0502020204030204" pitchFamily="34" charset="0"/>
                        </a:rPr>
                        <a:t>to what extent are </a:t>
                      </a:r>
                      <a:r>
                        <a:rPr lang="en-US" sz="1800" b="0" i="0" u="none" strike="noStrike" dirty="0">
                          <a:solidFill>
                            <a:srgbClr val="000000"/>
                          </a:solidFill>
                          <a:effectLst/>
                          <a:latin typeface="Calibri" panose="020F0502020204030204" pitchFamily="34" charset="0"/>
                        </a:rPr>
                        <a:t>those </a:t>
                      </a:r>
                      <a:r>
                        <a:rPr lang="en-US" sz="1800" b="0" i="0" u="none" strike="noStrike" dirty="0">
                          <a:solidFill>
                            <a:srgbClr val="000000"/>
                          </a:solidFill>
                          <a:effectLst/>
                          <a:highlight>
                            <a:srgbClr val="FF00FF"/>
                          </a:highlight>
                          <a:latin typeface="Calibri" panose="020F0502020204030204" pitchFamily="34" charset="0"/>
                        </a:rPr>
                        <a:t>treatments reliable and effective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956989"/>
                  </a:ext>
                </a:extLst>
              </a:tr>
              <a:tr h="0">
                <a:tc>
                  <a:txBody>
                    <a:bodyPr/>
                    <a:lstStyle/>
                    <a:p>
                      <a:pPr algn="l" fontAlgn="ctr"/>
                      <a:r>
                        <a:rPr lang="en-AU" sz="1800" b="0" i="0" u="none" strike="noStrike">
                          <a:solidFill>
                            <a:srgbClr val="000000"/>
                          </a:solidFill>
                          <a:effectLst/>
                          <a:latin typeface="Calibri" panose="020F0502020204030204" pitchFamily="34" charset="0"/>
                        </a:rPr>
                        <a:t>SEHS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latin typeface="Calibri" panose="020F0502020204030204" pitchFamily="34" charset="0"/>
                        </a:rPr>
                        <a:t>The </a:t>
                      </a:r>
                      <a:r>
                        <a:rPr lang="en-US" sz="1800" b="0" i="0" u="none" strike="noStrike" dirty="0">
                          <a:solidFill>
                            <a:srgbClr val="000000"/>
                          </a:solidFill>
                          <a:effectLst/>
                          <a:highlight>
                            <a:srgbClr val="00FF00"/>
                          </a:highlight>
                          <a:latin typeface="Calibri" panose="020F0502020204030204" pitchFamily="34" charset="0"/>
                        </a:rPr>
                        <a:t>mechanics of throwing </a:t>
                      </a:r>
                      <a:r>
                        <a:rPr lang="en-US" sz="1800" b="0" i="0" u="none" strike="noStrike" dirty="0">
                          <a:solidFill>
                            <a:srgbClr val="000000"/>
                          </a:solidFill>
                          <a:effectLst/>
                          <a:latin typeface="Calibri" panose="020F0502020204030204" pitchFamily="34" charset="0"/>
                        </a:rPr>
                        <a:t>: A study into the </a:t>
                      </a:r>
                      <a:r>
                        <a:rPr lang="en-US" sz="1800" b="0" i="0" u="none" strike="noStrike" dirty="0">
                          <a:solidFill>
                            <a:srgbClr val="000000"/>
                          </a:solidFill>
                          <a:effectLst/>
                          <a:highlight>
                            <a:srgbClr val="00FF00"/>
                          </a:highlight>
                          <a:latin typeface="Calibri" panose="020F0502020204030204" pitchFamily="34" charset="0"/>
                        </a:rPr>
                        <a:t>most effective arm angle in pitching in baseball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highlight>
                            <a:srgbClr val="00FF00"/>
                          </a:highlight>
                          <a:latin typeface="Calibri" panose="020F0502020204030204" pitchFamily="34" charset="0"/>
                        </a:rPr>
                        <a:t>Investigation into muscle groups </a:t>
                      </a:r>
                      <a:r>
                        <a:rPr lang="en-US" sz="1800" b="0" i="0" u="none" strike="noStrike" dirty="0">
                          <a:solidFill>
                            <a:srgbClr val="000000"/>
                          </a:solidFill>
                          <a:effectLst/>
                          <a:latin typeface="Calibri" panose="020F0502020204030204" pitchFamily="34" charset="0"/>
                        </a:rPr>
                        <a:t>and which muscle groups will be </a:t>
                      </a:r>
                      <a:r>
                        <a:rPr lang="en-US" sz="1800" b="0" i="0" u="none" strike="noStrike" dirty="0" err="1">
                          <a:solidFill>
                            <a:srgbClr val="000000"/>
                          </a:solidFill>
                          <a:effectLst/>
                          <a:latin typeface="Calibri" panose="020F0502020204030204" pitchFamily="34" charset="0"/>
                        </a:rPr>
                        <a:t>optimised</a:t>
                      </a:r>
                      <a:r>
                        <a:rPr lang="en-US" sz="1800" b="0" i="0" u="none" strike="noStrike" dirty="0">
                          <a:solidFill>
                            <a:srgbClr val="000000"/>
                          </a:solidFill>
                          <a:effectLst/>
                          <a:latin typeface="Calibri" panose="020F0502020204030204" pitchFamily="34" charset="0"/>
                        </a:rPr>
                        <a:t> in order</a:t>
                      </a:r>
                      <a:r>
                        <a:rPr lang="en-US" sz="1800" b="0" i="0" u="none" strike="noStrike" dirty="0">
                          <a:solidFill>
                            <a:srgbClr val="000000"/>
                          </a:solidFill>
                          <a:effectLst/>
                          <a:highlight>
                            <a:srgbClr val="00FF00"/>
                          </a:highlight>
                          <a:latin typeface="Calibri" panose="020F0502020204030204" pitchFamily="34" charset="0"/>
                        </a:rPr>
                        <a:t> to achieve maximum velocity and command</a:t>
                      </a:r>
                      <a:r>
                        <a:rPr lang="en-US" sz="18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503314"/>
                  </a:ext>
                </a:extLst>
              </a:tr>
              <a:tr h="102515">
                <a:tc>
                  <a:txBody>
                    <a:bodyPr/>
                    <a:lstStyle/>
                    <a:p>
                      <a:pPr algn="l" fontAlgn="ctr"/>
                      <a:r>
                        <a:rPr lang="en-AU" sz="1800" b="0" i="0" u="none" strike="noStrike">
                          <a:solidFill>
                            <a:srgbClr val="000000"/>
                          </a:solidFill>
                          <a:effectLst/>
                          <a:latin typeface="Calibri" panose="020F0502020204030204" pitchFamily="34" charset="0"/>
                        </a:rPr>
                        <a:t>Visual Art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800" b="0" i="0" u="none" strike="noStrike" dirty="0">
                          <a:solidFill>
                            <a:srgbClr val="000000"/>
                          </a:solidFill>
                          <a:effectLst/>
                          <a:highlight>
                            <a:srgbClr val="00FF00"/>
                          </a:highlight>
                          <a:latin typeface="Calibri" panose="020F0502020204030204" pitchFamily="34" charset="0"/>
                        </a:rPr>
                        <a:t>Racial stereotypes in western cartoons from the 30s and 40s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911260"/>
                  </a:ext>
                </a:extLst>
              </a:tr>
            </a:tbl>
          </a:graphicData>
        </a:graphic>
      </p:graphicFrame>
    </p:spTree>
    <p:extLst>
      <p:ext uri="{BB962C8B-B14F-4D97-AF65-F5344CB8AC3E}">
        <p14:creationId xmlns:p14="http://schemas.microsoft.com/office/powerpoint/2010/main" val="4127584050"/>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C7B019C-ED32-A746-9C42-42F20E3E916A}" vid="{DCEDE7E2-C5A6-E840-A380-790CA77EB24D}"/>
    </a:ext>
  </a:extLst>
</a:theme>
</file>

<file path=ppt/theme/theme2.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C7B019C-ED32-A746-9C42-42F20E3E916A}" vid="{DCEDE7E2-C5A6-E840-A380-790CA77EB24D}"/>
    </a:ext>
  </a:extLst>
</a:theme>
</file>

<file path=ppt/theme/theme3.xml><?xml version="1.0" encoding="utf-8"?>
<a:theme xmlns:a="http://schemas.openxmlformats.org/drawingml/2006/main" name="Sub-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C7B019C-ED32-A746-9C42-42F20E3E916A}" vid="{EC3B2EE2-376F-0C4C-9E37-69619C02E1A6}"/>
    </a:ext>
  </a:extLst>
</a:theme>
</file>

<file path=ppt/theme/theme4.xml><?xml version="1.0" encoding="utf-8"?>
<a:theme xmlns:a="http://schemas.openxmlformats.org/drawingml/2006/main" name="Content - More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C7B019C-ED32-A746-9C42-42F20E3E916A}" vid="{EE03B5C0-22DD-EE41-B3E2-06C570CC8A95}"/>
    </a:ext>
  </a:extLst>
</a:theme>
</file>

<file path=ppt/theme/theme5.xml><?xml version="1.0" encoding="utf-8"?>
<a:theme xmlns:a="http://schemas.openxmlformats.org/drawingml/2006/main" name="Content - More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C7B019C-ED32-A746-9C42-42F20E3E916A}" vid="{D28964B2-339D-794E-884A-DA939DAB113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67ec576a-91eb-4e3b-a07d-354996a1cd7f" xsi:nil="true"/>
    <lcf76f155ced4ddcb4097134ff3c332f xmlns="67ec576a-91eb-4e3b-a07d-354996a1cd7f">
      <Terms xmlns="http://schemas.microsoft.com/office/infopath/2007/PartnerControls"/>
    </lcf76f155ced4ddcb4097134ff3c332f>
    <TaxCatchAll xmlns="080ca1bc-62b7-4084-818b-40e966e526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4EF67FC872C548B2825A556CC8C943" ma:contentTypeVersion="16" ma:contentTypeDescription="Create a new document." ma:contentTypeScope="" ma:versionID="40801182a85b5b78126c74da73a6d41e">
  <xsd:schema xmlns:xsd="http://www.w3.org/2001/XMLSchema" xmlns:xs="http://www.w3.org/2001/XMLSchema" xmlns:p="http://schemas.microsoft.com/office/2006/metadata/properties" xmlns:ns2="080ca1bc-62b7-4084-818b-40e966e526d6" xmlns:ns3="67ec576a-91eb-4e3b-a07d-354996a1cd7f" targetNamespace="http://schemas.microsoft.com/office/2006/metadata/properties" ma:root="true" ma:fieldsID="6945b2bb6114a778ac6e867e5aca239d" ns2:_="" ns3:_="">
    <xsd:import namespace="080ca1bc-62b7-4084-818b-40e966e526d6"/>
    <xsd:import namespace="67ec576a-91eb-4e3b-a07d-354996a1cd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ocumentType"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ca1bc-62b7-4084-818b-40e966e526d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f0437d4-a00f-4f0a-ab54-96bed38afe49}" ma:internalName="TaxCatchAll" ma:showField="CatchAllData" ma:web="080ca1bc-62b7-4084-818b-40e966e526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ec576a-91eb-4e3b-a07d-354996a1cd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ocumentType" ma:index="12" nillable="true" ma:displayName="Document Type" ma:format="Dropdown" ma:internalName="DocumentType">
      <xsd:simpleType>
        <xsd:restriction base="dms:Choice">
          <xsd:enumeration value="Policy"/>
          <xsd:enumeration value="Informational"/>
          <xsd:enumeration value="Procedure"/>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df1bc5e-a32c-47d6-9163-5787ebf25b6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069876-AF9B-43BB-A131-1F1E0786CE77}">
  <ds:schemaRefs>
    <ds:schemaRef ds:uri="http://schemas.microsoft.com/sharepoint/v3/contenttype/forms"/>
  </ds:schemaRefs>
</ds:datastoreItem>
</file>

<file path=customXml/itemProps2.xml><?xml version="1.0" encoding="utf-8"?>
<ds:datastoreItem xmlns:ds="http://schemas.openxmlformats.org/officeDocument/2006/customXml" ds:itemID="{4D230392-FA2B-4229-AB44-FA062AFB2946}">
  <ds:schemaRefs>
    <ds:schemaRef ds:uri="http://www.w3.org/XML/1998/namespace"/>
    <ds:schemaRef ds:uri="http://purl.org/dc/dcmitype/"/>
    <ds:schemaRef ds:uri="http://schemas.microsoft.com/office/2006/documentManagement/types"/>
    <ds:schemaRef ds:uri="http://schemas.openxmlformats.org/package/2006/metadata/core-properties"/>
    <ds:schemaRef ds:uri="080ca1bc-62b7-4084-818b-40e966e526d6"/>
    <ds:schemaRef ds:uri="http://purl.org/dc/terms/"/>
    <ds:schemaRef ds:uri="http://purl.org/dc/elements/1.1/"/>
    <ds:schemaRef ds:uri="http://schemas.microsoft.com/office/infopath/2007/PartnerControls"/>
    <ds:schemaRef ds:uri="67ec576a-91eb-4e3b-a07d-354996a1cd7f"/>
    <ds:schemaRef ds:uri="http://schemas.microsoft.com/office/2006/metadata/properties"/>
  </ds:schemaRefs>
</ds:datastoreItem>
</file>

<file path=customXml/itemProps3.xml><?xml version="1.0" encoding="utf-8"?>
<ds:datastoreItem xmlns:ds="http://schemas.openxmlformats.org/officeDocument/2006/customXml" ds:itemID="{CB5BC9DF-5939-49AB-9A57-03F9F1EFF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ca1bc-62b7-4084-818b-40e966e526d6"/>
    <ds:schemaRef ds:uri="67ec576a-91eb-4e3b-a07d-354996a1c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Page</Template>
  <TotalTime>7534</TotalTime>
  <Words>2378</Words>
  <Application>Microsoft Office PowerPoint</Application>
  <PresentationFormat>Widescreen</PresentationFormat>
  <Paragraphs>243</Paragraphs>
  <Slides>21</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Calibri</vt:lpstr>
      <vt:lpstr>Lato</vt:lpstr>
      <vt:lpstr>Lato Light</vt:lpstr>
      <vt:lpstr>Lato Regular</vt:lpstr>
      <vt:lpstr>Minion Pro</vt:lpstr>
      <vt:lpstr>Title Page</vt:lpstr>
      <vt:lpstr>1_Title Page</vt:lpstr>
      <vt:lpstr>Sub-Title Page</vt:lpstr>
      <vt:lpstr>Content - More Copy</vt:lpstr>
      <vt:lpstr>Content - More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B McGeorge</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Craig Rodgers</cp:lastModifiedBy>
  <cp:revision>165</cp:revision>
  <cp:lastPrinted>2021-02-02T04:10:42Z</cp:lastPrinted>
  <dcterms:created xsi:type="dcterms:W3CDTF">2019-02-14T05:47:02Z</dcterms:created>
  <dcterms:modified xsi:type="dcterms:W3CDTF">2023-08-24T05:25:33Z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0x010100CC4EF67FC872C548B2825A556CC8C943</vt:lpwstr>
  </property>
  <property fmtid="{D5CDD505-2E9C-101B-9397-08002B2CF9AE}" pid="3" name="MediaServiceImageTags">
    <vt:lpwstr/>
  </property>
</Properties>
</file>