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3" r:id="rId6"/>
    <p:sldMasterId id="2147483679" r:id="rId7"/>
  </p:sldMasterIdLst>
  <p:sldIdLst>
    <p:sldId id="256" r:id="rId8"/>
    <p:sldId id="264" r:id="rId9"/>
    <p:sldId id="265" r:id="rId10"/>
    <p:sldId id="276" r:id="rId11"/>
    <p:sldId id="277" r:id="rId12"/>
    <p:sldId id="266" r:id="rId13"/>
    <p:sldId id="267" r:id="rId14"/>
    <p:sldId id="268" r:id="rId15"/>
    <p:sldId id="270" r:id="rId16"/>
    <p:sldId id="274" r:id="rId17"/>
    <p:sldId id="271" r:id="rId18"/>
    <p:sldId id="272" r:id="rId19"/>
    <p:sldId id="273" r:id="rId20"/>
    <p:sldId id="269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1">
          <p15:clr>
            <a:srgbClr val="A4A3A4"/>
          </p15:clr>
        </p15:guide>
        <p15:guide id="2" pos="28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8"/>
    <a:srgbClr val="000F1B"/>
    <a:srgbClr val="003E6B"/>
    <a:srgbClr val="24283C"/>
    <a:srgbClr val="242836"/>
    <a:srgbClr val="082C62"/>
    <a:srgbClr val="0B1A44"/>
    <a:srgbClr val="B1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3" autoAdjust="0"/>
  </p:normalViewPr>
  <p:slideViewPr>
    <p:cSldViewPr snapToObjects="1">
      <p:cViewPr varScale="1">
        <p:scale>
          <a:sx n="41" d="100"/>
          <a:sy n="41" d="100"/>
        </p:scale>
        <p:origin x="1204" y="20"/>
      </p:cViewPr>
      <p:guideLst>
        <p:guide orient="horz" pos="1391"/>
        <p:guide pos="28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38965" y="2864791"/>
            <a:ext cx="5657050" cy="203494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Minion Pro"/>
              <a:cs typeface="Minion Pro"/>
            </a:endParaRPr>
          </a:p>
        </p:txBody>
      </p:sp>
      <p:pic>
        <p:nvPicPr>
          <p:cNvPr id="3" name="Picture 2" descr="powerpoint foot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505200" y="6934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Schoo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SC484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81"/>
            <a:ext cx="4572000" cy="644270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145207" y="326380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8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ior Schoo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354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89" b="10729"/>
          <a:stretch/>
        </p:blipFill>
        <p:spPr>
          <a:xfrm>
            <a:off x="-1" y="1"/>
            <a:ext cx="4586289" cy="652534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145207" y="326380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7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School 2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549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528" y="0"/>
            <a:ext cx="4768403" cy="64223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145207" y="326380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7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ior School 2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840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87875" cy="642232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45207" y="326380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  <p:pic>
        <p:nvPicPr>
          <p:cNvPr id="5" name="Picture 4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3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nior School 2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_MG_656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57" r="5173"/>
          <a:stretch/>
        </p:blipFill>
        <p:spPr bwMode="auto">
          <a:xfrm>
            <a:off x="-180528" y="-25152"/>
            <a:ext cx="4768403" cy="655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145207" y="326380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67046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unior School 2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nior School musical - Wizard of Oz.jpe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27" r="14812"/>
          <a:stretch/>
        </p:blipFill>
        <p:spPr>
          <a:xfrm>
            <a:off x="0" y="0"/>
            <a:ext cx="4632326" cy="659735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145207" y="326380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40856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ined Glass -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_DSC3357-17.jpg" descr="_DSC3357-17.jpg"/>
          <p:cNvPicPr>
            <a:picLocks noChangeAspect="1"/>
          </p:cNvPicPr>
          <p:nvPr/>
        </p:nvPicPr>
        <p:blipFill>
          <a:blip r:embed="rId2">
            <a:extLst/>
          </a:blip>
          <a:srcRect l="10919" t="9923" r="7896" b="71474"/>
          <a:stretch>
            <a:fillRect/>
          </a:stretch>
        </p:blipFill>
        <p:spPr>
          <a:xfrm>
            <a:off x="-20880" y="-8629"/>
            <a:ext cx="9185760" cy="1371627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angle 9"/>
          <p:cNvSpPr/>
          <p:nvPr/>
        </p:nvSpPr>
        <p:spPr>
          <a:xfrm>
            <a:off x="0" y="1334978"/>
            <a:ext cx="9144000" cy="50769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Rectangle 3"/>
          <p:cNvSpPr/>
          <p:nvPr/>
        </p:nvSpPr>
        <p:spPr>
          <a:xfrm>
            <a:off x="1743474" y="829851"/>
            <a:ext cx="5657051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pPr>
            <a:endParaRPr/>
          </a:p>
        </p:txBody>
      </p:sp>
      <p:sp>
        <p:nvSpPr>
          <p:cNvPr id="36" name="Rectangle 8"/>
          <p:cNvSpPr/>
          <p:nvPr/>
        </p:nvSpPr>
        <p:spPr>
          <a:xfrm>
            <a:off x="-180529" y="6422328"/>
            <a:ext cx="9577066" cy="679081"/>
          </a:xfrm>
          <a:prstGeom prst="rect">
            <a:avLst/>
          </a:prstGeom>
          <a:solidFill>
            <a:srgbClr val="000F1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275" y="6525344"/>
            <a:ext cx="88392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5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89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ined Glass -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DSC551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414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743475" y="829852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1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place -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53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414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763688" y="827354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50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134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1743475" y="829852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-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50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3497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43475" y="829852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efiel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-27 copy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3" y="0"/>
            <a:ext cx="4624387" cy="644681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45207" y="326380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2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ior Schoo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891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4587875" cy="6525345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3145207" y="326380"/>
            <a:ext cx="5657050" cy="1017470"/>
          </a:xfrm>
          <a:prstGeom prst="rect">
            <a:avLst/>
          </a:prstGeom>
          <a:solidFill>
            <a:srgbClr val="003B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aseline="0" dirty="0">
              <a:latin typeface="Minion Pro"/>
              <a:cs typeface="Minion Pro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powerpoint foo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1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539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528" y="3891192"/>
            <a:ext cx="9433048" cy="263415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 userDrawn="1"/>
        </p:nvSpPr>
        <p:spPr>
          <a:xfrm>
            <a:off x="3189306" y="2327533"/>
            <a:ext cx="2703154" cy="21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180528" y="6422328"/>
            <a:ext cx="9577064" cy="679080"/>
          </a:xfrm>
          <a:prstGeom prst="rect">
            <a:avLst/>
          </a:prstGeom>
          <a:solidFill>
            <a:srgbClr val="000F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powerpoint footer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" y="6525344"/>
            <a:ext cx="8839200" cy="21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C61310-2717-C640-BD5F-BB34F4ED10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85464" y="269549"/>
            <a:ext cx="2406996" cy="22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24544" y="-171399"/>
            <a:ext cx="10081120" cy="7044036"/>
          </a:xfrm>
          <a:prstGeom prst="rect">
            <a:avLst/>
          </a:prstGeom>
          <a:solidFill>
            <a:srgbClr val="003B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3792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334978"/>
            <a:ext cx="9144000" cy="50769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9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7" r:id="rId2"/>
    <p:sldLayoutId id="2147483683" r:id="rId3"/>
    <p:sldLayoutId id="214748368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72000" y="-7697"/>
            <a:ext cx="4572000" cy="68656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9" r:id="rId2"/>
    <p:sldLayoutId id="2147483682" r:id="rId3"/>
    <p:sldLayoutId id="2147483685" r:id="rId4"/>
    <p:sldLayoutId id="2147483692" r:id="rId5"/>
    <p:sldLayoutId id="2147483693" r:id="rId6"/>
    <p:sldLayoutId id="2147483698" r:id="rId7"/>
    <p:sldLayoutId id="214748369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rg.slasa.asn.au/apa/senio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ydia.Holmes@stleonards.vic.edu.a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tleonardscollege.libguides.com/crcpage/researchsuppor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leonardscollege.libguides.com/c.php?g=309386&amp;p=5437350" TargetMode="External"/><Relationship Id="rId2" Type="http://schemas.openxmlformats.org/officeDocument/2006/relationships/hyperlink" Target="https://stleonardscollege.libguides.com/crc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leonardscollege.libguides.com/crcpage/cita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G7M4xxrmb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924944"/>
            <a:ext cx="5616624" cy="192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inion Pro"/>
                <a:cs typeface="Minion Pro"/>
              </a:rPr>
              <a:t>Referencing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Minion Pro"/>
                <a:cs typeface="Minion Pro"/>
              </a:rPr>
              <a:t>IB – Extended Essay</a:t>
            </a:r>
          </a:p>
          <a:p>
            <a:pPr algn="ctr"/>
            <a:br>
              <a:rPr lang="en-US" sz="1100">
                <a:solidFill>
                  <a:schemeClr val="bg1"/>
                </a:solidFill>
                <a:latin typeface="Lato Regular"/>
                <a:cs typeface="Lato Regular"/>
              </a:rPr>
            </a:br>
            <a:endParaRPr lang="en-US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44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763687" y="966980"/>
            <a:ext cx="56166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sz="3600" dirty="0"/>
              <a:t>Writing a Bibliography</a:t>
            </a:r>
            <a:endParaRPr sz="3600" dirty="0"/>
          </a:p>
        </p:txBody>
      </p:sp>
      <p:sp>
        <p:nvSpPr>
          <p:cNvPr id="180" name="TextBox 2"/>
          <p:cNvSpPr txBox="1"/>
          <p:nvPr/>
        </p:nvSpPr>
        <p:spPr>
          <a:xfrm>
            <a:off x="1533627" y="1844824"/>
            <a:ext cx="56166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/>
              <a:t>APA 7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ed.</a:t>
            </a:r>
            <a:endParaRPr dirty="0"/>
          </a:p>
        </p:txBody>
      </p:sp>
      <p:sp>
        <p:nvSpPr>
          <p:cNvPr id="181" name="TextBox 3"/>
          <p:cNvSpPr txBox="1"/>
          <p:nvPr/>
        </p:nvSpPr>
        <p:spPr>
          <a:xfrm>
            <a:off x="1458631" y="2132856"/>
            <a:ext cx="6912768" cy="5139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AU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dirty="0"/>
              <a:t>Creating in Word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AU" dirty="0"/>
          </a:p>
          <a:p>
            <a:pPr marL="742950" lvl="1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dirty="0"/>
              <a:t>Top Toolbar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dirty="0"/>
              <a:t>Select “References”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dirty="0"/>
              <a:t>Change Style as necessary.</a:t>
            </a:r>
          </a:p>
          <a:p>
            <a:pPr lvl="1"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AU" dirty="0"/>
          </a:p>
          <a:p>
            <a:pPr lvl="1"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dirty="0"/>
              <a:t>Using Cornish Library pages to create Bibliography</a:t>
            </a:r>
          </a:p>
          <a:p>
            <a:pPr lvl="1"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AU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dirty="0"/>
              <a:t>SLASA Online Referencing Generator</a:t>
            </a:r>
          </a:p>
          <a:p>
            <a:pPr lvl="1"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sz="2000" dirty="0">
                <a:sym typeface="Lato Regular"/>
                <a:hlinkClick r:id="rId2"/>
              </a:rPr>
              <a:t>SLASA Online Referencing Generator</a:t>
            </a:r>
            <a:endParaRPr lang="en-AU" sz="1600" dirty="0"/>
          </a:p>
          <a:p>
            <a:pPr lvl="1"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sz="1600" dirty="0"/>
              <a:t>You can always refer to Pages 115 – 130 of Extended Essay textbook.</a:t>
            </a:r>
          </a:p>
          <a:p>
            <a:pPr lvl="1" algn="ctr"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View the film clips on Cornish Library page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AU" dirty="0"/>
          </a:p>
          <a:p>
            <a:pPr lvl="1"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dirty="0"/>
              <a:t> 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342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763687" y="966980"/>
            <a:ext cx="56166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sz="3600" dirty="0"/>
              <a:t>Writing a Bibliography</a:t>
            </a:r>
            <a:endParaRPr sz="3600" dirty="0"/>
          </a:p>
        </p:txBody>
      </p:sp>
      <p:sp>
        <p:nvSpPr>
          <p:cNvPr id="180" name="TextBox 2"/>
          <p:cNvSpPr txBox="1"/>
          <p:nvPr/>
        </p:nvSpPr>
        <p:spPr>
          <a:xfrm>
            <a:off x="1547664" y="2176535"/>
            <a:ext cx="56166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dirty="0"/>
              <a:t> Footnotes &amp; Endnotes</a:t>
            </a:r>
            <a:endParaRPr dirty="0"/>
          </a:p>
        </p:txBody>
      </p:sp>
      <p:sp>
        <p:nvSpPr>
          <p:cNvPr id="181" name="TextBox 3"/>
          <p:cNvSpPr txBox="1"/>
          <p:nvPr/>
        </p:nvSpPr>
        <p:spPr>
          <a:xfrm>
            <a:off x="107504" y="2564904"/>
            <a:ext cx="8856983" cy="403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dirty="0"/>
              <a:t>Some styles of referencing prefer to use Footnotes (which appear at the end of the page) or Endnotes (which appear at the end of the paper).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MLA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Oxford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Chicago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sz="1600" dirty="0"/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000" dirty="0"/>
              <a:t>Page 116 of your Textbook also contains some vital information.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sz="2000" dirty="0"/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8488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763687" y="966980"/>
            <a:ext cx="56166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sz="3600" dirty="0"/>
              <a:t>Writing a Bibliography</a:t>
            </a:r>
            <a:endParaRPr sz="3600" dirty="0"/>
          </a:p>
        </p:txBody>
      </p:sp>
      <p:sp>
        <p:nvSpPr>
          <p:cNvPr id="180" name="TextBox 2"/>
          <p:cNvSpPr txBox="1"/>
          <p:nvPr/>
        </p:nvSpPr>
        <p:spPr>
          <a:xfrm>
            <a:off x="539552" y="2176535"/>
            <a:ext cx="82089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dirty="0"/>
              <a:t>Other tools to assist, available through Cornish Library:</a:t>
            </a:r>
            <a:endParaRPr dirty="0"/>
          </a:p>
        </p:txBody>
      </p:sp>
      <p:sp>
        <p:nvSpPr>
          <p:cNvPr id="181" name="TextBox 3"/>
          <p:cNvSpPr txBox="1"/>
          <p:nvPr/>
        </p:nvSpPr>
        <p:spPr>
          <a:xfrm>
            <a:off x="1763687" y="2780928"/>
            <a:ext cx="5616626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Free citation software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/>
              <a:t>Turnitin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Referencing tutorials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Your Library staff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	(</a:t>
            </a:r>
            <a:r>
              <a:rPr lang="en-US" dirty="0">
                <a:hlinkClick r:id="rId2"/>
              </a:rPr>
              <a:t>Lydia.Holmes@stleonards.vic.edu.au</a:t>
            </a:r>
            <a:r>
              <a:rPr lang="en-US" dirty="0"/>
              <a:t> or Elizabeth.Paterson@stleonards.vic.edu.au)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456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763687" y="966980"/>
            <a:ext cx="56166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sz="3600" dirty="0"/>
              <a:t>Writing a Bibliography</a:t>
            </a:r>
            <a:endParaRPr sz="3600" dirty="0"/>
          </a:p>
        </p:txBody>
      </p:sp>
      <p:sp>
        <p:nvSpPr>
          <p:cNvPr id="180" name="TextBox 2"/>
          <p:cNvSpPr txBox="1"/>
          <p:nvPr/>
        </p:nvSpPr>
        <p:spPr>
          <a:xfrm>
            <a:off x="1547664" y="2176535"/>
            <a:ext cx="56166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dirty="0"/>
              <a:t>Referencing the unusual</a:t>
            </a:r>
            <a:endParaRPr dirty="0"/>
          </a:p>
        </p:txBody>
      </p:sp>
      <p:sp>
        <p:nvSpPr>
          <p:cNvPr id="181" name="TextBox 3"/>
          <p:cNvSpPr txBox="1"/>
          <p:nvPr/>
        </p:nvSpPr>
        <p:spPr>
          <a:xfrm>
            <a:off x="1763687" y="2780928"/>
            <a:ext cx="5616626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Interviews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Ephemera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Translated works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Government Documents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Personal Correspondence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1953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763687" y="966980"/>
            <a:ext cx="56166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sz="3600" dirty="0"/>
              <a:t>That little bit extra</a:t>
            </a:r>
            <a:endParaRPr sz="3600" dirty="0"/>
          </a:p>
        </p:txBody>
      </p:sp>
      <p:sp>
        <p:nvSpPr>
          <p:cNvPr id="181" name="TextBox 3"/>
          <p:cNvSpPr txBox="1"/>
          <p:nvPr/>
        </p:nvSpPr>
        <p:spPr>
          <a:xfrm>
            <a:off x="1093505" y="1772816"/>
            <a:ext cx="6912769" cy="501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If using Apple Mac don’t use a Word Document use Pages.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Let us know your topic – specialist libraries are out there.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Start sooner rather than later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Ask for help.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Remember, correct formatting of paper is essential – do you have: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Title Page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Table of Contents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Page Numbers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Font  (12 </a:t>
            </a:r>
            <a:r>
              <a:rPr lang="en-US" dirty="0" err="1"/>
              <a:t>pt</a:t>
            </a:r>
            <a:r>
              <a:rPr lang="en-US" dirty="0"/>
              <a:t>, bold for emphasis, capitals for heading)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Spacing must be double spaced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0168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763687" y="966980"/>
            <a:ext cx="56166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sz="3600" dirty="0"/>
              <a:t>That little bit extra</a:t>
            </a:r>
            <a:endParaRPr sz="3600" dirty="0"/>
          </a:p>
        </p:txBody>
      </p:sp>
      <p:sp>
        <p:nvSpPr>
          <p:cNvPr id="181" name="TextBox 3"/>
          <p:cNvSpPr txBox="1"/>
          <p:nvPr/>
        </p:nvSpPr>
        <p:spPr>
          <a:xfrm>
            <a:off x="899592" y="2564904"/>
            <a:ext cx="6912769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Record every item you read, ponder or which helps you form an idea.  If the item is not used it can be deleted from your Bibliography/Reference List, but if it has not been noted it may be difficult to locate again.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Enjoy the research stage, remember this is a topic you have chosen!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760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763687" y="1012196"/>
            <a:ext cx="561662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dirty="0"/>
              <a:t>Today’s Outcomes</a:t>
            </a:r>
            <a:endParaRPr dirty="0"/>
          </a:p>
        </p:txBody>
      </p:sp>
      <p:sp>
        <p:nvSpPr>
          <p:cNvPr id="180" name="TextBox 2"/>
          <p:cNvSpPr txBox="1"/>
          <p:nvPr/>
        </p:nvSpPr>
        <p:spPr>
          <a:xfrm>
            <a:off x="899592" y="2176535"/>
            <a:ext cx="756084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dirty="0"/>
              <a:t>Today the aim is to cover the following points to assist you in your preparation for completing a successful Extended Essay.</a:t>
            </a:r>
            <a:endParaRPr dirty="0"/>
          </a:p>
        </p:txBody>
      </p:sp>
      <p:sp>
        <p:nvSpPr>
          <p:cNvPr id="181" name="TextBox 3"/>
          <p:cNvSpPr txBox="1"/>
          <p:nvPr/>
        </p:nvSpPr>
        <p:spPr>
          <a:xfrm>
            <a:off x="1835695" y="3302982"/>
            <a:ext cx="5616626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Research Skills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Cornish Library and beyond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Referencing &amp; its’ importance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Writing a Bibliography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That little bit extra!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764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331640" y="1012196"/>
            <a:ext cx="604867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dirty="0"/>
              <a:t>Research Skills</a:t>
            </a:r>
            <a:endParaRPr dirty="0"/>
          </a:p>
        </p:txBody>
      </p:sp>
      <p:sp>
        <p:nvSpPr>
          <p:cNvPr id="181" name="TextBox 3"/>
          <p:cNvSpPr txBox="1"/>
          <p:nvPr/>
        </p:nvSpPr>
        <p:spPr>
          <a:xfrm>
            <a:off x="1907705" y="2764572"/>
            <a:ext cx="4680520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Brainstorming – locating key words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Know your topic – keep it relevant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Set yourself workable goals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Staying on track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Sources of Information – relevancy &amp; authenticity.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467544" y="2176535"/>
            <a:ext cx="82089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endParaRPr dirty="0"/>
          </a:p>
        </p:txBody>
      </p:sp>
      <p:sp>
        <p:nvSpPr>
          <p:cNvPr id="6" name="TextBox 2"/>
          <p:cNvSpPr txBox="1"/>
          <p:nvPr/>
        </p:nvSpPr>
        <p:spPr>
          <a:xfrm>
            <a:off x="340298" y="2176535"/>
            <a:ext cx="848017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AU" dirty="0">
                <a:hlinkClick r:id="rId2"/>
              </a:rPr>
              <a:t>https://stleonardscollege.libguides.com/crcpage/researchsupport</a:t>
            </a:r>
            <a:endParaRPr dirty="0"/>
          </a:p>
        </p:txBody>
      </p:sp>
      <p:sp>
        <p:nvSpPr>
          <p:cNvPr id="7" name="TextBox 2"/>
          <p:cNvSpPr txBox="1"/>
          <p:nvPr/>
        </p:nvSpPr>
        <p:spPr>
          <a:xfrm>
            <a:off x="1700064" y="2328935"/>
            <a:ext cx="56166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55828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387" y="980447"/>
            <a:ext cx="5112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Minion Pro" panose="02040503050306020203" pitchFamily="18" charset="0"/>
              </a:rPr>
              <a:t>Locating relevant sources</a:t>
            </a:r>
            <a:endParaRPr lang="en-AU" sz="3800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601" t="36162" r="4088" b="11634"/>
          <a:stretch/>
        </p:blipFill>
        <p:spPr>
          <a:xfrm>
            <a:off x="124183" y="1916832"/>
            <a:ext cx="876829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222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80728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inion Pro" panose="02040503050306020203" pitchFamily="18" charset="0"/>
              </a:rPr>
              <a:t>Electronic databases</a:t>
            </a:r>
            <a:endParaRPr lang="en-AU" sz="4400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168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Page 38 of your Extended Essay Course Companion includes a quick reference list which could be used in conjunction with the Cornish Resource Page.</a:t>
            </a:r>
            <a:endParaRPr lang="en-AU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11560" y="2624718"/>
            <a:ext cx="7344816" cy="3669874"/>
            <a:chOff x="260" y="-148"/>
            <a:chExt cx="5240" cy="461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0" y="-148"/>
              <a:ext cx="5240" cy="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-148"/>
              <a:ext cx="5244" cy="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44466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763687" y="966980"/>
            <a:ext cx="56166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sz="3600" dirty="0"/>
              <a:t>Cornish Library &amp; beyond</a:t>
            </a:r>
            <a:endParaRPr sz="3600" dirty="0"/>
          </a:p>
        </p:txBody>
      </p:sp>
      <p:sp>
        <p:nvSpPr>
          <p:cNvPr id="180" name="TextBox 2"/>
          <p:cNvSpPr txBox="1"/>
          <p:nvPr/>
        </p:nvSpPr>
        <p:spPr>
          <a:xfrm>
            <a:off x="1547664" y="2176535"/>
            <a:ext cx="604867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AU" dirty="0">
                <a:hlinkClick r:id="rId2"/>
              </a:rPr>
              <a:t>https://stleonardscollege.libguides.com/crcpage</a:t>
            </a:r>
            <a:endParaRPr dirty="0"/>
          </a:p>
        </p:txBody>
      </p:sp>
      <p:sp>
        <p:nvSpPr>
          <p:cNvPr id="181" name="TextBox 3"/>
          <p:cNvSpPr txBox="1"/>
          <p:nvPr/>
        </p:nvSpPr>
        <p:spPr>
          <a:xfrm>
            <a:off x="1547664" y="2638200"/>
            <a:ext cx="5616626" cy="421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Effective Google Searching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Using the Cornish Library catalogue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Deep Web and Beyond: More than Google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Periodicals &amp; Newspapers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Alternative Library Resources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sz="1400" dirty="0">
                <a:hlinkClick r:id="rId3"/>
              </a:rPr>
              <a:t>http://stleonardscollege.libguides.com/c.php?g=309386&amp;p=5437350</a:t>
            </a:r>
            <a:endParaRPr lang="en-AU" sz="1400" dirty="0"/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AU" sz="1400" dirty="0"/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sz="1400" dirty="0"/>
              <a:t>CRAAP Test: </a:t>
            </a:r>
            <a:r>
              <a:rPr lang="en-US" sz="2000" dirty="0">
                <a:sym typeface="Lato Regular"/>
                <a:hlinkClick r:id="rId4"/>
              </a:rPr>
              <a:t>Referencing - Cornish Library Resource Guides - </a:t>
            </a:r>
            <a:r>
              <a:rPr lang="en-US" sz="2000" dirty="0" err="1">
                <a:sym typeface="Lato Regular"/>
                <a:hlinkClick r:id="rId4"/>
              </a:rPr>
              <a:t>LibGuides</a:t>
            </a:r>
            <a:r>
              <a:rPr lang="en-US" sz="2000" dirty="0">
                <a:sym typeface="Lato Regular"/>
                <a:hlinkClick r:id="rId4"/>
              </a:rPr>
              <a:t> at St Leonard's College</a:t>
            </a: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6114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763687" y="966980"/>
            <a:ext cx="56166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sz="3600" dirty="0"/>
              <a:t>Referencing</a:t>
            </a:r>
            <a:endParaRPr sz="3600" dirty="0"/>
          </a:p>
        </p:txBody>
      </p:sp>
      <p:sp>
        <p:nvSpPr>
          <p:cNvPr id="180" name="TextBox 2"/>
          <p:cNvSpPr txBox="1"/>
          <p:nvPr/>
        </p:nvSpPr>
        <p:spPr>
          <a:xfrm>
            <a:off x="1547664" y="2176535"/>
            <a:ext cx="561662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dirty="0"/>
              <a:t>Which ever style you choose, you must stay consistent within your written piece.</a:t>
            </a:r>
            <a:endParaRPr dirty="0"/>
          </a:p>
        </p:txBody>
      </p:sp>
      <p:sp>
        <p:nvSpPr>
          <p:cNvPr id="181" name="TextBox 3"/>
          <p:cNvSpPr txBox="1"/>
          <p:nvPr/>
        </p:nvSpPr>
        <p:spPr>
          <a:xfrm>
            <a:off x="1835695" y="3030601"/>
            <a:ext cx="5616626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APA 7</a:t>
            </a:r>
            <a:r>
              <a:rPr lang="en-US" baseline="30000" dirty="0"/>
              <a:t>th</a:t>
            </a:r>
            <a:r>
              <a:rPr lang="en-US" dirty="0"/>
              <a:t> ed. 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Footnote - MLA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Oxford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Other options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501" y="537321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Warning:  If your Extended Essay has no referencing or very unclear referencing, IB Australia have the option to send your paper to be read by Academic Integrity in Cardiff, Wales</a:t>
            </a:r>
            <a:r>
              <a:rPr lang="en-US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46618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763687" y="966980"/>
            <a:ext cx="56166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sz="3600" dirty="0"/>
              <a:t>Writing a Bibliography</a:t>
            </a:r>
            <a:endParaRPr sz="3600" dirty="0"/>
          </a:p>
        </p:txBody>
      </p:sp>
      <p:sp>
        <p:nvSpPr>
          <p:cNvPr id="180" name="TextBox 2"/>
          <p:cNvSpPr txBox="1"/>
          <p:nvPr/>
        </p:nvSpPr>
        <p:spPr>
          <a:xfrm>
            <a:off x="1547664" y="2176535"/>
            <a:ext cx="56166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dirty="0"/>
              <a:t>Why is it important to Reference?</a:t>
            </a:r>
            <a:endParaRPr dirty="0"/>
          </a:p>
        </p:txBody>
      </p:sp>
      <p:sp>
        <p:nvSpPr>
          <p:cNvPr id="181" name="TextBox 3"/>
          <p:cNvSpPr txBox="1"/>
          <p:nvPr/>
        </p:nvSpPr>
        <p:spPr>
          <a:xfrm>
            <a:off x="1763687" y="2780928"/>
            <a:ext cx="5616626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Avoid </a:t>
            </a:r>
            <a:r>
              <a:rPr lang="en-US" dirty="0" err="1"/>
              <a:t>Plagarism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Allows references to be confirmed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Shows depth of research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Gives credit to the Author.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1679" y="5229200"/>
            <a:ext cx="56886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AU" dirty="0"/>
              <a:t>http://stleonardscollege.libguides.com/c.php?g=309386&amp;p=5437350</a:t>
            </a:r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View: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https://www.youtube.com/watch?v=pG7M4xxrmbo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291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 txBox="1"/>
          <p:nvPr/>
        </p:nvSpPr>
        <p:spPr>
          <a:xfrm>
            <a:off x="1763687" y="966980"/>
            <a:ext cx="56166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sz="3600" dirty="0"/>
              <a:t>Writing a Bibliography</a:t>
            </a:r>
            <a:endParaRPr sz="3600" dirty="0"/>
          </a:p>
        </p:txBody>
      </p:sp>
      <p:sp>
        <p:nvSpPr>
          <p:cNvPr id="180" name="TextBox 2"/>
          <p:cNvSpPr txBox="1"/>
          <p:nvPr/>
        </p:nvSpPr>
        <p:spPr>
          <a:xfrm>
            <a:off x="1533627" y="1844824"/>
            <a:ext cx="56166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3B78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dirty="0"/>
              <a:t>APA 7</a:t>
            </a:r>
            <a:r>
              <a:rPr lang="en-US" baseline="30000" dirty="0"/>
              <a:t>th</a:t>
            </a:r>
            <a:r>
              <a:rPr lang="en-US" dirty="0"/>
              <a:t> ed.</a:t>
            </a:r>
            <a:endParaRPr dirty="0"/>
          </a:p>
        </p:txBody>
      </p:sp>
      <p:sp>
        <p:nvSpPr>
          <p:cNvPr id="181" name="TextBox 3"/>
          <p:cNvSpPr txBox="1"/>
          <p:nvPr/>
        </p:nvSpPr>
        <p:spPr>
          <a:xfrm>
            <a:off x="1458631" y="2132856"/>
            <a:ext cx="6912768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Book: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Author. (Year of Publication). </a:t>
            </a:r>
            <a:r>
              <a:rPr lang="en-US" i="1" dirty="0"/>
              <a:t>Title</a:t>
            </a:r>
            <a:r>
              <a:rPr lang="en-US" dirty="0"/>
              <a:t>. Where published, 	Country: Publisher.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		</a:t>
            </a:r>
            <a:r>
              <a:rPr lang="en-US" dirty="0" err="1"/>
              <a:t>Intext</a:t>
            </a:r>
            <a:r>
              <a:rPr lang="en-US" dirty="0"/>
              <a:t>: (Author, Year of Publication)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Webpage: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Author. (Year of Publication). </a:t>
            </a:r>
            <a:r>
              <a:rPr lang="en-US" i="1" dirty="0"/>
              <a:t>Title. </a:t>
            </a:r>
            <a:r>
              <a:rPr lang="en-US" dirty="0"/>
              <a:t>Retrieved from URL.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		</a:t>
            </a:r>
            <a:r>
              <a:rPr lang="en-US" dirty="0" err="1"/>
              <a:t>Intext</a:t>
            </a:r>
            <a:r>
              <a:rPr lang="en-US" dirty="0"/>
              <a:t>: (Author, Year of Publication)</a:t>
            </a:r>
            <a:br>
              <a:rPr dirty="0"/>
            </a:b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Journal: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Author. (Year of Publication). Title of Article. </a:t>
            </a:r>
            <a:r>
              <a:rPr lang="en-US" i="1" dirty="0"/>
              <a:t>Title of 	Periodical,</a:t>
            </a:r>
            <a:r>
              <a:rPr lang="en-US" dirty="0"/>
              <a:t> Vol. No. (Issue No.), page nos.</a:t>
            </a:r>
          </a:p>
          <a:p>
            <a:pPr>
              <a:buSzPct val="100000"/>
              <a:defRPr sz="2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		</a:t>
            </a:r>
            <a:r>
              <a:rPr lang="en-US" dirty="0" err="1"/>
              <a:t>Intext</a:t>
            </a:r>
            <a:r>
              <a:rPr lang="en-US" dirty="0"/>
              <a:t>: (Author, Year of Publication)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93651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E Referencing Powerpoint" id="{E73C2D82-E7D5-4392-B3E6-7A8DBB3D483B}" vid="{BD14937A-5151-4109-81B4-3533F0F97AC3}"/>
    </a:ext>
  </a:extLst>
</a:theme>
</file>

<file path=ppt/theme/theme2.xml><?xml version="1.0" encoding="utf-8"?>
<a:theme xmlns:a="http://schemas.openxmlformats.org/drawingml/2006/main" name="Sub-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E Referencing Powerpoint" id="{E73C2D82-E7D5-4392-B3E6-7A8DBB3D483B}" vid="{6C06CAB3-4ACD-4419-A7D1-8D48CE744AEA}"/>
    </a:ext>
  </a:extLst>
</a:theme>
</file>

<file path=ppt/theme/theme3.xml><?xml version="1.0" encoding="utf-8"?>
<a:theme xmlns:a="http://schemas.openxmlformats.org/drawingml/2006/main" name="Content - More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E Referencing Powerpoint" id="{E73C2D82-E7D5-4392-B3E6-7A8DBB3D483B}" vid="{E819897F-02C6-4FCE-BA33-A91F9AB090FA}"/>
    </a:ext>
  </a:extLst>
</a:theme>
</file>

<file path=ppt/theme/theme4.xml><?xml version="1.0" encoding="utf-8"?>
<a:theme xmlns:a="http://schemas.openxmlformats.org/drawingml/2006/main" name="Content - More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E Referencing Powerpoint" id="{E73C2D82-E7D5-4392-B3E6-7A8DBB3D483B}" vid="{A5E76DDA-F08C-4ACD-9E1B-43513B3DA7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ADD74F5AB8A4B8371919226AA427B" ma:contentTypeVersion="0" ma:contentTypeDescription="Create a new document." ma:contentTypeScope="" ma:versionID="56e5b0cdec030e2993e0d718d83b92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653FE9-D666-4F10-A828-4F06C14897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A8E3BB-45FA-4D08-A751-B1656BDE3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BE9D50-5124-4F20-A7E9-C0DEC457B534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 Referencing Powerpoint</Template>
  <TotalTime>902</TotalTime>
  <Words>423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Lato</vt:lpstr>
      <vt:lpstr>Lato Regular</vt:lpstr>
      <vt:lpstr>Minion Pro</vt:lpstr>
      <vt:lpstr>Title Page</vt:lpstr>
      <vt:lpstr>Sub-Title Page</vt:lpstr>
      <vt:lpstr>Content - More Copy</vt:lpstr>
      <vt:lpstr>Content - More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 McGeorge</Manager>
  <Company>St Leonard's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Lydia Holmes</dc:creator>
  <cp:keywords/>
  <dc:description/>
  <cp:lastModifiedBy>Lydia Holmes</cp:lastModifiedBy>
  <cp:revision>59</cp:revision>
  <dcterms:created xsi:type="dcterms:W3CDTF">2018-08-16T23:03:29Z</dcterms:created>
  <dcterms:modified xsi:type="dcterms:W3CDTF">2021-08-04T10:07:02Z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0x01010000DADD74F5AB8A4B8371919226AA427B</vt:lpwstr>
  </property>
</Properties>
</file>