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7" r:id="rId2"/>
    <p:sldId id="265" r:id="rId3"/>
    <p:sldId id="266" r:id="rId4"/>
    <p:sldId id="267" r:id="rId5"/>
    <p:sldId id="268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F16FB-EAEA-4CB2-A1C2-5C1C2E5F2A8C}" type="datetimeFigureOut">
              <a:rPr lang="en-AU" smtClean="0"/>
              <a:t>14/02/2019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2C5FA-874E-44BA-9E2B-E4F9CC2C16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634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fld id="{1C3A9030-EAF5-4384-ABC3-AC2DF5781976}" type="slidenum">
              <a:rPr lang="en-GB" altLang="en-US" sz="1200" b="0">
                <a:solidFill>
                  <a:schemeClr val="tx1"/>
                </a:solidFill>
              </a:rPr>
              <a:pPr/>
              <a:t>2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>
                <a:solidFill>
                  <a:schemeClr val="tx1"/>
                </a:solidFill>
              </a:rPr>
              <a:t>Boardworks Science</a:t>
            </a:r>
          </a:p>
          <a:p>
            <a:r>
              <a:rPr lang="en-GB" altLang="en-US" sz="1200">
                <a:solidFill>
                  <a:schemeClr val="tx1"/>
                </a:solidFill>
              </a:rPr>
              <a:t>The hormonal system</a:t>
            </a: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5191125" cy="4467225"/>
          </a:xfrm>
          <a:noFill/>
        </p:spPr>
        <p:txBody>
          <a:bodyPr/>
          <a:lstStyle/>
          <a:p>
            <a:pPr marL="92075" indent="-92075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020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fld id="{D5E4CA42-0F19-40FC-93C7-E04E500FA0AB}" type="slidenum">
              <a:rPr lang="en-GB" altLang="en-US" sz="1200" b="0">
                <a:solidFill>
                  <a:schemeClr val="tx1"/>
                </a:solidFill>
              </a:rPr>
              <a:pPr/>
              <a:t>3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>
                <a:solidFill>
                  <a:schemeClr val="tx1"/>
                </a:solidFill>
              </a:rPr>
              <a:t>Boardworks Science</a:t>
            </a:r>
          </a:p>
          <a:p>
            <a:r>
              <a:rPr lang="en-GB" altLang="en-US" sz="1200">
                <a:solidFill>
                  <a:schemeClr val="tx1"/>
                </a:solidFill>
              </a:rPr>
              <a:t>The hormonal system</a:t>
            </a:r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884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fld id="{845B1465-8C82-4013-9D0C-AA2BF3F0063E}" type="slidenum">
              <a:rPr lang="en-GB" altLang="en-US" sz="1200" b="0">
                <a:solidFill>
                  <a:schemeClr val="tx1"/>
                </a:solidFill>
              </a:rPr>
              <a:pPr/>
              <a:t>4</a:t>
            </a:fld>
            <a:endParaRPr lang="en-GB" altLang="en-US" sz="1200" b="0">
              <a:solidFill>
                <a:schemeClr val="tx1"/>
              </a:solidFill>
            </a:endParaRP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200">
                <a:solidFill>
                  <a:schemeClr val="tx1"/>
                </a:solidFill>
              </a:rPr>
              <a:t>Boardworks Science</a:t>
            </a:r>
          </a:p>
          <a:p>
            <a:r>
              <a:rPr lang="en-GB" altLang="en-US" sz="1200">
                <a:solidFill>
                  <a:schemeClr val="tx1"/>
                </a:solidFill>
              </a:rPr>
              <a:t>The hormonal system</a:t>
            </a: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94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D1318F-4EA0-442B-ADAD-285F47722C45}" type="slidenum">
              <a:rPr lang="en-GB" altLang="en-US">
                <a:latin typeface="Arial" panose="020B0604020202020204" pitchFamily="34" charset="0"/>
              </a:rPr>
              <a:pPr eaLnBrk="1" hangingPunct="1"/>
              <a:t>16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559EE0-99B7-47E3-A3DA-8DEA5EE684EF}" type="slidenum">
              <a:rPr lang="en-GB" altLang="en-US">
                <a:latin typeface="Arial" panose="020B0604020202020204" pitchFamily="34" charset="0"/>
              </a:rPr>
              <a:pPr eaLnBrk="1" hangingPunct="1"/>
              <a:t>17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6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BAD8FC-A2EE-40D8-97ED-9830BCAD038E}" type="slidenum">
              <a:rPr lang="en-GB" altLang="en-US">
                <a:latin typeface="Arial" panose="020B0604020202020204" pitchFamily="34" charset="0"/>
              </a:rPr>
              <a:pPr eaLnBrk="1" hangingPunct="1"/>
              <a:t>18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4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The hormonal syste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195918" y="6654801"/>
            <a:ext cx="87418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780627D6-5ECB-4B2B-AE39-EE838029A23D}" type="slidenum">
              <a:rPr lang="en-GB" altLang="en-US" sz="1000" b="0">
                <a:solidFill>
                  <a:srgbClr val="5B0091"/>
                </a:solidFill>
                <a:cs typeface="Arial" panose="020B0604020202020204" pitchFamily="34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b="0">
                <a:solidFill>
                  <a:srgbClr val="5B0091"/>
                </a:solidFill>
                <a:cs typeface="Arial" panose="020B0604020202020204" pitchFamily="34" charset="0"/>
              </a:rPr>
              <a:t> of 3</a:t>
            </a:r>
          </a:p>
        </p:txBody>
      </p:sp>
      <p:pic>
        <p:nvPicPr>
          <p:cNvPr id="4" name="Picture 11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6167439"/>
            <a:ext cx="840316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9433984" y="6654801"/>
            <a:ext cx="15183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00" b="0">
                <a:solidFill>
                  <a:srgbClr val="5B0091"/>
                </a:solidFill>
                <a:cs typeface="Arial" panose="020B0604020202020204" pitchFamily="34" charset="0"/>
              </a:rPr>
              <a:t>© Boardworks Ltd 2011</a:t>
            </a:r>
          </a:p>
        </p:txBody>
      </p:sp>
    </p:spTree>
    <p:extLst>
      <p:ext uri="{BB962C8B-B14F-4D97-AF65-F5344CB8AC3E}">
        <p14:creationId xmlns:p14="http://schemas.microsoft.com/office/powerpoint/2010/main" val="1284673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1" y="53976"/>
            <a:ext cx="9654116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70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3879"/>
            <a:ext cx="9144000" cy="2387600"/>
          </a:xfrm>
        </p:spPr>
        <p:txBody>
          <a:bodyPr/>
          <a:lstStyle/>
          <a:p>
            <a:r>
              <a:rPr lang="en-AU" dirty="0" smtClean="0"/>
              <a:t>Body Systems Part 2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mtClean="0"/>
              <a:t>Endocrine </a:t>
            </a:r>
            <a:r>
              <a:rPr lang="en-AU" dirty="0" smtClean="0"/>
              <a:t>System</a:t>
            </a:r>
          </a:p>
          <a:p>
            <a:r>
              <a:rPr lang="en-AU" dirty="0" err="1" smtClean="0"/>
              <a:t>FeedBack</a:t>
            </a:r>
            <a:r>
              <a:rPr lang="en-AU" dirty="0" smtClean="0"/>
              <a:t> models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70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 Positive Feedback Loops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/>
              <a:t>Positive feedback reactions</a:t>
            </a:r>
            <a:r>
              <a:rPr lang="en-AU" dirty="0" smtClean="0"/>
              <a:t>, keep the </a:t>
            </a:r>
            <a:r>
              <a:rPr lang="en-AU" dirty="0"/>
              <a:t>response going in the same direction. </a:t>
            </a:r>
            <a:endParaRPr lang="en-AU" dirty="0" smtClean="0"/>
          </a:p>
          <a:p>
            <a:r>
              <a:rPr lang="en-AU" dirty="0" smtClean="0"/>
              <a:t>It has a </a:t>
            </a:r>
            <a:r>
              <a:rPr lang="en-AU" dirty="0"/>
              <a:t>positive effect on the stimulus. </a:t>
            </a:r>
            <a:endParaRPr lang="en-AU" dirty="0" smtClean="0"/>
          </a:p>
          <a:p>
            <a:r>
              <a:rPr lang="en-AU" dirty="0" smtClean="0"/>
              <a:t>An </a:t>
            </a:r>
            <a:r>
              <a:rPr lang="en-AU" dirty="0"/>
              <a:t>example of </a:t>
            </a:r>
            <a:r>
              <a:rPr lang="en-AU" dirty="0" smtClean="0"/>
              <a:t>a positive </a:t>
            </a:r>
            <a:r>
              <a:rPr lang="en-AU" dirty="0"/>
              <a:t>feedback reaction occurs when a mother is</a:t>
            </a:r>
          </a:p>
          <a:p>
            <a:r>
              <a:rPr lang="en-AU" dirty="0"/>
              <a:t>breastfeeding her baby. </a:t>
            </a:r>
            <a:endParaRPr lang="en-AU" dirty="0" smtClean="0"/>
          </a:p>
          <a:p>
            <a:r>
              <a:rPr lang="en-AU" dirty="0" smtClean="0"/>
              <a:t>Another </a:t>
            </a:r>
            <a:r>
              <a:rPr lang="en-AU" dirty="0"/>
              <a:t>example </a:t>
            </a:r>
            <a:r>
              <a:rPr lang="en-AU" dirty="0" smtClean="0"/>
              <a:t>involves the </a:t>
            </a:r>
            <a:r>
              <a:rPr lang="en-AU" dirty="0"/>
              <a:t>stimulation of uterine contractions </a:t>
            </a:r>
            <a:r>
              <a:rPr lang="en-AU" dirty="0" smtClean="0"/>
              <a:t>during childbirth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28868" cy="107250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Nervous System and Endocrine System Working Together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05" y="1400622"/>
            <a:ext cx="6592909" cy="5347908"/>
          </a:xfrm>
        </p:spPr>
        <p:txBody>
          <a:bodyPr>
            <a:normAutofit/>
          </a:bodyPr>
          <a:lstStyle/>
          <a:p>
            <a:r>
              <a:rPr lang="en-AU" dirty="0"/>
              <a:t>B</a:t>
            </a:r>
            <a:r>
              <a:rPr lang="en-AU" dirty="0" smtClean="0"/>
              <a:t>oth </a:t>
            </a:r>
            <a:r>
              <a:rPr lang="en-AU" dirty="0"/>
              <a:t>of these </a:t>
            </a:r>
            <a:r>
              <a:rPr lang="en-AU" dirty="0" smtClean="0"/>
              <a:t>systems require </a:t>
            </a:r>
            <a:r>
              <a:rPr lang="en-AU" b="1" dirty="0"/>
              <a:t>signalling molecules </a:t>
            </a:r>
            <a:r>
              <a:rPr lang="en-AU" dirty="0"/>
              <a:t>to </a:t>
            </a:r>
            <a:r>
              <a:rPr lang="en-AU" dirty="0" smtClean="0"/>
              <a:t>communicate messages </a:t>
            </a:r>
            <a:r>
              <a:rPr lang="en-AU" dirty="0"/>
              <a:t>throughout the body, they have </a:t>
            </a:r>
            <a:r>
              <a:rPr lang="en-AU" dirty="0" smtClean="0"/>
              <a:t>different ways </a:t>
            </a:r>
            <a:r>
              <a:rPr lang="en-AU" dirty="0"/>
              <a:t>of going about it</a:t>
            </a:r>
            <a:r>
              <a:rPr lang="en-AU" dirty="0" smtClean="0"/>
              <a:t>.</a:t>
            </a:r>
            <a:endParaRPr lang="en-AU" b="1" dirty="0"/>
          </a:p>
          <a:p>
            <a:r>
              <a:rPr lang="en-AU" dirty="0"/>
              <a:t>The nervous system involves the message being </a:t>
            </a:r>
            <a:r>
              <a:rPr lang="en-AU" dirty="0" smtClean="0"/>
              <a:t>sent as </a:t>
            </a:r>
            <a:r>
              <a:rPr lang="en-AU" dirty="0"/>
              <a:t>a nervous or electrical impulse along a </a:t>
            </a:r>
            <a:r>
              <a:rPr lang="en-AU" dirty="0" smtClean="0"/>
              <a:t>neuron and </a:t>
            </a:r>
            <a:r>
              <a:rPr lang="en-AU" dirty="0"/>
              <a:t>then as a chemical message (</a:t>
            </a:r>
            <a:r>
              <a:rPr lang="en-AU" b="1" dirty="0" smtClean="0"/>
              <a:t>neurotransmitter</a:t>
            </a:r>
            <a:r>
              <a:rPr lang="en-AU" dirty="0" smtClean="0"/>
              <a:t>) across </a:t>
            </a:r>
            <a:r>
              <a:rPr lang="en-AU" dirty="0"/>
              <a:t>the gaps (synapses) between them. </a:t>
            </a:r>
            <a:endParaRPr lang="en-AU" dirty="0" smtClean="0"/>
          </a:p>
          <a:p>
            <a:r>
              <a:rPr lang="en-AU" dirty="0" smtClean="0"/>
              <a:t>The</a:t>
            </a:r>
            <a:r>
              <a:rPr lang="en-AU" dirty="0"/>
              <a:t> </a:t>
            </a:r>
            <a:r>
              <a:rPr lang="en-AU" dirty="0" smtClean="0"/>
              <a:t>endocrine </a:t>
            </a:r>
            <a:r>
              <a:rPr lang="en-AU" dirty="0"/>
              <a:t>system uses only chemical </a:t>
            </a:r>
            <a:r>
              <a:rPr lang="en-AU" dirty="0" smtClean="0"/>
              <a:t>messages (</a:t>
            </a:r>
            <a:r>
              <a:rPr lang="en-AU" b="1" dirty="0" smtClean="0"/>
              <a:t>hormones</a:t>
            </a:r>
            <a:r>
              <a:rPr lang="en-AU" dirty="0"/>
              <a:t>) transported throughout the </a:t>
            </a:r>
            <a:r>
              <a:rPr lang="en-AU" dirty="0" smtClean="0"/>
              <a:t>circulatory system </a:t>
            </a:r>
            <a:r>
              <a:rPr lang="en-AU" dirty="0"/>
              <a:t>to its </a:t>
            </a:r>
            <a:r>
              <a:rPr lang="en-AU" dirty="0" smtClean="0"/>
              <a:t>target cell.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4" y="1236372"/>
            <a:ext cx="5494986" cy="562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7279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 </a:t>
            </a:r>
            <a:r>
              <a:rPr lang="en-AU" dirty="0"/>
              <a:t>Nervous System and Endocrine System Working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028" y="1207439"/>
            <a:ext cx="9787944" cy="5779350"/>
          </a:xfrm>
        </p:spPr>
        <p:txBody>
          <a:bodyPr>
            <a:normAutofit/>
          </a:bodyPr>
          <a:lstStyle/>
          <a:p>
            <a:r>
              <a:rPr lang="en-AU" dirty="0"/>
              <a:t>The control of body temperature, referred to </a:t>
            </a:r>
            <a:r>
              <a:rPr lang="en-AU" dirty="0" smtClean="0"/>
              <a:t>as </a:t>
            </a:r>
            <a:r>
              <a:rPr lang="en-AU" b="1" dirty="0" smtClean="0"/>
              <a:t>thermoregulation</a:t>
            </a:r>
            <a:r>
              <a:rPr lang="en-AU" dirty="0"/>
              <a:t>, provides an example of </a:t>
            </a:r>
            <a:r>
              <a:rPr lang="en-AU" dirty="0" smtClean="0"/>
              <a:t>the nervous </a:t>
            </a:r>
            <a:r>
              <a:rPr lang="en-AU" dirty="0"/>
              <a:t>and endocrine systems working together.</a:t>
            </a:r>
          </a:p>
          <a:p>
            <a:r>
              <a:rPr lang="en-AU" dirty="0"/>
              <a:t>Evidence suggests that a part of your brain called </a:t>
            </a:r>
            <a:r>
              <a:rPr lang="en-AU" dirty="0" smtClean="0"/>
              <a:t>the hypothalamus </a:t>
            </a:r>
            <a:r>
              <a:rPr lang="en-AU" dirty="0"/>
              <a:t>contains a region that acts as </a:t>
            </a:r>
            <a:r>
              <a:rPr lang="en-AU" dirty="0" smtClean="0"/>
              <a:t>your body’s </a:t>
            </a:r>
            <a:r>
              <a:rPr lang="en-AU" b="1" dirty="0"/>
              <a:t>thermostat</a:t>
            </a:r>
            <a:r>
              <a:rPr lang="en-AU" dirty="0"/>
              <a:t>. </a:t>
            </a:r>
            <a:endParaRPr lang="en-AU" dirty="0" smtClean="0"/>
          </a:p>
          <a:p>
            <a:r>
              <a:rPr lang="en-AU" dirty="0" smtClean="0"/>
              <a:t>It </a:t>
            </a:r>
            <a:r>
              <a:rPr lang="en-AU" dirty="0"/>
              <a:t>contains </a:t>
            </a:r>
            <a:r>
              <a:rPr lang="en-AU" dirty="0" err="1"/>
              <a:t>thermoreceptors</a:t>
            </a:r>
            <a:r>
              <a:rPr lang="en-AU" dirty="0"/>
              <a:t> </a:t>
            </a:r>
            <a:r>
              <a:rPr lang="en-AU" dirty="0" smtClean="0"/>
              <a:t>that detect </a:t>
            </a:r>
            <a:r>
              <a:rPr lang="en-AU" dirty="0"/>
              <a:t>the temperature of blood that </a:t>
            </a:r>
            <a:r>
              <a:rPr lang="en-AU" dirty="0" smtClean="0"/>
              <a:t>flows </a:t>
            </a:r>
            <a:r>
              <a:rPr lang="en-AU" dirty="0"/>
              <a:t>through it.</a:t>
            </a:r>
          </a:p>
          <a:p>
            <a:r>
              <a:rPr lang="en-AU" dirty="0"/>
              <a:t>If your body temperature increases or </a:t>
            </a:r>
            <a:r>
              <a:rPr lang="en-AU" dirty="0" smtClean="0"/>
              <a:t>decreases from </a:t>
            </a:r>
            <a:r>
              <a:rPr lang="en-AU" dirty="0"/>
              <a:t>within a particular range, messages </a:t>
            </a:r>
            <a:r>
              <a:rPr lang="en-AU" dirty="0" smtClean="0"/>
              <a:t>from </a:t>
            </a:r>
            <a:r>
              <a:rPr lang="en-AU" dirty="0" err="1" smtClean="0"/>
              <a:t>thermoreceptors</a:t>
            </a:r>
            <a:r>
              <a:rPr lang="en-AU" dirty="0" smtClean="0"/>
              <a:t> </a:t>
            </a:r>
            <a:r>
              <a:rPr lang="en-AU" dirty="0"/>
              <a:t>in your skin or </a:t>
            </a:r>
            <a:r>
              <a:rPr lang="en-AU" dirty="0" smtClean="0"/>
              <a:t>hypothalamus trigger </a:t>
            </a:r>
            <a:r>
              <a:rPr lang="en-AU" dirty="0"/>
              <a:t>your hypothalamus to send messages </a:t>
            </a:r>
            <a:r>
              <a:rPr lang="en-AU" dirty="0" smtClean="0"/>
              <a:t>to appropriate </a:t>
            </a:r>
            <a:r>
              <a:rPr lang="en-AU" dirty="0"/>
              <a:t>effectors to bring about a response </a:t>
            </a:r>
            <a:r>
              <a:rPr lang="en-AU" dirty="0" smtClean="0"/>
              <a:t>that will </a:t>
            </a:r>
            <a:r>
              <a:rPr lang="en-AU" dirty="0"/>
              <a:t>correct it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7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24" y="347730"/>
            <a:ext cx="11269013" cy="63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1" y="0"/>
            <a:ext cx="10515600" cy="892198"/>
          </a:xfrm>
        </p:spPr>
        <p:txBody>
          <a:bodyPr/>
          <a:lstStyle/>
          <a:p>
            <a:pPr algn="ctr"/>
            <a:r>
              <a:rPr lang="en-AU" dirty="0" smtClean="0"/>
              <a:t> Negative Feedback- Thermoregulation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0920"/>
            <a:ext cx="12192000" cy="4021384"/>
          </a:xfrm>
        </p:spPr>
        <p:txBody>
          <a:bodyPr>
            <a:normAutofit/>
          </a:bodyPr>
          <a:lstStyle/>
          <a:p>
            <a:r>
              <a:rPr lang="en-AU" dirty="0"/>
              <a:t>Negative feedback helps our body to keep </a:t>
            </a:r>
            <a:r>
              <a:rPr lang="en-AU" dirty="0" smtClean="0"/>
              <a:t>its internal </a:t>
            </a:r>
            <a:r>
              <a:rPr lang="en-AU" dirty="0"/>
              <a:t>conditions stable so that you can </a:t>
            </a:r>
            <a:r>
              <a:rPr lang="en-AU" dirty="0" smtClean="0"/>
              <a:t>function effectively</a:t>
            </a:r>
            <a:r>
              <a:rPr lang="en-AU" dirty="0"/>
              <a:t>. </a:t>
            </a:r>
            <a:endParaRPr lang="en-AU" dirty="0" smtClean="0"/>
          </a:p>
          <a:p>
            <a:r>
              <a:rPr lang="en-AU" dirty="0" smtClean="0"/>
              <a:t>An </a:t>
            </a:r>
            <a:r>
              <a:rPr lang="en-AU" dirty="0"/>
              <a:t>example of this is if your </a:t>
            </a:r>
            <a:r>
              <a:rPr lang="en-AU" dirty="0" smtClean="0"/>
              <a:t>body temperature </a:t>
            </a:r>
            <a:r>
              <a:rPr lang="en-AU" dirty="0"/>
              <a:t>is too low.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decrease in </a:t>
            </a:r>
            <a:r>
              <a:rPr lang="en-AU" dirty="0" smtClean="0"/>
              <a:t>body temperature </a:t>
            </a:r>
            <a:r>
              <a:rPr lang="en-AU" dirty="0"/>
              <a:t>acts as the stimulus, which is </a:t>
            </a:r>
            <a:r>
              <a:rPr lang="en-AU" dirty="0" smtClean="0"/>
              <a:t>detected by </a:t>
            </a:r>
            <a:r>
              <a:rPr lang="en-AU" dirty="0" err="1"/>
              <a:t>thermoreceptors</a:t>
            </a:r>
            <a:r>
              <a:rPr lang="en-AU" dirty="0"/>
              <a:t> in your body. </a:t>
            </a:r>
            <a:endParaRPr lang="en-AU" dirty="0" smtClean="0"/>
          </a:p>
          <a:p>
            <a:r>
              <a:rPr lang="en-AU" dirty="0" smtClean="0"/>
              <a:t>This message is </a:t>
            </a:r>
            <a:r>
              <a:rPr lang="en-AU" dirty="0"/>
              <a:t>taken to the hypothalamus, which </a:t>
            </a:r>
            <a:r>
              <a:rPr lang="en-AU" dirty="0" smtClean="0"/>
              <a:t>activates warming </a:t>
            </a:r>
            <a:r>
              <a:rPr lang="en-AU" dirty="0"/>
              <a:t>mechanisms</a:t>
            </a:r>
            <a:r>
              <a:rPr lang="en-AU" dirty="0" smtClean="0"/>
              <a:t>.</a:t>
            </a:r>
          </a:p>
          <a:p>
            <a:r>
              <a:rPr lang="en-AU" dirty="0" smtClean="0"/>
              <a:t>One </a:t>
            </a:r>
            <a:r>
              <a:rPr lang="en-AU" dirty="0"/>
              <a:t>of these </a:t>
            </a:r>
            <a:r>
              <a:rPr lang="en-AU" dirty="0" smtClean="0"/>
              <a:t>mechanisms involves </a:t>
            </a:r>
            <a:r>
              <a:rPr lang="en-AU" dirty="0"/>
              <a:t>the thyroid gland. It responds by </a:t>
            </a:r>
            <a:r>
              <a:rPr lang="en-AU" dirty="0" smtClean="0"/>
              <a:t>secreting the </a:t>
            </a:r>
            <a:r>
              <a:rPr lang="en-AU" dirty="0"/>
              <a:t>hormone thyroxine, which increases </a:t>
            </a:r>
            <a:r>
              <a:rPr lang="en-AU" dirty="0" smtClean="0"/>
              <a:t>the metabolic </a:t>
            </a:r>
            <a:r>
              <a:rPr lang="en-AU" dirty="0"/>
              <a:t>rate of cells, releasing heat to warm you.</a:t>
            </a:r>
          </a:p>
          <a:p>
            <a:r>
              <a:rPr lang="en-AU" dirty="0"/>
              <a:t>Raising body temperature reduces the need for </a:t>
            </a:r>
            <a:r>
              <a:rPr lang="en-AU" dirty="0" smtClean="0"/>
              <a:t>the hypothalamus </a:t>
            </a:r>
            <a:r>
              <a:rPr lang="en-AU" dirty="0"/>
              <a:t>to direct the thyroid gland to </a:t>
            </a:r>
            <a:r>
              <a:rPr lang="en-AU" dirty="0" smtClean="0"/>
              <a:t>secrete thyroxine</a:t>
            </a:r>
            <a:r>
              <a:rPr lang="en-A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4494727"/>
            <a:ext cx="10586434" cy="236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198"/>
          </a:xfrm>
        </p:spPr>
        <p:txBody>
          <a:bodyPr/>
          <a:lstStyle/>
          <a:p>
            <a:r>
              <a:rPr lang="en-AU" dirty="0" smtClean="0"/>
              <a:t> Negative Feedback -Glucose Regulation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5316"/>
            <a:ext cx="7392473" cy="5953214"/>
          </a:xfrm>
        </p:spPr>
        <p:txBody>
          <a:bodyPr>
            <a:normAutofit/>
          </a:bodyPr>
          <a:lstStyle/>
          <a:p>
            <a:r>
              <a:rPr lang="en-AU" b="1" dirty="0"/>
              <a:t>Insulin</a:t>
            </a:r>
            <a:r>
              <a:rPr lang="en-AU" dirty="0"/>
              <a:t>, a hormone produced by your </a:t>
            </a:r>
            <a:r>
              <a:rPr lang="en-AU" dirty="0" smtClean="0"/>
              <a:t>pancreas, acts </a:t>
            </a:r>
            <a:r>
              <a:rPr lang="en-AU" dirty="0"/>
              <a:t>on target cells in the liver. </a:t>
            </a:r>
            <a:endParaRPr lang="en-AU" dirty="0" smtClean="0"/>
          </a:p>
          <a:p>
            <a:r>
              <a:rPr lang="en-AU" dirty="0" smtClean="0"/>
              <a:t>After </a:t>
            </a:r>
            <a:r>
              <a:rPr lang="en-AU" dirty="0"/>
              <a:t>you have </a:t>
            </a:r>
            <a:r>
              <a:rPr lang="en-AU" dirty="0" smtClean="0"/>
              <a:t>eaten a </a:t>
            </a:r>
            <a:r>
              <a:rPr lang="en-AU" dirty="0"/>
              <a:t>lot of sugary food, your blood glucose (or </a:t>
            </a:r>
            <a:r>
              <a:rPr lang="en-AU" dirty="0" smtClean="0"/>
              <a:t>blood sugar</a:t>
            </a:r>
            <a:r>
              <a:rPr lang="en-AU" dirty="0"/>
              <a:t>) level rises. The rise is detected by cells in </a:t>
            </a:r>
            <a:r>
              <a:rPr lang="en-AU" dirty="0" smtClean="0"/>
              <a:t>the pancreas</a:t>
            </a:r>
            <a:r>
              <a:rPr lang="en-AU" dirty="0"/>
              <a:t>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pancreas then secretes insulin, </a:t>
            </a:r>
            <a:r>
              <a:rPr lang="en-AU" dirty="0" smtClean="0"/>
              <a:t>which travels </a:t>
            </a:r>
            <a:r>
              <a:rPr lang="en-AU" dirty="0"/>
              <a:t>through the bloodstream to the liver. </a:t>
            </a:r>
            <a:r>
              <a:rPr lang="en-AU" dirty="0" smtClean="0"/>
              <a:t>Specific</a:t>
            </a:r>
            <a:r>
              <a:rPr lang="en-AU" dirty="0"/>
              <a:t> </a:t>
            </a:r>
            <a:r>
              <a:rPr lang="en-AU" dirty="0" smtClean="0"/>
              <a:t>target </a:t>
            </a:r>
            <a:r>
              <a:rPr lang="en-AU" dirty="0"/>
              <a:t>cells respond by converting glucose from </a:t>
            </a:r>
            <a:r>
              <a:rPr lang="en-AU" dirty="0" smtClean="0"/>
              <a:t>your blood </a:t>
            </a:r>
            <a:r>
              <a:rPr lang="en-AU" dirty="0"/>
              <a:t>into glycogen, which is then stored. </a:t>
            </a:r>
            <a:r>
              <a:rPr lang="en-AU" dirty="0" smtClean="0"/>
              <a:t>This has the </a:t>
            </a:r>
            <a:r>
              <a:rPr lang="en-AU" dirty="0"/>
              <a:t>effect of lowering the amount of glucose in </a:t>
            </a:r>
            <a:r>
              <a:rPr lang="en-AU" dirty="0" smtClean="0"/>
              <a:t>your blood.</a:t>
            </a:r>
          </a:p>
          <a:p>
            <a:r>
              <a:rPr lang="en-AU" dirty="0" smtClean="0"/>
              <a:t> </a:t>
            </a:r>
            <a:r>
              <a:rPr lang="en-AU" dirty="0"/>
              <a:t>Another hormone, </a:t>
            </a:r>
            <a:r>
              <a:rPr lang="en-AU" b="1" dirty="0"/>
              <a:t>glucagon</a:t>
            </a:r>
            <a:r>
              <a:rPr lang="en-AU" dirty="0"/>
              <a:t>, also </a:t>
            </a:r>
            <a:r>
              <a:rPr lang="en-AU" dirty="0" smtClean="0"/>
              <a:t>produced by </a:t>
            </a:r>
            <a:r>
              <a:rPr lang="en-AU" dirty="0"/>
              <a:t>your pancreas, has the opposite effect and </a:t>
            </a:r>
            <a:r>
              <a:rPr lang="en-AU" dirty="0" smtClean="0"/>
              <a:t>raises your </a:t>
            </a:r>
            <a:r>
              <a:rPr lang="en-AU" dirty="0"/>
              <a:t>blood glucose levels.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474" y="795316"/>
            <a:ext cx="4799526" cy="59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1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Controlling Glucose levels</a:t>
            </a:r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mtClean="0"/>
              <a:t>Your cells also need an exact level of glucose in the blood.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mtClean="0"/>
              <a:t>Excess glucose gets turned into glycogen in the liver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mtClean="0"/>
              <a:t>This is regulated by 2 hormones (chemicals) from the </a:t>
            </a:r>
            <a:r>
              <a:rPr lang="en-GB" altLang="en-US" b="1" u="sng" smtClean="0"/>
              <a:t>pancreas</a:t>
            </a:r>
            <a:r>
              <a:rPr lang="en-GB" altLang="en-US" smtClean="0"/>
              <a:t> called: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en-US" sz="4800" b="1">
                <a:solidFill>
                  <a:schemeClr val="hlink"/>
                </a:solidFill>
              </a:rPr>
              <a:t>Insulin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GB" altLang="en-US" sz="4800" b="1">
                <a:solidFill>
                  <a:schemeClr val="hlink"/>
                </a:solidFill>
              </a:rPr>
              <a:t>Glucagon</a:t>
            </a:r>
            <a:endParaRPr lang="en-US" altLang="en-US" sz="4800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4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5"/>
          <p:cNvSpPr>
            <a:spLocks/>
          </p:cNvSpPr>
          <p:nvPr/>
        </p:nvSpPr>
        <p:spPr bwMode="auto">
          <a:xfrm>
            <a:off x="2095500" y="736600"/>
            <a:ext cx="6261100" cy="2717800"/>
          </a:xfrm>
          <a:custGeom>
            <a:avLst/>
            <a:gdLst>
              <a:gd name="T0" fmla="*/ 114300 w 3944"/>
              <a:gd name="T1" fmla="*/ 1244600 h 1712"/>
              <a:gd name="T2" fmla="*/ 190500 w 3944"/>
              <a:gd name="T3" fmla="*/ 406400 h 1712"/>
              <a:gd name="T4" fmla="*/ 800100 w 3944"/>
              <a:gd name="T5" fmla="*/ 101600 h 1712"/>
              <a:gd name="T6" fmla="*/ 2171700 w 3944"/>
              <a:gd name="T7" fmla="*/ 25400 h 1712"/>
              <a:gd name="T8" fmla="*/ 4305300 w 3944"/>
              <a:gd name="T9" fmla="*/ 101600 h 1712"/>
              <a:gd name="T10" fmla="*/ 5905500 w 3944"/>
              <a:gd name="T11" fmla="*/ 635000 h 1712"/>
              <a:gd name="T12" fmla="*/ 6057900 w 3944"/>
              <a:gd name="T13" fmla="*/ 1854200 h 1712"/>
              <a:gd name="T14" fmla="*/ 4686300 w 3944"/>
              <a:gd name="T15" fmla="*/ 2006600 h 1712"/>
              <a:gd name="T16" fmla="*/ 2781300 w 3944"/>
              <a:gd name="T17" fmla="*/ 1625600 h 1712"/>
              <a:gd name="T18" fmla="*/ 1257300 w 3944"/>
              <a:gd name="T19" fmla="*/ 2311400 h 1712"/>
              <a:gd name="T20" fmla="*/ 190500 w 3944"/>
              <a:gd name="T21" fmla="*/ 2540000 h 1712"/>
              <a:gd name="T22" fmla="*/ 114300 w 3944"/>
              <a:gd name="T23" fmla="*/ 1244600 h 17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44" h="1712">
                <a:moveTo>
                  <a:pt x="72" y="784"/>
                </a:moveTo>
                <a:cubicBezTo>
                  <a:pt x="72" y="560"/>
                  <a:pt x="48" y="376"/>
                  <a:pt x="120" y="256"/>
                </a:cubicBezTo>
                <a:cubicBezTo>
                  <a:pt x="192" y="136"/>
                  <a:pt x="296" y="104"/>
                  <a:pt x="504" y="64"/>
                </a:cubicBezTo>
                <a:cubicBezTo>
                  <a:pt x="712" y="24"/>
                  <a:pt x="1000" y="16"/>
                  <a:pt x="1368" y="16"/>
                </a:cubicBezTo>
                <a:cubicBezTo>
                  <a:pt x="1736" y="16"/>
                  <a:pt x="2320" y="0"/>
                  <a:pt x="2712" y="64"/>
                </a:cubicBezTo>
                <a:cubicBezTo>
                  <a:pt x="3104" y="128"/>
                  <a:pt x="3536" y="216"/>
                  <a:pt x="3720" y="400"/>
                </a:cubicBezTo>
                <a:cubicBezTo>
                  <a:pt x="3904" y="584"/>
                  <a:pt x="3944" y="1024"/>
                  <a:pt x="3816" y="1168"/>
                </a:cubicBezTo>
                <a:cubicBezTo>
                  <a:pt x="3688" y="1312"/>
                  <a:pt x="3296" y="1288"/>
                  <a:pt x="2952" y="1264"/>
                </a:cubicBezTo>
                <a:cubicBezTo>
                  <a:pt x="2608" y="1240"/>
                  <a:pt x="2112" y="992"/>
                  <a:pt x="1752" y="1024"/>
                </a:cubicBezTo>
                <a:cubicBezTo>
                  <a:pt x="1392" y="1056"/>
                  <a:pt x="1064" y="1360"/>
                  <a:pt x="792" y="1456"/>
                </a:cubicBezTo>
                <a:cubicBezTo>
                  <a:pt x="520" y="1552"/>
                  <a:pt x="240" y="1712"/>
                  <a:pt x="120" y="1600"/>
                </a:cubicBezTo>
                <a:cubicBezTo>
                  <a:pt x="0" y="1488"/>
                  <a:pt x="72" y="1008"/>
                  <a:pt x="72" y="784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579" name="Line 13"/>
          <p:cNvSpPr>
            <a:spLocks noChangeShapeType="1"/>
          </p:cNvSpPr>
          <p:nvPr/>
        </p:nvSpPr>
        <p:spPr bwMode="auto">
          <a:xfrm>
            <a:off x="3352800" y="152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3124200" y="137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3505200" y="137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3886200" y="137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4267200" y="137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584" name="AutoShape 14"/>
          <p:cNvSpPr>
            <a:spLocks noChangeArrowheads="1"/>
          </p:cNvSpPr>
          <p:nvPr/>
        </p:nvSpPr>
        <p:spPr bwMode="auto">
          <a:xfrm rot="5400000">
            <a:off x="5753100" y="1866900"/>
            <a:ext cx="685800" cy="6858000"/>
          </a:xfrm>
          <a:prstGeom prst="can">
            <a:avLst>
              <a:gd name="adj" fmla="val 7083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585" name="Oval 15"/>
          <p:cNvSpPr>
            <a:spLocks noChangeArrowheads="1"/>
          </p:cNvSpPr>
          <p:nvPr/>
        </p:nvSpPr>
        <p:spPr bwMode="auto">
          <a:xfrm>
            <a:off x="6705600" y="518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586" name="Oval 16"/>
          <p:cNvSpPr>
            <a:spLocks noChangeArrowheads="1"/>
          </p:cNvSpPr>
          <p:nvPr/>
        </p:nvSpPr>
        <p:spPr bwMode="auto">
          <a:xfrm>
            <a:off x="5334000" y="5029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587" name="Oval 17"/>
          <p:cNvSpPr>
            <a:spLocks noChangeArrowheads="1"/>
          </p:cNvSpPr>
          <p:nvPr/>
        </p:nvSpPr>
        <p:spPr bwMode="auto">
          <a:xfrm>
            <a:off x="4267200" y="52578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588" name="Oval 20"/>
          <p:cNvSpPr>
            <a:spLocks noChangeArrowheads="1"/>
          </p:cNvSpPr>
          <p:nvPr/>
        </p:nvSpPr>
        <p:spPr bwMode="auto">
          <a:xfrm>
            <a:off x="7848600" y="5029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4589" name="Text Box 21"/>
          <p:cNvSpPr txBox="1">
            <a:spLocks noChangeArrowheads="1"/>
          </p:cNvSpPr>
          <p:nvPr/>
        </p:nvSpPr>
        <p:spPr bwMode="auto">
          <a:xfrm>
            <a:off x="7924800" y="1295400"/>
            <a:ext cx="2590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If there is too much glucose in the blood, Insulin converts some of it to glycogen</a:t>
            </a:r>
            <a:endParaRPr lang="en-US" altLang="en-US" sz="2800"/>
          </a:p>
        </p:txBody>
      </p:sp>
      <p:grpSp>
        <p:nvGrpSpPr>
          <p:cNvPr id="42020" name="Group 36"/>
          <p:cNvGrpSpPr>
            <a:grpSpLocks/>
          </p:cNvGrpSpPr>
          <p:nvPr/>
        </p:nvGrpSpPr>
        <p:grpSpPr bwMode="auto">
          <a:xfrm>
            <a:off x="3429000" y="5029200"/>
            <a:ext cx="4038600" cy="533400"/>
            <a:chOff x="1200" y="3168"/>
            <a:chExt cx="2544" cy="336"/>
          </a:xfrm>
        </p:grpSpPr>
        <p:sp>
          <p:nvSpPr>
            <p:cNvPr id="24600" name="Oval 18"/>
            <p:cNvSpPr>
              <a:spLocks noChangeArrowheads="1"/>
            </p:cNvSpPr>
            <p:nvPr/>
          </p:nvSpPr>
          <p:spPr bwMode="auto">
            <a:xfrm>
              <a:off x="1200" y="3168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1" name="Oval 19"/>
            <p:cNvSpPr>
              <a:spLocks noChangeArrowheads="1"/>
            </p:cNvSpPr>
            <p:nvPr/>
          </p:nvSpPr>
          <p:spPr bwMode="auto">
            <a:xfrm>
              <a:off x="3600" y="32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2" name="Oval 22"/>
            <p:cNvSpPr>
              <a:spLocks noChangeArrowheads="1"/>
            </p:cNvSpPr>
            <p:nvPr/>
          </p:nvSpPr>
          <p:spPr bwMode="auto">
            <a:xfrm>
              <a:off x="2736" y="32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603" name="Oval 23"/>
            <p:cNvSpPr>
              <a:spLocks noChangeArrowheads="1"/>
            </p:cNvSpPr>
            <p:nvPr/>
          </p:nvSpPr>
          <p:spPr bwMode="auto">
            <a:xfrm>
              <a:off x="2064" y="3312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24591" name="Text Box 24"/>
          <p:cNvSpPr txBox="1">
            <a:spLocks noChangeArrowheads="1"/>
          </p:cNvSpPr>
          <p:nvPr/>
        </p:nvSpPr>
        <p:spPr bwMode="auto">
          <a:xfrm>
            <a:off x="3048000" y="838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folHlink"/>
                </a:solidFill>
              </a:rPr>
              <a:t>Glycogen</a:t>
            </a:r>
            <a:endParaRPr lang="en-US" altLang="en-US" sz="2400" b="1">
              <a:solidFill>
                <a:schemeClr val="folHlink"/>
              </a:solidFill>
            </a:endParaRPr>
          </a:p>
        </p:txBody>
      </p:sp>
      <p:sp>
        <p:nvSpPr>
          <p:cNvPr id="42009" name="AutoShape 25"/>
          <p:cNvSpPr>
            <a:spLocks noChangeArrowheads="1"/>
          </p:cNvSpPr>
          <p:nvPr/>
        </p:nvSpPr>
        <p:spPr bwMode="auto">
          <a:xfrm rot="-5976834">
            <a:off x="4021932" y="2653507"/>
            <a:ext cx="3179763" cy="1219200"/>
          </a:xfrm>
          <a:prstGeom prst="curvedUpArrow">
            <a:avLst>
              <a:gd name="adj1" fmla="val 52161"/>
              <a:gd name="adj2" fmla="val 10432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solidFill>
                  <a:schemeClr val="hlink"/>
                </a:solidFill>
              </a:rPr>
              <a:t>Insulin</a:t>
            </a:r>
            <a:endParaRPr lang="en-US" altLang="en-US" sz="3200">
              <a:solidFill>
                <a:schemeClr val="hlink"/>
              </a:solidFill>
            </a:endParaRPr>
          </a:p>
        </p:txBody>
      </p:sp>
      <p:grpSp>
        <p:nvGrpSpPr>
          <p:cNvPr id="42019" name="Group 35"/>
          <p:cNvGrpSpPr>
            <a:grpSpLocks/>
          </p:cNvGrpSpPr>
          <p:nvPr/>
        </p:nvGrpSpPr>
        <p:grpSpPr bwMode="auto">
          <a:xfrm>
            <a:off x="4495800" y="1371600"/>
            <a:ext cx="1447800" cy="304800"/>
            <a:chOff x="1872" y="864"/>
            <a:chExt cx="912" cy="192"/>
          </a:xfrm>
        </p:grpSpPr>
        <p:sp>
          <p:nvSpPr>
            <p:cNvPr id="24595" name="Line 30"/>
            <p:cNvSpPr>
              <a:spLocks noChangeShapeType="1"/>
            </p:cNvSpPr>
            <p:nvPr/>
          </p:nvSpPr>
          <p:spPr bwMode="auto">
            <a:xfrm>
              <a:off x="1872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596" name="Oval 31"/>
            <p:cNvSpPr>
              <a:spLocks noChangeArrowheads="1"/>
            </p:cNvSpPr>
            <p:nvPr/>
          </p:nvSpPr>
          <p:spPr bwMode="auto">
            <a:xfrm>
              <a:off x="1920" y="8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7" name="Oval 32"/>
            <p:cNvSpPr>
              <a:spLocks noChangeArrowheads="1"/>
            </p:cNvSpPr>
            <p:nvPr/>
          </p:nvSpPr>
          <p:spPr bwMode="auto">
            <a:xfrm>
              <a:off x="2160" y="8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8" name="Oval 33"/>
            <p:cNvSpPr>
              <a:spLocks noChangeArrowheads="1"/>
            </p:cNvSpPr>
            <p:nvPr/>
          </p:nvSpPr>
          <p:spPr bwMode="auto">
            <a:xfrm>
              <a:off x="2400" y="8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4599" name="Oval 34"/>
            <p:cNvSpPr>
              <a:spLocks noChangeArrowheads="1"/>
            </p:cNvSpPr>
            <p:nvPr/>
          </p:nvSpPr>
          <p:spPr bwMode="auto">
            <a:xfrm>
              <a:off x="2640" y="8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24594" name="Text Box 37"/>
          <p:cNvSpPr txBox="1">
            <a:spLocks noChangeArrowheads="1"/>
          </p:cNvSpPr>
          <p:nvPr/>
        </p:nvSpPr>
        <p:spPr bwMode="auto">
          <a:xfrm>
            <a:off x="4419600" y="5867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folHlink"/>
                </a:solidFill>
              </a:rPr>
              <a:t>Glucose in the blood</a:t>
            </a:r>
            <a:endParaRPr lang="en-US" altLang="en-US" sz="2400" b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2095500" y="736600"/>
            <a:ext cx="6261100" cy="2717800"/>
          </a:xfrm>
          <a:custGeom>
            <a:avLst/>
            <a:gdLst>
              <a:gd name="T0" fmla="*/ 114300 w 3944"/>
              <a:gd name="T1" fmla="*/ 1244600 h 1712"/>
              <a:gd name="T2" fmla="*/ 190500 w 3944"/>
              <a:gd name="T3" fmla="*/ 406400 h 1712"/>
              <a:gd name="T4" fmla="*/ 800100 w 3944"/>
              <a:gd name="T5" fmla="*/ 101600 h 1712"/>
              <a:gd name="T6" fmla="*/ 2171700 w 3944"/>
              <a:gd name="T7" fmla="*/ 25400 h 1712"/>
              <a:gd name="T8" fmla="*/ 4305300 w 3944"/>
              <a:gd name="T9" fmla="*/ 101600 h 1712"/>
              <a:gd name="T10" fmla="*/ 5905500 w 3944"/>
              <a:gd name="T11" fmla="*/ 635000 h 1712"/>
              <a:gd name="T12" fmla="*/ 6057900 w 3944"/>
              <a:gd name="T13" fmla="*/ 1854200 h 1712"/>
              <a:gd name="T14" fmla="*/ 4686300 w 3944"/>
              <a:gd name="T15" fmla="*/ 2006600 h 1712"/>
              <a:gd name="T16" fmla="*/ 2781300 w 3944"/>
              <a:gd name="T17" fmla="*/ 1625600 h 1712"/>
              <a:gd name="T18" fmla="*/ 1257300 w 3944"/>
              <a:gd name="T19" fmla="*/ 2311400 h 1712"/>
              <a:gd name="T20" fmla="*/ 190500 w 3944"/>
              <a:gd name="T21" fmla="*/ 2540000 h 1712"/>
              <a:gd name="T22" fmla="*/ 114300 w 3944"/>
              <a:gd name="T23" fmla="*/ 1244600 h 17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44" h="1712">
                <a:moveTo>
                  <a:pt x="72" y="784"/>
                </a:moveTo>
                <a:cubicBezTo>
                  <a:pt x="72" y="560"/>
                  <a:pt x="48" y="376"/>
                  <a:pt x="120" y="256"/>
                </a:cubicBezTo>
                <a:cubicBezTo>
                  <a:pt x="192" y="136"/>
                  <a:pt x="296" y="104"/>
                  <a:pt x="504" y="64"/>
                </a:cubicBezTo>
                <a:cubicBezTo>
                  <a:pt x="712" y="24"/>
                  <a:pt x="1000" y="16"/>
                  <a:pt x="1368" y="16"/>
                </a:cubicBezTo>
                <a:cubicBezTo>
                  <a:pt x="1736" y="16"/>
                  <a:pt x="2320" y="0"/>
                  <a:pt x="2712" y="64"/>
                </a:cubicBezTo>
                <a:cubicBezTo>
                  <a:pt x="3104" y="128"/>
                  <a:pt x="3536" y="216"/>
                  <a:pt x="3720" y="400"/>
                </a:cubicBezTo>
                <a:cubicBezTo>
                  <a:pt x="3904" y="584"/>
                  <a:pt x="3944" y="1024"/>
                  <a:pt x="3816" y="1168"/>
                </a:cubicBezTo>
                <a:cubicBezTo>
                  <a:pt x="3688" y="1312"/>
                  <a:pt x="3296" y="1288"/>
                  <a:pt x="2952" y="1264"/>
                </a:cubicBezTo>
                <a:cubicBezTo>
                  <a:pt x="2608" y="1240"/>
                  <a:pt x="2112" y="992"/>
                  <a:pt x="1752" y="1024"/>
                </a:cubicBezTo>
                <a:cubicBezTo>
                  <a:pt x="1392" y="1056"/>
                  <a:pt x="1064" y="1360"/>
                  <a:pt x="792" y="1456"/>
                </a:cubicBezTo>
                <a:cubicBezTo>
                  <a:pt x="520" y="1552"/>
                  <a:pt x="240" y="1712"/>
                  <a:pt x="120" y="1600"/>
                </a:cubicBezTo>
                <a:cubicBezTo>
                  <a:pt x="0" y="1488"/>
                  <a:pt x="72" y="1008"/>
                  <a:pt x="72" y="784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3352800" y="152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124200" y="137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505200" y="137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886200" y="137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267200" y="137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 rot="5400000">
            <a:off x="5753100" y="1866900"/>
            <a:ext cx="685800" cy="6858000"/>
          </a:xfrm>
          <a:prstGeom prst="can">
            <a:avLst>
              <a:gd name="adj" fmla="val 7083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09" name="Oval 12"/>
          <p:cNvSpPr>
            <a:spLocks noChangeArrowheads="1"/>
          </p:cNvSpPr>
          <p:nvPr/>
        </p:nvSpPr>
        <p:spPr bwMode="auto">
          <a:xfrm>
            <a:off x="7848600" y="5029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8077200" y="1295400"/>
            <a:ext cx="25908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If there is not enough glucose in the blood, Glucagon converts some glycogen into glucose.</a:t>
            </a:r>
            <a:endParaRPr lang="en-US" altLang="en-US" sz="2800"/>
          </a:p>
        </p:txBody>
      </p:sp>
      <p:sp>
        <p:nvSpPr>
          <p:cNvPr id="25611" name="Text Box 19"/>
          <p:cNvSpPr txBox="1">
            <a:spLocks noChangeArrowheads="1"/>
          </p:cNvSpPr>
          <p:nvPr/>
        </p:nvSpPr>
        <p:spPr bwMode="auto">
          <a:xfrm>
            <a:off x="3048000" y="8382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folHlink"/>
                </a:solidFill>
              </a:rPr>
              <a:t>Glycogen</a:t>
            </a:r>
            <a:endParaRPr lang="en-US" altLang="en-US" sz="2400" b="1">
              <a:solidFill>
                <a:schemeClr val="folHlink"/>
              </a:solidFill>
            </a:endParaRPr>
          </a:p>
        </p:txBody>
      </p:sp>
      <p:grpSp>
        <p:nvGrpSpPr>
          <p:cNvPr id="43029" name="Group 21"/>
          <p:cNvGrpSpPr>
            <a:grpSpLocks/>
          </p:cNvGrpSpPr>
          <p:nvPr/>
        </p:nvGrpSpPr>
        <p:grpSpPr bwMode="auto">
          <a:xfrm>
            <a:off x="4495800" y="1371600"/>
            <a:ext cx="1447800" cy="304800"/>
            <a:chOff x="1872" y="864"/>
            <a:chExt cx="912" cy="192"/>
          </a:xfrm>
        </p:grpSpPr>
        <p:sp>
          <p:nvSpPr>
            <p:cNvPr id="25619" name="Line 22"/>
            <p:cNvSpPr>
              <a:spLocks noChangeShapeType="1"/>
            </p:cNvSpPr>
            <p:nvPr/>
          </p:nvSpPr>
          <p:spPr bwMode="auto">
            <a:xfrm>
              <a:off x="1872" y="96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620" name="Oval 23"/>
            <p:cNvSpPr>
              <a:spLocks noChangeArrowheads="1"/>
            </p:cNvSpPr>
            <p:nvPr/>
          </p:nvSpPr>
          <p:spPr bwMode="auto">
            <a:xfrm>
              <a:off x="1920" y="8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5621" name="Oval 24"/>
            <p:cNvSpPr>
              <a:spLocks noChangeArrowheads="1"/>
            </p:cNvSpPr>
            <p:nvPr/>
          </p:nvSpPr>
          <p:spPr bwMode="auto">
            <a:xfrm>
              <a:off x="2160" y="8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5622" name="Oval 25"/>
            <p:cNvSpPr>
              <a:spLocks noChangeArrowheads="1"/>
            </p:cNvSpPr>
            <p:nvPr/>
          </p:nvSpPr>
          <p:spPr bwMode="auto">
            <a:xfrm>
              <a:off x="2400" y="8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25623" name="Oval 26"/>
            <p:cNvSpPr>
              <a:spLocks noChangeArrowheads="1"/>
            </p:cNvSpPr>
            <p:nvPr/>
          </p:nvSpPr>
          <p:spPr bwMode="auto">
            <a:xfrm>
              <a:off x="2640" y="864"/>
              <a:ext cx="144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</p:grpSp>
      <p:sp>
        <p:nvSpPr>
          <p:cNvPr id="43036" name="AutoShape 28"/>
          <p:cNvSpPr>
            <a:spLocks noChangeArrowheads="1"/>
          </p:cNvSpPr>
          <p:nvPr/>
        </p:nvSpPr>
        <p:spPr bwMode="auto">
          <a:xfrm rot="5254234">
            <a:off x="2760663" y="3121025"/>
            <a:ext cx="3200400" cy="1219200"/>
          </a:xfrm>
          <a:prstGeom prst="curvedUpArrow">
            <a:avLst>
              <a:gd name="adj1" fmla="val 52500"/>
              <a:gd name="adj2" fmla="val 105000"/>
              <a:gd name="adj3" fmla="val 3333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accent2"/>
                </a:solidFill>
              </a:rPr>
              <a:t>     </a:t>
            </a:r>
            <a:r>
              <a:rPr lang="en-GB" altLang="en-US" sz="3200" b="1">
                <a:solidFill>
                  <a:schemeClr val="folHlink"/>
                </a:solidFill>
              </a:rPr>
              <a:t>Glucagon</a:t>
            </a:r>
            <a:endParaRPr lang="en-US" altLang="en-US" sz="3200" b="1">
              <a:solidFill>
                <a:schemeClr val="folHlink"/>
              </a:solidFill>
            </a:endParaRPr>
          </a:p>
        </p:txBody>
      </p:sp>
      <p:sp>
        <p:nvSpPr>
          <p:cNvPr id="43037" name="Oval 29"/>
          <p:cNvSpPr>
            <a:spLocks noChangeArrowheads="1"/>
          </p:cNvSpPr>
          <p:nvPr/>
        </p:nvSpPr>
        <p:spPr bwMode="auto">
          <a:xfrm>
            <a:off x="5410200" y="518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3038" name="Oval 30"/>
          <p:cNvSpPr>
            <a:spLocks noChangeArrowheads="1"/>
          </p:cNvSpPr>
          <p:nvPr/>
        </p:nvSpPr>
        <p:spPr bwMode="auto">
          <a:xfrm>
            <a:off x="8458200" y="5181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3039" name="Oval 31"/>
          <p:cNvSpPr>
            <a:spLocks noChangeArrowheads="1"/>
          </p:cNvSpPr>
          <p:nvPr/>
        </p:nvSpPr>
        <p:spPr bwMode="auto">
          <a:xfrm>
            <a:off x="6705600" y="5105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3657600" y="5105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  <p:sp>
        <p:nvSpPr>
          <p:cNvPr id="25618" name="Text Box 33"/>
          <p:cNvSpPr txBox="1">
            <a:spLocks noChangeArrowheads="1"/>
          </p:cNvSpPr>
          <p:nvPr/>
        </p:nvSpPr>
        <p:spPr bwMode="auto">
          <a:xfrm>
            <a:off x="4419600" y="5867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>
                <a:solidFill>
                  <a:schemeClr val="folHlink"/>
                </a:solidFill>
              </a:rPr>
              <a:t>Glucose in the blood</a:t>
            </a:r>
            <a:endParaRPr lang="en-US" altLang="en-US" sz="2400" b="1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6" grpId="0" animBg="1"/>
      <p:bldP spid="43037" grpId="0" animBg="1"/>
      <p:bldP spid="43038" grpId="0" animBg="1"/>
      <p:bldP spid="43039" grpId="0" animBg="1"/>
      <p:bldP spid="430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5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214" name="Picture 22" descr="horm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9050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hormonal system</a:t>
            </a:r>
          </a:p>
        </p:txBody>
      </p:sp>
      <p:pic>
        <p:nvPicPr>
          <p:cNvPr id="520195" name="Picture 3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0200" name="Rectangle 8"/>
          <p:cNvSpPr>
            <a:spLocks noChangeArrowheads="1"/>
          </p:cNvSpPr>
          <p:nvPr/>
        </p:nvSpPr>
        <p:spPr bwMode="auto">
          <a:xfrm>
            <a:off x="1866900" y="1897014"/>
            <a:ext cx="51577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Hormones are produced by </a:t>
            </a:r>
            <a:r>
              <a:rPr lang="en-GB" altLang="en-US">
                <a:solidFill>
                  <a:srgbClr val="10BC45"/>
                </a:solidFill>
              </a:rPr>
              <a:t>glands</a:t>
            </a:r>
            <a:r>
              <a:rPr lang="en-GB" altLang="en-US" b="0"/>
              <a:t>. These chemicals are released into the blood where they are carried around the body. A response is produced when the hormone reaches its target organ. </a:t>
            </a:r>
            <a:endParaRPr lang="en-US" altLang="en-US" b="0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1866900" y="788989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The hormonal system</a:t>
            </a:r>
            <a:r>
              <a:rPr lang="en-GB" altLang="en-US"/>
              <a:t> </a:t>
            </a:r>
            <a:r>
              <a:rPr lang="en-GB" altLang="en-US" b="0"/>
              <a:t>also coordinate some of the body’s responses, using </a:t>
            </a:r>
            <a:r>
              <a:rPr lang="en-GB" altLang="en-US">
                <a:solidFill>
                  <a:srgbClr val="10BC45"/>
                </a:solidFill>
              </a:rPr>
              <a:t>hormones</a:t>
            </a:r>
            <a:r>
              <a:rPr lang="en-GB" altLang="en-US" b="0"/>
              <a:t>.</a:t>
            </a:r>
            <a:endParaRPr lang="en-US" altLang="en-US" b="0"/>
          </a:p>
        </p:txBody>
      </p:sp>
      <p:sp>
        <p:nvSpPr>
          <p:cNvPr id="520204" name="Text Box 12"/>
          <p:cNvSpPr txBox="1">
            <a:spLocks noChangeArrowheads="1"/>
          </p:cNvSpPr>
          <p:nvPr/>
        </p:nvSpPr>
        <p:spPr bwMode="auto">
          <a:xfrm>
            <a:off x="1866900" y="5614988"/>
            <a:ext cx="752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Hormones control growth and reproduction processes.</a:t>
            </a:r>
            <a:endParaRPr lang="en-US" altLang="en-US" b="0"/>
          </a:p>
        </p:txBody>
      </p:sp>
      <p:sp>
        <p:nvSpPr>
          <p:cNvPr id="520205" name="Text Box 13"/>
          <p:cNvSpPr txBox="1">
            <a:spLocks noChangeArrowheads="1"/>
          </p:cNvSpPr>
          <p:nvPr/>
        </p:nvSpPr>
        <p:spPr bwMode="auto">
          <a:xfrm>
            <a:off x="1866900" y="4492626"/>
            <a:ext cx="7073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0"/>
              <a:t>Hormonal responses are slower and longer lasting than those coordinated by the nervous system. </a:t>
            </a:r>
            <a:endParaRPr lang="en-US" altLang="en-US" b="0"/>
          </a:p>
        </p:txBody>
      </p:sp>
      <p:sp>
        <p:nvSpPr>
          <p:cNvPr id="520211" name="Text Box 19"/>
          <p:cNvSpPr txBox="1">
            <a:spLocks noChangeArrowheads="1"/>
          </p:cNvSpPr>
          <p:nvPr/>
        </p:nvSpPr>
        <p:spPr bwMode="auto">
          <a:xfrm>
            <a:off x="6859588" y="3008313"/>
            <a:ext cx="1185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gland</a:t>
            </a:r>
          </a:p>
        </p:txBody>
      </p:sp>
      <p:sp>
        <p:nvSpPr>
          <p:cNvPr id="520212" name="Text Box 20"/>
          <p:cNvSpPr txBox="1">
            <a:spLocks noChangeArrowheads="1"/>
          </p:cNvSpPr>
          <p:nvPr/>
        </p:nvSpPr>
        <p:spPr bwMode="auto">
          <a:xfrm>
            <a:off x="9028114" y="3741738"/>
            <a:ext cx="148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hormone</a:t>
            </a:r>
          </a:p>
        </p:txBody>
      </p:sp>
      <p:pic>
        <p:nvPicPr>
          <p:cNvPr id="6155" name="Picture 23" descr="medium_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00" grpId="0"/>
      <p:bldP spid="520204" grpId="0"/>
      <p:bldP spid="520205" grpId="0"/>
      <p:bldP spid="520211" grpId="0"/>
      <p:bldP spid="5202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/>
              <a:t>Hormone glands</a:t>
            </a:r>
          </a:p>
        </p:txBody>
      </p:sp>
      <p:pic>
        <p:nvPicPr>
          <p:cNvPr id="8195" name="Picture 10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4" descr="medium_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22301"/>
            <a:ext cx="15144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Oval 19"/>
          <p:cNvSpPr>
            <a:spLocks noChangeArrowheads="1"/>
          </p:cNvSpPr>
          <p:nvPr/>
        </p:nvSpPr>
        <p:spPr bwMode="auto">
          <a:xfrm>
            <a:off x="9947276" y="6156325"/>
            <a:ext cx="663575" cy="603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10BC45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AU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8699400" imgH="5308560"/>
        </mc:Choice>
        <mc:Fallback>
          <p:control name="ShockwaveFlash1" r:id="rId2" imgW="8699400" imgH="5308560">
            <p:pic>
              <p:nvPicPr>
                <p:cNvPr id="819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2857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29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788"/>
            <a:ext cx="4835113" cy="6729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273" y="128789"/>
            <a:ext cx="7542727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425"/>
            <a:ext cx="10515600" cy="982350"/>
          </a:xfrm>
        </p:spPr>
        <p:txBody>
          <a:bodyPr/>
          <a:lstStyle/>
          <a:p>
            <a:pPr algn="ctr"/>
            <a:r>
              <a:rPr lang="en-AU" dirty="0" smtClean="0"/>
              <a:t> The Endocrine System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552"/>
            <a:ext cx="8744755" cy="5853448"/>
          </a:xfrm>
        </p:spPr>
        <p:txBody>
          <a:bodyPr>
            <a:normAutofit/>
          </a:bodyPr>
          <a:lstStyle/>
          <a:p>
            <a:r>
              <a:rPr lang="en-AU" dirty="0"/>
              <a:t>Your endocrine system uses chemical </a:t>
            </a:r>
            <a:r>
              <a:rPr lang="en-AU" dirty="0" smtClean="0"/>
              <a:t>messengers called </a:t>
            </a:r>
            <a:r>
              <a:rPr lang="en-AU" b="1" dirty="0"/>
              <a:t>hormones</a:t>
            </a:r>
            <a:r>
              <a:rPr lang="en-AU" dirty="0"/>
              <a:t>. They are produced in </a:t>
            </a:r>
            <a:r>
              <a:rPr lang="en-AU" dirty="0" smtClean="0"/>
              <a:t>your </a:t>
            </a:r>
            <a:r>
              <a:rPr lang="en-AU" b="1" dirty="0" smtClean="0"/>
              <a:t>endocrine </a:t>
            </a:r>
            <a:r>
              <a:rPr lang="en-AU" b="1" dirty="0"/>
              <a:t>glands </a:t>
            </a:r>
            <a:r>
              <a:rPr lang="en-AU" dirty="0"/>
              <a:t>and are released directly </a:t>
            </a:r>
            <a:r>
              <a:rPr lang="en-AU" dirty="0" smtClean="0"/>
              <a:t>into your </a:t>
            </a:r>
            <a:r>
              <a:rPr lang="en-AU" dirty="0"/>
              <a:t>bloodstream. </a:t>
            </a:r>
            <a:endParaRPr lang="en-AU" dirty="0" smtClean="0"/>
          </a:p>
          <a:p>
            <a:r>
              <a:rPr lang="en-AU" dirty="0" smtClean="0"/>
              <a:t>Although </a:t>
            </a:r>
            <a:r>
              <a:rPr lang="en-AU" dirty="0"/>
              <a:t>hormones are </a:t>
            </a:r>
            <a:r>
              <a:rPr lang="en-AU" dirty="0" smtClean="0"/>
              <a:t>carried to </a:t>
            </a:r>
            <a:r>
              <a:rPr lang="en-AU" dirty="0"/>
              <a:t>all parts of your body, only particular cells </a:t>
            </a:r>
            <a:r>
              <a:rPr lang="en-AU" dirty="0" smtClean="0"/>
              <a:t>have receptors </a:t>
            </a:r>
            <a:r>
              <a:rPr lang="en-AU" dirty="0"/>
              <a:t>for particular hormones. It is a little </a:t>
            </a:r>
            <a:r>
              <a:rPr lang="en-AU" dirty="0" smtClean="0"/>
              <a:t>like radio </a:t>
            </a:r>
            <a:r>
              <a:rPr lang="en-AU" dirty="0"/>
              <a:t>signals, which are sent out in all </a:t>
            </a:r>
            <a:r>
              <a:rPr lang="en-AU" dirty="0" smtClean="0"/>
              <a:t>directions but </a:t>
            </a:r>
            <a:r>
              <a:rPr lang="en-AU" dirty="0"/>
              <a:t>picked up only by radios attuned to a </a:t>
            </a:r>
            <a:r>
              <a:rPr lang="en-AU" dirty="0" smtClean="0"/>
              <a:t>particular signal</a:t>
            </a:r>
            <a:r>
              <a:rPr lang="en-AU" dirty="0"/>
              <a:t>. </a:t>
            </a:r>
            <a:endParaRPr lang="en-AU" dirty="0" smtClean="0"/>
          </a:p>
          <a:p>
            <a:r>
              <a:rPr lang="en-AU" dirty="0" smtClean="0"/>
              <a:t>These </a:t>
            </a:r>
            <a:r>
              <a:rPr lang="en-AU" b="1" dirty="0"/>
              <a:t>target cells </a:t>
            </a:r>
            <a:r>
              <a:rPr lang="en-AU" dirty="0"/>
              <a:t>are attuned to </a:t>
            </a:r>
            <a:r>
              <a:rPr lang="en-AU" dirty="0" smtClean="0"/>
              <a:t>the hormones </a:t>
            </a:r>
            <a:r>
              <a:rPr lang="en-AU" dirty="0"/>
              <a:t>carried through your body and respond </a:t>
            </a:r>
            <a:r>
              <a:rPr lang="en-AU" dirty="0" smtClean="0"/>
              <a:t>in a </a:t>
            </a:r>
            <a:r>
              <a:rPr lang="en-AU" dirty="0"/>
              <a:t>particular </a:t>
            </a:r>
            <a:r>
              <a:rPr lang="en-AU" dirty="0" smtClean="0"/>
              <a:t>way. </a:t>
            </a:r>
          </a:p>
          <a:p>
            <a:r>
              <a:rPr lang="en-AU" dirty="0" smtClean="0"/>
              <a:t>Hormones </a:t>
            </a:r>
            <a:r>
              <a:rPr lang="en-AU" dirty="0"/>
              <a:t>control and regulate </a:t>
            </a:r>
            <a:r>
              <a:rPr lang="en-AU" dirty="0" smtClean="0"/>
              <a:t>functions such </a:t>
            </a:r>
            <a:r>
              <a:rPr lang="en-AU" dirty="0"/>
              <a:t>as metabolism, growth, development </a:t>
            </a:r>
            <a:r>
              <a:rPr lang="en-AU" dirty="0" smtClean="0"/>
              <a:t>and sexual </a:t>
            </a:r>
            <a:r>
              <a:rPr lang="en-AU" dirty="0"/>
              <a:t>reproduction. </a:t>
            </a:r>
            <a:endParaRPr lang="en-AU" dirty="0" smtClean="0"/>
          </a:p>
          <a:p>
            <a:r>
              <a:rPr lang="en-AU" dirty="0" smtClean="0"/>
              <a:t>The endocrine </a:t>
            </a:r>
            <a:r>
              <a:rPr lang="en-AU" dirty="0"/>
              <a:t>system detects a change in a variable, </a:t>
            </a:r>
            <a:r>
              <a:rPr lang="en-AU" dirty="0" smtClean="0"/>
              <a:t>and often </a:t>
            </a:r>
            <a:r>
              <a:rPr lang="en-AU" dirty="0"/>
              <a:t>acts using a negative feedback mechanism </a:t>
            </a:r>
            <a:r>
              <a:rPr lang="en-AU" dirty="0" smtClean="0"/>
              <a:t>to counteract </a:t>
            </a:r>
            <a:r>
              <a:rPr lang="en-AU" dirty="0"/>
              <a:t>the initial change. The endocrine </a:t>
            </a:r>
            <a:r>
              <a:rPr lang="en-AU" dirty="0" smtClean="0"/>
              <a:t>system </a:t>
            </a:r>
            <a:r>
              <a:rPr lang="en-AU" dirty="0"/>
              <a:t>works with the nervous system to </a:t>
            </a:r>
            <a:r>
              <a:rPr lang="en-AU" dirty="0" smtClean="0"/>
              <a:t>regulate your </a:t>
            </a:r>
            <a:r>
              <a:rPr lang="en-AU" dirty="0"/>
              <a:t>body’s responses to stress. </a:t>
            </a:r>
            <a:endParaRPr lang="en-AU" dirty="0" smtClean="0"/>
          </a:p>
          <a:p>
            <a:r>
              <a:rPr lang="en-AU" dirty="0" smtClean="0"/>
              <a:t>The </a:t>
            </a:r>
            <a:r>
              <a:rPr lang="en-AU" dirty="0"/>
              <a:t>effects of </a:t>
            </a:r>
            <a:r>
              <a:rPr lang="en-AU" dirty="0" smtClean="0"/>
              <a:t>the endocrine </a:t>
            </a:r>
            <a:r>
              <a:rPr lang="en-AU" dirty="0"/>
              <a:t>system are usually slower and </a:t>
            </a:r>
            <a:r>
              <a:rPr lang="en-AU" dirty="0" smtClean="0"/>
              <a:t>generally longer </a:t>
            </a:r>
            <a:r>
              <a:rPr lang="en-AU" dirty="0"/>
              <a:t>lasting than those of the nervous system.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55" y="1149775"/>
            <a:ext cx="3232597" cy="477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2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69" y="0"/>
            <a:ext cx="10515600" cy="930834"/>
          </a:xfrm>
        </p:spPr>
        <p:txBody>
          <a:bodyPr/>
          <a:lstStyle/>
          <a:p>
            <a:pPr algn="ctr"/>
            <a:r>
              <a:rPr lang="en-AU" dirty="0" smtClean="0"/>
              <a:t> The Big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207439"/>
            <a:ext cx="11668259" cy="4351338"/>
          </a:xfrm>
        </p:spPr>
        <p:txBody>
          <a:bodyPr>
            <a:normAutofit/>
          </a:bodyPr>
          <a:lstStyle/>
          <a:p>
            <a:r>
              <a:rPr lang="en-AU" dirty="0"/>
              <a:t>You are a </a:t>
            </a:r>
            <a:r>
              <a:rPr lang="en-AU" b="1" dirty="0"/>
              <a:t>multicellular organism </a:t>
            </a:r>
            <a:r>
              <a:rPr lang="en-AU" dirty="0" smtClean="0"/>
              <a:t>made up </a:t>
            </a:r>
            <a:r>
              <a:rPr lang="en-AU" dirty="0"/>
              <a:t>of many cells that need to be able </a:t>
            </a:r>
            <a:r>
              <a:rPr lang="en-AU" dirty="0" smtClean="0"/>
              <a:t>to communicate </a:t>
            </a:r>
            <a:r>
              <a:rPr lang="en-AU" dirty="0"/>
              <a:t>with each other. They </a:t>
            </a:r>
            <a:r>
              <a:rPr lang="en-AU" dirty="0" smtClean="0"/>
              <a:t>need to </a:t>
            </a:r>
            <a:r>
              <a:rPr lang="en-AU" dirty="0"/>
              <a:t>be able to let other cells know </a:t>
            </a:r>
            <a:r>
              <a:rPr lang="en-AU" dirty="0" smtClean="0"/>
              <a:t>when they </a:t>
            </a:r>
            <a:r>
              <a:rPr lang="en-AU" dirty="0"/>
              <a:t>need help and support, when </a:t>
            </a:r>
            <a:r>
              <a:rPr lang="en-AU" dirty="0" smtClean="0"/>
              <a:t>they need </a:t>
            </a:r>
            <a:r>
              <a:rPr lang="en-AU" dirty="0"/>
              <a:t>more of something or when </a:t>
            </a:r>
            <a:r>
              <a:rPr lang="en-AU" dirty="0" smtClean="0"/>
              <a:t>they need </a:t>
            </a:r>
            <a:r>
              <a:rPr lang="en-AU" dirty="0"/>
              <a:t>to get rid of </a:t>
            </a:r>
            <a:r>
              <a:rPr lang="en-AU" dirty="0" smtClean="0"/>
              <a:t>something. </a:t>
            </a:r>
          </a:p>
          <a:p>
            <a:r>
              <a:rPr lang="en-AU" dirty="0" smtClean="0"/>
              <a:t>While </a:t>
            </a:r>
            <a:r>
              <a:rPr lang="en-AU" dirty="0"/>
              <a:t>one of your cells may be a part of one </a:t>
            </a:r>
            <a:r>
              <a:rPr lang="en-AU" dirty="0" smtClean="0"/>
              <a:t>of the </a:t>
            </a:r>
            <a:r>
              <a:rPr lang="en-AU" dirty="0"/>
              <a:t>systems in your body, it may also need </a:t>
            </a:r>
            <a:r>
              <a:rPr lang="en-AU" dirty="0" smtClean="0"/>
              <a:t>to communicate </a:t>
            </a:r>
            <a:r>
              <a:rPr lang="en-AU" dirty="0"/>
              <a:t>and interact with other systems </a:t>
            </a:r>
            <a:r>
              <a:rPr lang="en-AU" dirty="0" smtClean="0"/>
              <a:t>to stay </a:t>
            </a:r>
            <a:r>
              <a:rPr lang="en-AU" dirty="0"/>
              <a:t>alive. It may depend on your digestive </a:t>
            </a:r>
            <a:r>
              <a:rPr lang="en-AU" dirty="0" smtClean="0"/>
              <a:t>system to </a:t>
            </a:r>
            <a:r>
              <a:rPr lang="en-AU" dirty="0"/>
              <a:t>break down nutrients so that its </a:t>
            </a:r>
            <a:r>
              <a:rPr lang="en-AU" dirty="0" smtClean="0"/>
              <a:t>chemical requirements </a:t>
            </a:r>
            <a:r>
              <a:rPr lang="en-AU" dirty="0"/>
              <a:t>are in a form that can be used, </a:t>
            </a:r>
            <a:r>
              <a:rPr lang="en-AU" dirty="0" smtClean="0"/>
              <a:t>and your </a:t>
            </a:r>
            <a:r>
              <a:rPr lang="en-AU" dirty="0"/>
              <a:t>circulatory system to deliver these. </a:t>
            </a:r>
            <a:r>
              <a:rPr lang="en-AU" dirty="0" smtClean="0"/>
              <a:t>Your respiratory </a:t>
            </a:r>
            <a:r>
              <a:rPr lang="en-AU" dirty="0"/>
              <a:t>system will also be involved in </a:t>
            </a:r>
            <a:r>
              <a:rPr lang="en-AU" dirty="0" smtClean="0"/>
              <a:t>ensuring a </a:t>
            </a:r>
            <a:r>
              <a:rPr lang="en-AU" dirty="0"/>
              <a:t>supply of oxygen and removal of carbon dioxide.</a:t>
            </a:r>
          </a:p>
          <a:p>
            <a:r>
              <a:rPr lang="en-AU" dirty="0"/>
              <a:t>Other organs in the excretory system will also </a:t>
            </a:r>
            <a:r>
              <a:rPr lang="en-AU" dirty="0" smtClean="0"/>
              <a:t>be involved </a:t>
            </a:r>
            <a:r>
              <a:rPr lang="en-AU" dirty="0"/>
              <a:t>in removing wastes that may otherwise </a:t>
            </a:r>
            <a:r>
              <a:rPr lang="en-AU" dirty="0" smtClean="0"/>
              <a:t>be toxic</a:t>
            </a:r>
            <a:r>
              <a:rPr lang="en-AU" dirty="0"/>
              <a:t>. </a:t>
            </a:r>
            <a:endParaRPr lang="en-AU" dirty="0" smtClean="0"/>
          </a:p>
          <a:p>
            <a:r>
              <a:rPr lang="en-AU" dirty="0" smtClean="0"/>
              <a:t>Your </a:t>
            </a:r>
            <a:r>
              <a:rPr lang="en-AU" dirty="0"/>
              <a:t>systems need to work together so </a:t>
            </a:r>
            <a:r>
              <a:rPr lang="en-AU" dirty="0" smtClean="0"/>
              <a:t>that a </a:t>
            </a:r>
            <a:r>
              <a:rPr lang="en-AU" dirty="0"/>
              <a:t>comfortable stable environment for the cells </a:t>
            </a:r>
            <a:r>
              <a:rPr lang="en-AU" dirty="0" smtClean="0"/>
              <a:t>is maintained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750530"/>
          </a:xfrm>
        </p:spPr>
        <p:txBody>
          <a:bodyPr/>
          <a:lstStyle/>
          <a:p>
            <a:pPr algn="ctr"/>
            <a:r>
              <a:rPr lang="en-AU" dirty="0" smtClean="0"/>
              <a:t> Homeostasis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9319"/>
            <a:ext cx="12192000" cy="4351338"/>
          </a:xfrm>
        </p:spPr>
        <p:txBody>
          <a:bodyPr>
            <a:normAutofit/>
          </a:bodyPr>
          <a:lstStyle/>
          <a:p>
            <a:r>
              <a:rPr lang="en-AU" dirty="0"/>
              <a:t>The internal environment in which your cell </a:t>
            </a:r>
            <a:r>
              <a:rPr lang="en-AU" dirty="0" smtClean="0"/>
              <a:t>lives needs </a:t>
            </a:r>
            <a:r>
              <a:rPr lang="en-AU" dirty="0"/>
              <a:t>to be kept constant. Temperature, pH </a:t>
            </a:r>
            <a:r>
              <a:rPr lang="en-AU" dirty="0" smtClean="0"/>
              <a:t>and concentrations </a:t>
            </a:r>
            <a:r>
              <a:rPr lang="en-AU" dirty="0"/>
              <a:t>of ions, glucose, water and </a:t>
            </a:r>
            <a:r>
              <a:rPr lang="en-AU" dirty="0" smtClean="0"/>
              <a:t>carbon dioxide </a:t>
            </a:r>
            <a:r>
              <a:rPr lang="en-AU" dirty="0"/>
              <a:t>need to be within a particular range.</a:t>
            </a:r>
          </a:p>
          <a:p>
            <a:r>
              <a:rPr lang="en-AU" dirty="0"/>
              <a:t>Maintenance of this constant internal environment </a:t>
            </a:r>
            <a:r>
              <a:rPr lang="en-AU" dirty="0" smtClean="0"/>
              <a:t>is called </a:t>
            </a:r>
            <a:r>
              <a:rPr lang="en-AU" b="1" dirty="0"/>
              <a:t>homeostasis</a:t>
            </a:r>
            <a:r>
              <a:rPr lang="en-AU" dirty="0" smtClean="0"/>
              <a:t>.</a:t>
            </a:r>
          </a:p>
          <a:p>
            <a:r>
              <a:rPr lang="en-AU" dirty="0"/>
              <a:t>To be able to achieve homeostasis, any </a:t>
            </a:r>
            <a:r>
              <a:rPr lang="en-AU" dirty="0" smtClean="0"/>
              <a:t>changes or </a:t>
            </a:r>
            <a:r>
              <a:rPr lang="en-AU" dirty="0"/>
              <a:t>variations (stimuli) in the internal </a:t>
            </a:r>
            <a:r>
              <a:rPr lang="en-AU" dirty="0" smtClean="0"/>
              <a:t>environment need </a:t>
            </a:r>
            <a:r>
              <a:rPr lang="en-AU" dirty="0"/>
              <a:t>to be detected (by receptors). </a:t>
            </a:r>
            <a:endParaRPr lang="en-AU" dirty="0" smtClean="0"/>
          </a:p>
          <a:p>
            <a:r>
              <a:rPr lang="en-AU" dirty="0" smtClean="0"/>
              <a:t>If </a:t>
            </a:r>
            <a:r>
              <a:rPr lang="en-AU" dirty="0"/>
              <a:t>a </a:t>
            </a:r>
            <a:r>
              <a:rPr lang="en-AU" dirty="0" smtClean="0"/>
              <a:t>response is </a:t>
            </a:r>
            <a:r>
              <a:rPr lang="en-AU" dirty="0"/>
              <a:t>required, this needs to be communicated </a:t>
            </a:r>
            <a:r>
              <a:rPr lang="en-AU" dirty="0" smtClean="0"/>
              <a:t>to effectors </a:t>
            </a:r>
            <a:r>
              <a:rPr lang="en-AU" dirty="0"/>
              <a:t>to bring about some type of change </a:t>
            </a:r>
            <a:r>
              <a:rPr lang="en-AU" dirty="0" smtClean="0"/>
              <a:t>or correction </a:t>
            </a:r>
            <a:r>
              <a:rPr lang="en-AU" dirty="0"/>
              <a:t>so the conditions can be brought back </a:t>
            </a:r>
            <a:r>
              <a:rPr lang="en-AU" dirty="0" smtClean="0"/>
              <a:t>to normal</a:t>
            </a:r>
            <a:r>
              <a:rPr lang="en-AU" dirty="0"/>
              <a:t>. This is described as a </a:t>
            </a:r>
            <a:r>
              <a:rPr lang="en-AU" b="1" dirty="0" smtClean="0"/>
              <a:t>stimulus–response model</a:t>
            </a:r>
            <a:r>
              <a:rPr lang="en-AU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93" y="5230657"/>
            <a:ext cx="6722772" cy="132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3" y="141667"/>
            <a:ext cx="10515600" cy="995229"/>
          </a:xfrm>
        </p:spPr>
        <p:txBody>
          <a:bodyPr/>
          <a:lstStyle/>
          <a:p>
            <a:pPr algn="ctr"/>
            <a:r>
              <a:rPr lang="en-AU" dirty="0" smtClean="0"/>
              <a:t> Negative Feedback Loops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1136896"/>
            <a:ext cx="11887200" cy="3203284"/>
          </a:xfrm>
        </p:spPr>
        <p:txBody>
          <a:bodyPr>
            <a:normAutofit/>
          </a:bodyPr>
          <a:lstStyle/>
          <a:p>
            <a:r>
              <a:rPr lang="en-AU" dirty="0"/>
              <a:t>Stimulus–response models can also involve </a:t>
            </a:r>
            <a:r>
              <a:rPr lang="en-AU" dirty="0" smtClean="0"/>
              <a:t>negative or </a:t>
            </a:r>
            <a:r>
              <a:rPr lang="en-AU" dirty="0"/>
              <a:t>positive feedback. </a:t>
            </a:r>
            <a:endParaRPr lang="en-AU" dirty="0" smtClean="0"/>
          </a:p>
          <a:p>
            <a:r>
              <a:rPr lang="en-AU" dirty="0" smtClean="0"/>
              <a:t>Most </a:t>
            </a:r>
            <a:r>
              <a:rPr lang="en-AU" dirty="0"/>
              <a:t>biological </a:t>
            </a:r>
            <a:r>
              <a:rPr lang="en-AU" dirty="0" smtClean="0"/>
              <a:t>feedback systems </a:t>
            </a:r>
            <a:r>
              <a:rPr lang="en-AU" dirty="0"/>
              <a:t>involve negative feedback. </a:t>
            </a:r>
            <a:endParaRPr lang="en-AU" dirty="0" smtClean="0"/>
          </a:p>
          <a:p>
            <a:r>
              <a:rPr lang="en-AU" b="1" dirty="0" smtClean="0"/>
              <a:t>Negative</a:t>
            </a:r>
            <a:r>
              <a:rPr lang="en-AU" b="1" dirty="0"/>
              <a:t> </a:t>
            </a:r>
            <a:r>
              <a:rPr lang="en-AU" b="1" dirty="0" smtClean="0"/>
              <a:t>feedback </a:t>
            </a:r>
            <a:r>
              <a:rPr lang="en-AU" b="1" dirty="0"/>
              <a:t>reactions </a:t>
            </a:r>
            <a:r>
              <a:rPr lang="en-AU" dirty="0"/>
              <a:t>are those in which the </a:t>
            </a:r>
            <a:r>
              <a:rPr lang="en-AU" dirty="0" smtClean="0"/>
              <a:t>response is </a:t>
            </a:r>
            <a:r>
              <a:rPr lang="en-AU" dirty="0"/>
              <a:t>in an opposite direction to the stimulus. </a:t>
            </a:r>
            <a:endParaRPr lang="en-AU" dirty="0" smtClean="0"/>
          </a:p>
          <a:p>
            <a:r>
              <a:rPr lang="en-AU" dirty="0" smtClean="0"/>
              <a:t>For</a:t>
            </a:r>
            <a:r>
              <a:rPr lang="en-AU" dirty="0"/>
              <a:t> </a:t>
            </a:r>
            <a:r>
              <a:rPr lang="en-AU" dirty="0" smtClean="0"/>
              <a:t>example</a:t>
            </a:r>
            <a:r>
              <a:rPr lang="en-AU" dirty="0"/>
              <a:t>, if levels of a particular chemical in </a:t>
            </a:r>
            <a:r>
              <a:rPr lang="en-AU" dirty="0" smtClean="0"/>
              <a:t>the blood </a:t>
            </a:r>
            <a:r>
              <a:rPr lang="en-AU" dirty="0"/>
              <a:t>were too high, then the response would be </a:t>
            </a:r>
            <a:r>
              <a:rPr lang="en-AU" dirty="0" smtClean="0"/>
              <a:t>to lower </a:t>
            </a:r>
            <a:r>
              <a:rPr lang="en-AU" dirty="0"/>
              <a:t>them and if the levels were too low, then </a:t>
            </a:r>
            <a:r>
              <a:rPr lang="en-AU" dirty="0" smtClean="0"/>
              <a:t>they would </a:t>
            </a:r>
            <a:r>
              <a:rPr lang="en-AU" dirty="0"/>
              <a:t>be increased.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7" y="4340179"/>
            <a:ext cx="9762186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</TotalTime>
  <Words>1219</Words>
  <Application>Microsoft Office PowerPoint</Application>
  <PresentationFormat>Widescreen</PresentationFormat>
  <Paragraphs>86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Wingdings</vt:lpstr>
      <vt:lpstr>Celestial</vt:lpstr>
      <vt:lpstr>Body Systems Part 2</vt:lpstr>
      <vt:lpstr>PowerPoint Presentation</vt:lpstr>
      <vt:lpstr>The hormonal system</vt:lpstr>
      <vt:lpstr>Hormone glands</vt:lpstr>
      <vt:lpstr>PowerPoint Presentation</vt:lpstr>
      <vt:lpstr> The Endocrine System</vt:lpstr>
      <vt:lpstr> The Big Picture</vt:lpstr>
      <vt:lpstr> Homeostasis</vt:lpstr>
      <vt:lpstr> Negative Feedback Loops</vt:lpstr>
      <vt:lpstr> Positive Feedback Loops</vt:lpstr>
      <vt:lpstr>Nervous System and Endocrine System Working Together</vt:lpstr>
      <vt:lpstr> Nervous System and Endocrine System Working Together</vt:lpstr>
      <vt:lpstr>PowerPoint Presentation</vt:lpstr>
      <vt:lpstr> Negative Feedback- Thermoregulation</vt:lpstr>
      <vt:lpstr> Negative Feedback -Glucose Regulation</vt:lpstr>
      <vt:lpstr>Controlling Glucose levels</vt:lpstr>
      <vt:lpstr>PowerPoint Presentation</vt:lpstr>
      <vt:lpstr>PowerPoint Presentation</vt:lpstr>
    </vt:vector>
  </TitlesOfParts>
  <Company>St Leonard's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Systems Part 2</dc:title>
  <dc:creator>Emma Harkin</dc:creator>
  <cp:lastModifiedBy>Emma Harkin</cp:lastModifiedBy>
  <cp:revision>6</cp:revision>
  <dcterms:created xsi:type="dcterms:W3CDTF">2018-03-06T05:12:22Z</dcterms:created>
  <dcterms:modified xsi:type="dcterms:W3CDTF">2019-02-14T00:34:59Z</dcterms:modified>
</cp:coreProperties>
</file>